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86" r:id="rId4"/>
    <p:sldId id="289" r:id="rId5"/>
    <p:sldId id="294" r:id="rId6"/>
    <p:sldId id="291" r:id="rId7"/>
    <p:sldId id="295" r:id="rId8"/>
    <p:sldId id="287" r:id="rId9"/>
    <p:sldId id="279" r:id="rId10"/>
    <p:sldId id="288" r:id="rId11"/>
    <p:sldId id="290" r:id="rId12"/>
    <p:sldId id="292" r:id="rId13"/>
    <p:sldId id="293" r:id="rId14"/>
    <p:sldId id="296" r:id="rId15"/>
    <p:sldId id="298" r:id="rId16"/>
    <p:sldId id="299" r:id="rId17"/>
    <p:sldId id="297" r:id="rId18"/>
    <p:sldId id="285" r:id="rId19"/>
    <p:sldId id="300" r:id="rId20"/>
    <p:sldId id="283" r:id="rId21"/>
    <p:sldId id="276"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47"/>
    <p:restoredTop sz="72746"/>
  </p:normalViewPr>
  <p:slideViewPr>
    <p:cSldViewPr snapToGrid="0" snapToObjects="1">
      <p:cViewPr varScale="1">
        <p:scale>
          <a:sx n="41" d="100"/>
          <a:sy n="41" d="100"/>
        </p:scale>
        <p:origin x="85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und geben Sie einen Überblick über die heutige Begleitung</a:t>
            </a:r>
            <a:r>
              <a:rPr lang="de-DE" sz="2200" dirty="0">
                <a:effectLst/>
                <a:latin typeface="+mn-lt"/>
                <a:ea typeface="+mn-ea"/>
                <a:cs typeface="+mn-cs"/>
                <a:sym typeface="Helvetica Neue"/>
              </a:rPr>
              <a:t>. (Dauer 5 Minuten)</a:t>
            </a: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Zunächst ein Videotelefonat verabreden, um zu prüfen, ob es sich bei der Person um die handelt, für die sie sich ausgibt.</a:t>
            </a:r>
          </a:p>
        </p:txBody>
      </p:sp>
    </p:spTree>
    <p:extLst>
      <p:ext uri="{BB962C8B-B14F-4D97-AF65-F5344CB8AC3E}">
        <p14:creationId xmlns:p14="http://schemas.microsoft.com/office/powerpoint/2010/main" val="81384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Die E-Mail einfach löschen. Es handelt sich vermutlich um Phishing, jemand versucht an Ihre Daten zu gelangen.</a:t>
            </a:r>
          </a:p>
        </p:txBody>
      </p:sp>
    </p:spTree>
    <p:extLst>
      <p:ext uri="{BB962C8B-B14F-4D97-AF65-F5344CB8AC3E}">
        <p14:creationId xmlns:p14="http://schemas.microsoft.com/office/powerpoint/2010/main" val="418326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Schreiben Sie die Adressen ins Feld „bcc“ bzw. „Blindkopie“.</a:t>
            </a:r>
          </a:p>
        </p:txBody>
      </p:sp>
    </p:spTree>
    <p:extLst>
      <p:ext uri="{BB962C8B-B14F-4D97-AF65-F5344CB8AC3E}">
        <p14:creationId xmlns:p14="http://schemas.microsoft.com/office/powerpoint/2010/main" val="330471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Schalten Sie das Gerät vollständig aus und wieder ein. Das nennt man auch „Neustart“. Denken Sie daran, dass nach dem Anschalten die SIM-PIN eingegeben werden muss.</a:t>
            </a:r>
          </a:p>
        </p:txBody>
      </p:sp>
    </p:spTree>
    <p:extLst>
      <p:ext uri="{BB962C8B-B14F-4D97-AF65-F5344CB8AC3E}">
        <p14:creationId xmlns:p14="http://schemas.microsoft.com/office/powerpoint/2010/main" val="69902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Vermutlich ist das Kabel defekt. Dies ist ein relativ häufig auftretendes Problem. Durch Verschleiß oder das Knicken des Kabels kann es zu Beschädigungen und Wackelkontakten kommen. Probieren Sie es mit einem anderen Kabel. </a:t>
            </a:r>
          </a:p>
        </p:txBody>
      </p:sp>
    </p:spTree>
    <p:extLst>
      <p:ext uri="{BB962C8B-B14F-4D97-AF65-F5344CB8AC3E}">
        <p14:creationId xmlns:p14="http://schemas.microsoft.com/office/powerpoint/2010/main" val="338306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In diesem Fall benötigen Sie nun den PUK, um Ihr Gerät wieder freizuschalten. Diesen finden Sie in den Unterlagen zu Ihrer SIM-Karte bzw. zu Ihrem Vertrag.</a:t>
            </a:r>
          </a:p>
        </p:txBody>
      </p:sp>
    </p:spTree>
    <p:extLst>
      <p:ext uri="{BB962C8B-B14F-4D97-AF65-F5344CB8AC3E}">
        <p14:creationId xmlns:p14="http://schemas.microsoft.com/office/powerpoint/2010/main" val="331436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Leider müssen Sie Ihr Gerät komplett zurücksetzen / wiederherstellen. Lassen Sie sich dabei helfen. Dabei richten Sie das Gerät vollständig neu ein. Sofern Sie vorab kein Backup (Sicherheitskopie) vom Gerät erstellt haben, sind alle Daten damit gelöscht. Daher ist es empfehlenswert, dass Sie Ihren Code an sicherer Stelle notieren.</a:t>
            </a:r>
          </a:p>
        </p:txBody>
      </p:sp>
    </p:spTree>
    <p:extLst>
      <p:ext uri="{BB962C8B-B14F-4D97-AF65-F5344CB8AC3E}">
        <p14:creationId xmlns:p14="http://schemas.microsoft.com/office/powerpoint/2010/main" val="64897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Setzen Sie das Passwort zurück. Dazu gibt es üblicherweise einen Button „Passwort vergessen“. Ihnen wird dann meist ein Link zum Festlegen eines neuen Passworts per Mail zugeschickt.</a:t>
            </a:r>
          </a:p>
        </p:txBody>
      </p:sp>
    </p:spTree>
    <p:extLst>
      <p:ext uri="{BB962C8B-B14F-4D97-AF65-F5344CB8AC3E}">
        <p14:creationId xmlns:p14="http://schemas.microsoft.com/office/powerpoint/2010/main" val="54033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Hier ist Raum, letzte offene und dringende Fragen der Teilnehmenden zu klären. </a:t>
            </a:r>
            <a:r>
              <a:rPr lang="de-DE" sz="2200" dirty="0">
                <a:effectLst/>
                <a:latin typeface="+mn-lt"/>
                <a:ea typeface="+mn-ea"/>
                <a:cs typeface="+mn-cs"/>
                <a:sym typeface="Helvetica Neue"/>
              </a:rPr>
              <a:t>(Dauer: 10 Minuten)</a:t>
            </a:r>
          </a:p>
          <a:p>
            <a:endParaRPr lang="de-DE" dirty="0"/>
          </a:p>
        </p:txBody>
      </p:sp>
    </p:spTree>
    <p:extLst>
      <p:ext uri="{BB962C8B-B14F-4D97-AF65-F5344CB8AC3E}">
        <p14:creationId xmlns:p14="http://schemas.microsoft.com/office/powerpoint/2010/main" val="71846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Verweisen Sie auf Anlaufstellen in der Stadt/Region für weitere Hilfe rund um das Thema Smartphone/Tablet. Dies ist essentiell, um die Begleitung klar zu beenden und zu verdeutlichen, dass Sie diesbezüglich nicht länger in der Verantwortung stehen. </a:t>
            </a:r>
            <a:r>
              <a:rPr lang="de-DE" dirty="0">
                <a:solidFill>
                  <a:srgbClr val="000000"/>
                </a:solidFill>
                <a:effectLst/>
                <a:latin typeface="Calibri" panose="020F0502020204030204" pitchFamily="34" charset="0"/>
              </a:rPr>
              <a:t>(Dauer: 5 Min.)</a:t>
            </a:r>
            <a:endParaRPr lang="de-DE" dirty="0"/>
          </a:p>
        </p:txBody>
      </p:sp>
    </p:spTree>
    <p:extLst>
      <p:ext uri="{BB962C8B-B14F-4D97-AF65-F5344CB8AC3E}">
        <p14:creationId xmlns:p14="http://schemas.microsoft.com/office/powerpoint/2010/main" val="157594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202020"/>
                </a:solidFill>
                <a:effectLst/>
                <a:latin typeface="Calibri" panose="020F0502020204030204" pitchFamily="34" charset="0"/>
              </a:rPr>
              <a:t>Weisen Sie darauf hin, wie viel die Teilnehmenden im Rahmen der Begleitung gelernt und erprobt haben – und dass Sie in der heutigen Begleitung eine Art Quiz durchführen zu allerlei Themen, die besprochen wurden. Anhand von Fallbeispielen soll das Wissen nun in Anwendung gebracht werden, um so bestmöglich auf die Zeit nach der Begleitung vorzubereiten. </a:t>
            </a:r>
          </a:p>
          <a:p>
            <a:pPr marL="0" marR="0" lvl="0" indent="0" defTabSz="457200" eaLnBrk="1" fontAlgn="auto" latinLnBrk="0" hangingPunct="1">
              <a:lnSpc>
                <a:spcPct val="117999"/>
              </a:lnSpc>
              <a:spcBef>
                <a:spcPts val="0"/>
              </a:spcBef>
              <a:spcAft>
                <a:spcPts val="0"/>
              </a:spcAft>
              <a:buClrTx/>
              <a:buSzTx/>
              <a:buFontTx/>
              <a:buNone/>
              <a:tabLst/>
              <a:defRPr/>
            </a:pPr>
            <a:br>
              <a:rPr lang="de-DE" dirty="0">
                <a:solidFill>
                  <a:srgbClr val="202020"/>
                </a:solidFill>
                <a:effectLst/>
                <a:latin typeface="Calibri" panose="020F0502020204030204" pitchFamily="34" charset="0"/>
              </a:rPr>
            </a:br>
            <a:r>
              <a:rPr lang="de-DE" dirty="0">
                <a:solidFill>
                  <a:srgbClr val="202020"/>
                </a:solidFill>
                <a:effectLst/>
                <a:latin typeface="Calibri" panose="020F0502020204030204" pitchFamily="34" charset="0"/>
              </a:rPr>
              <a:t>Hinweis für Sie als Begleiterin oder Begleiter: </a:t>
            </a:r>
            <a:r>
              <a:rPr lang="de-DE" dirty="0">
                <a:solidFill>
                  <a:srgbClr val="000000"/>
                </a:solidFill>
                <a:effectLst/>
                <a:latin typeface="Calibri" panose="020F0502020204030204" pitchFamily="34" charset="0"/>
              </a:rPr>
              <a:t>Suchen Sie vor der Durchführung des Bausteins passende Fallbeispiele aus (überwiegend zu Themen, die Sie besprochen haben). Führen Sie durch die Fallbeispiele wie durch ein Quiz. Lassen Sie die Teilnehmenden mögliche Lösungswege aufzeigen. </a:t>
            </a:r>
            <a:r>
              <a:rPr lang="de-DE" sz="2200" dirty="0">
                <a:effectLst/>
                <a:latin typeface="+mn-lt"/>
                <a:ea typeface="+mn-ea"/>
                <a:cs typeface="+mn-cs"/>
                <a:sym typeface="Helvetica Neue"/>
              </a:rPr>
              <a:t>(Dauer, falls Sie alle Fallbeispiele verwenden: ca. </a:t>
            </a:r>
            <a:r>
              <a:rPr lang="de-DE" sz="2200">
                <a:effectLst/>
                <a:latin typeface="+mn-lt"/>
                <a:ea typeface="+mn-ea"/>
                <a:cs typeface="+mn-cs"/>
                <a:sym typeface="Helvetica Neue"/>
              </a:rPr>
              <a:t>25 </a:t>
            </a:r>
            <a:r>
              <a:rPr lang="de-DE" sz="2200" dirty="0">
                <a:effectLst/>
                <a:latin typeface="+mn-lt"/>
                <a:ea typeface="+mn-ea"/>
                <a:cs typeface="+mn-cs"/>
                <a:sym typeface="Helvetica Neue"/>
              </a:rPr>
              <a:t>Minuten)</a:t>
            </a:r>
          </a:p>
          <a:p>
            <a:endParaRPr lang="de-DE" dirty="0"/>
          </a:p>
        </p:txBody>
      </p:sp>
    </p:spTree>
    <p:extLst>
      <p:ext uri="{BB962C8B-B14F-4D97-AF65-F5344CB8AC3E}">
        <p14:creationId xmlns:p14="http://schemas.microsoft.com/office/powerpoint/2010/main" val="3358406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Holen Sie Rückmeldungen der Teilnehmenden ein. Nutzen Sie dafür die 5-Finger-Methode. Laden Sie die Teilnehmenden ein, kurz zu mindestens 2, (je nach Gruppengröße und Zeit) gern auch zu mehr oder allen Fingern/Aspekten etwas zu sagen. Hierfür stehen die Finger:</a:t>
            </a:r>
            <a:br>
              <a:rPr lang="de-DE" sz="2200" dirty="0">
                <a:effectLst/>
                <a:latin typeface="+mn-lt"/>
                <a:ea typeface="+mn-ea"/>
                <a:cs typeface="+mn-cs"/>
                <a:sym typeface="Helvetica Neue"/>
              </a:rPr>
            </a:br>
            <a:r>
              <a:rPr lang="de-DE" sz="2200" dirty="0">
                <a:effectLst/>
                <a:latin typeface="+mn-lt"/>
                <a:ea typeface="+mn-ea"/>
                <a:cs typeface="+mn-cs"/>
                <a:sym typeface="Helvetica Neue"/>
              </a:rPr>
              <a:t>Daumen: Das war super: …</a:t>
            </a: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Zeigefinger: Das sollten Sie (Sie als Begleiterin oder Begleiter) beim nächsten Mal besser machen: …</a:t>
            </a: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Mittelfinger: Das hat mir nicht gefallen: …</a:t>
            </a: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Ringfinger: Das nehme ich mit: …</a:t>
            </a: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Kleiner Finger: Das ist zu kurz gekommen: …</a:t>
            </a:r>
          </a:p>
          <a:p>
            <a:pPr marL="0" marR="0" lvl="0" indent="0" defTabSz="457200" eaLnBrk="1" fontAlgn="auto" latinLnBrk="0" hangingPunct="1">
              <a:lnSpc>
                <a:spcPct val="117999"/>
              </a:lnSpc>
              <a:spcBef>
                <a:spcPts val="0"/>
              </a:spcBef>
              <a:spcAft>
                <a:spcPts val="0"/>
              </a:spcAft>
              <a:buClrTx/>
              <a:buSzTx/>
              <a:buFontTx/>
              <a:buNone/>
              <a:tabLst/>
              <a:defRPr/>
            </a:pPr>
            <a:endParaRPr lang="de-DE"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(Dauer 10 Minuten)</a:t>
            </a:r>
          </a:p>
          <a:p>
            <a:endParaRPr lang="de-DE" dirty="0"/>
          </a:p>
        </p:txBody>
      </p:sp>
    </p:spTree>
    <p:extLst>
      <p:ext uri="{BB962C8B-B14F-4D97-AF65-F5344CB8AC3E}">
        <p14:creationId xmlns:p14="http://schemas.microsoft.com/office/powerpoint/2010/main" val="148729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Wünschen Sie den Teilnehmenden alles Gute und verabschieden Sie sich.</a:t>
            </a:r>
          </a:p>
          <a:p>
            <a:endParaRPr lang="de-DE" dirty="0"/>
          </a:p>
        </p:txBody>
      </p:sp>
    </p:spTree>
    <p:extLst>
      <p:ext uri="{BB962C8B-B14F-4D97-AF65-F5344CB8AC3E}">
        <p14:creationId xmlns:p14="http://schemas.microsoft.com/office/powerpoint/2010/main" val="241747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r>
              <a:rPr lang="de-DE" dirty="0"/>
              <a:t>&gt; Akku laden</a:t>
            </a:r>
          </a:p>
        </p:txBody>
      </p:sp>
    </p:spTree>
    <p:extLst>
      <p:ext uri="{BB962C8B-B14F-4D97-AF65-F5344CB8AC3E}">
        <p14:creationId xmlns:p14="http://schemas.microsoft.com/office/powerpoint/2010/main" val="184861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In einer Karten-App den Weg anzeigen lassen, dabei das Fußgängersymbol antippen.</a:t>
            </a:r>
          </a:p>
        </p:txBody>
      </p:sp>
    </p:spTree>
    <p:extLst>
      <p:ext uri="{BB962C8B-B14F-4D97-AF65-F5344CB8AC3E}">
        <p14:creationId xmlns:p14="http://schemas.microsoft.com/office/powerpoint/2010/main" val="294916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Vermutlich haben Sie versehentlich den Home-Button gedrückt oder die entsprechende Geste ausgeführt. Suchen Sie einfach nach dem App-Symbol und öffnen Sie die App erneut.</a:t>
            </a:r>
          </a:p>
        </p:txBody>
      </p:sp>
    </p:spTree>
    <p:extLst>
      <p:ext uri="{BB962C8B-B14F-4D97-AF65-F5344CB8AC3E}">
        <p14:creationId xmlns:p14="http://schemas.microsoft.com/office/powerpoint/2010/main" val="18239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Nutzen Sie die App „Starthilfe – digital dabei“ als Nachschlagewerk.</a:t>
            </a:r>
          </a:p>
        </p:txBody>
      </p:sp>
    </p:spTree>
    <p:extLst>
      <p:ext uri="{BB962C8B-B14F-4D97-AF65-F5344CB8AC3E}">
        <p14:creationId xmlns:p14="http://schemas.microsoft.com/office/powerpoint/2010/main" val="127423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Vermutlich ist der Flugmodus aktiviert. Öffnen Sie das Kontrollzentrum und prüfen Sie, welche Verbindungen aktuell möglich sind.</a:t>
            </a:r>
          </a:p>
        </p:txBody>
      </p:sp>
    </p:spTree>
    <p:extLst>
      <p:ext uri="{BB962C8B-B14F-4D97-AF65-F5344CB8AC3E}">
        <p14:creationId xmlns:p14="http://schemas.microsoft.com/office/powerpoint/2010/main" val="111985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oft mehrere Lösungsansätze, je einen erwähnen wir hier kurz:</a:t>
            </a:r>
          </a:p>
          <a:p>
            <a:pPr marL="342900" indent="-342900">
              <a:buFont typeface="Wingdings" pitchFamily="2" charset="2"/>
              <a:buChar char="Ø"/>
            </a:pPr>
            <a:r>
              <a:rPr lang="de-DE" dirty="0"/>
              <a:t>Berechtigung nicht erteilen</a:t>
            </a:r>
          </a:p>
          <a:p>
            <a:pPr marL="342900" indent="-342900">
              <a:buFont typeface="Wingdings" pitchFamily="2" charset="2"/>
              <a:buChar char="Ø"/>
            </a:pPr>
            <a:r>
              <a:rPr lang="de-DE" dirty="0"/>
              <a:t>Erfahrungsberichte/Einschätzungen zur App einholen, beispielsweise durch eine Suche mit Hilfe einer Suchmaschine</a:t>
            </a:r>
          </a:p>
        </p:txBody>
      </p:sp>
    </p:spTree>
    <p:extLst>
      <p:ext uri="{BB962C8B-B14F-4D97-AF65-F5344CB8AC3E}">
        <p14:creationId xmlns:p14="http://schemas.microsoft.com/office/powerpoint/2010/main" val="213000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Es gibt dabei oft mehrere Lösungsansätze, je einen erwähnen wir hier kurz:</a:t>
            </a:r>
          </a:p>
          <a:p>
            <a:r>
              <a:rPr lang="de-DE" dirty="0"/>
              <a:t>&gt; Suche mit Hilfe einer Suchmaschine</a:t>
            </a:r>
          </a:p>
        </p:txBody>
      </p:sp>
    </p:spTree>
    <p:extLst>
      <p:ext uri="{BB962C8B-B14F-4D97-AF65-F5344CB8AC3E}">
        <p14:creationId xmlns:p14="http://schemas.microsoft.com/office/powerpoint/2010/main" val="74510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rPr dirty="0"/>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rPr dirty="0" err="1"/>
              <a:t>Titel</a:t>
            </a:r>
            <a:r>
              <a:rPr dirty="0"/>
              <a:t> der </a:t>
            </a:r>
            <a:r>
              <a:rPr dirty="0" err="1"/>
              <a:t>Präsentation</a:t>
            </a:r>
            <a:endParaRPr dirty="0"/>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dirty="0" err="1"/>
              <a:t>Präsentationsuntertitel</a:t>
            </a:r>
            <a:endParaRPr dirty="0"/>
          </a:p>
          <a:p>
            <a:pPr lvl="1"/>
            <a:endParaRPr dirty="0"/>
          </a:p>
          <a:p>
            <a:pPr lvl="2"/>
            <a:endParaRPr dirty="0"/>
          </a:p>
          <a:p>
            <a:pPr lvl="3"/>
            <a:endParaRPr dirty="0"/>
          </a:p>
          <a:p>
            <a:pPr lvl="4"/>
            <a:endParaRPr dirty="0"/>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rPr dirty="0" err="1"/>
              <a:t>Aufstellung</a:t>
            </a:r>
            <a:endParaRPr dirty="0"/>
          </a:p>
          <a:p>
            <a:pPr lvl="1"/>
            <a:endParaRPr dirty="0"/>
          </a:p>
          <a:p>
            <a:pPr lvl="2"/>
            <a:endParaRPr dirty="0"/>
          </a:p>
          <a:p>
            <a:pPr lvl="3"/>
            <a:endParaRPr dirty="0"/>
          </a:p>
          <a:p>
            <a:pPr lvl="4"/>
            <a:endParaRPr dirty="0"/>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rPr dirty="0"/>
              <a:t>100 %</a:t>
            </a:r>
          </a:p>
          <a:p>
            <a:pPr lvl="1"/>
            <a:endParaRPr dirty="0"/>
          </a:p>
          <a:p>
            <a:pPr lvl="2"/>
            <a:endParaRPr dirty="0"/>
          </a:p>
          <a:p>
            <a:pPr lvl="3"/>
            <a:endParaRPr dirty="0"/>
          </a:p>
          <a:p>
            <a:pPr lvl="4"/>
            <a:endParaRPr dirty="0"/>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rPr dirty="0" err="1"/>
              <a:t>Fakten</a:t>
            </a:r>
            <a:endParaRPr dirty="0"/>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rPr dirty="0" err="1"/>
              <a:t>Quellenangabe</a:t>
            </a:r>
            <a:endParaRPr dirty="0"/>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rPr dirty="0"/>
              <a:t>„</a:t>
            </a:r>
            <a:r>
              <a:rPr dirty="0" err="1"/>
              <a:t>Bemerkenswert</a:t>
            </a:r>
            <a:r>
              <a:rPr dirty="0"/>
              <a:t>“</a:t>
            </a:r>
          </a:p>
          <a:p>
            <a:pPr lvl="1"/>
            <a:endParaRPr dirty="0"/>
          </a:p>
          <a:p>
            <a:pPr lvl="2"/>
            <a:endParaRPr dirty="0"/>
          </a:p>
          <a:p>
            <a:pPr lvl="3"/>
            <a:endParaRPr dirty="0"/>
          </a:p>
          <a:p>
            <a:pPr lvl="4"/>
            <a:endParaRPr dirty="0"/>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dirty="0"/>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dirty="0"/>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dirty="0"/>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dirty="0"/>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dirty="0"/>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rPr dirty="0" err="1"/>
              <a:t>Titel</a:t>
            </a:r>
            <a:r>
              <a:rPr dirty="0"/>
              <a:t> der </a:t>
            </a:r>
            <a:r>
              <a:rPr dirty="0" err="1"/>
              <a:t>Präsentation</a:t>
            </a:r>
            <a:endParaRPr dirty="0"/>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rPr dirty="0"/>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dirty="0" err="1"/>
              <a:t>Präsentationsuntertitel</a:t>
            </a:r>
            <a:endParaRPr dirty="0"/>
          </a:p>
          <a:p>
            <a:pPr lvl="1"/>
            <a:endParaRPr dirty="0"/>
          </a:p>
          <a:p>
            <a:pPr lvl="2"/>
            <a:endParaRPr dirty="0"/>
          </a:p>
          <a:p>
            <a:pPr lvl="3"/>
            <a:endParaRPr dirty="0"/>
          </a:p>
          <a:p>
            <a:pPr lvl="4"/>
            <a:endParaRPr dirty="0"/>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dirty="0"/>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rPr dirty="0" err="1"/>
              <a:t>Folientitel</a:t>
            </a:r>
            <a:endParaRPr dirty="0"/>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dirty="0" err="1"/>
              <a:t>Folien-Untertitel</a:t>
            </a:r>
            <a:endParaRPr dirty="0"/>
          </a:p>
          <a:p>
            <a:pPr lvl="1"/>
            <a:endParaRPr dirty="0"/>
          </a:p>
          <a:p>
            <a:pPr lvl="2"/>
            <a:endParaRPr dirty="0"/>
          </a:p>
          <a:p>
            <a:pPr lvl="3"/>
            <a:endParaRPr dirty="0"/>
          </a:p>
          <a:p>
            <a:pPr lvl="4"/>
            <a:endParaRPr dirty="0"/>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rPr dirty="0" err="1"/>
              <a:t>Folientitel</a:t>
            </a:r>
            <a:endParaRPr dirty="0"/>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err="1"/>
              <a:t>Folien-Untertitel</a:t>
            </a:r>
            <a:endParaRPr dirty="0"/>
          </a:p>
        </p:txBody>
      </p:sp>
      <p:sp>
        <p:nvSpPr>
          <p:cNvPr id="44" name="Textebene 1…"/>
          <p:cNvSpPr txBox="1">
            <a:spLocks noGrp="1"/>
          </p:cNvSpPr>
          <p:nvPr>
            <p:ph type="body" idx="1" hasCustomPrompt="1"/>
          </p:nvPr>
        </p:nvSpPr>
        <p:spPr>
          <a:prstGeom prst="rect">
            <a:avLst/>
          </a:prstGeom>
        </p:spPr>
        <p:txBody>
          <a:bodyPr/>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err="1"/>
              <a:t>Folien-Untertitel</a:t>
            </a:r>
            <a:endParaRPr dirty="0"/>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dirty="0"/>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rPr dirty="0" err="1"/>
              <a:t>Folientitel</a:t>
            </a:r>
            <a:endParaRPr dirty="0"/>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rPr dirty="0" err="1"/>
              <a:t>Titel</a:t>
            </a:r>
            <a:r>
              <a:rPr dirty="0"/>
              <a:t> des </a:t>
            </a:r>
            <a:r>
              <a:rPr dirty="0" err="1"/>
              <a:t>Abschnitts</a:t>
            </a:r>
            <a:endParaRPr dirty="0"/>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rPr dirty="0" err="1"/>
              <a:t>Folientitel</a:t>
            </a:r>
            <a:endParaRPr dirty="0"/>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err="1"/>
              <a:t>Folien-Untertitel</a:t>
            </a:r>
            <a:endParaRPr dirty="0"/>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rPr dirty="0"/>
              <a:t>Agenda-</a:t>
            </a:r>
            <a:r>
              <a:rPr dirty="0" err="1"/>
              <a:t>Titel</a:t>
            </a:r>
            <a:endParaRPr dirty="0"/>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a:t>Agenda-</a:t>
            </a:r>
            <a:r>
              <a:rPr dirty="0" err="1"/>
              <a:t>Untertitel</a:t>
            </a:r>
            <a:endParaRPr dirty="0"/>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rPr dirty="0" err="1"/>
              <a:t>Agendathemen</a:t>
            </a:r>
            <a:endParaRPr dirty="0"/>
          </a:p>
          <a:p>
            <a:pPr lvl="1"/>
            <a:endParaRPr dirty="0"/>
          </a:p>
          <a:p>
            <a:pPr lvl="2"/>
            <a:endParaRPr dirty="0"/>
          </a:p>
          <a:p>
            <a:pPr lvl="3"/>
            <a:endParaRPr dirty="0"/>
          </a:p>
          <a:p>
            <a:pPr lvl="4"/>
            <a:endParaRPr dirty="0"/>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dirty="0" err="1"/>
              <a:t>Folientitel</a:t>
            </a:r>
            <a:endParaRPr dirty="0"/>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b="0" dirty="0">
                <a:solidFill>
                  <a:srgbClr val="000000"/>
                </a:solidFill>
                <a:effectLst/>
                <a:latin typeface="Calibri" panose="020F0502020204030204" pitchFamily="34" charset="0"/>
                <a:cs typeface="Calibri" panose="020F0502020204030204" pitchFamily="34" charset="0"/>
              </a:rPr>
              <a:t>Mit diesem Baustein kommen wir zum Abschluss unserer Begleitung. Anhand von Fallbeispielen üben wir Handlungsoptionen für den eigenständigen Umgang mit Smartphone und Tablet ein. </a:t>
            </a:r>
            <a:endParaRPr lang="de-DE" sz="4840" b="0" dirty="0">
              <a:latin typeface="Calibri" panose="020F0502020204030204" pitchFamily="34" charset="0"/>
              <a:cs typeface="Calibri" panose="020F0502020204030204" pitchFamily="34" charset="0"/>
              <a:sym typeface="Source Sans Pro"/>
            </a:endParaRPr>
          </a:p>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8</a:t>
            </a:r>
          </a:p>
        </p:txBody>
      </p:sp>
      <p:pic>
        <p:nvPicPr>
          <p:cNvPr id="3" name="Grafik 2">
            <a:extLst>
              <a:ext uri="{FF2B5EF4-FFF2-40B4-BE49-F238E27FC236}">
                <a16:creationId xmlns:a16="http://schemas.microsoft.com/office/drawing/2014/main" id="{D4D6612E-101D-4334-D459-84845ED6F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070482"/>
            <a:ext cx="13752203"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erhalten eine Nachricht von einer Person, die Sie</a:t>
            </a:r>
            <a:b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b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nur über soziale Medien kennen. </a:t>
            </a:r>
          </a:p>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Bisher haben Sie sich geschrieben, nun bittet </a:t>
            </a:r>
          </a:p>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die Person um ein Treffen.</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6AFCA703-CB98-6CAA-2C6C-14814B2E62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42023021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4685763"/>
            <a:ext cx="13752203" cy="3949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erhalten eine E-Mail von einem Paket-</a:t>
            </a: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Z</a:t>
            </a: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ustelldienst mit dem Hinweis, dass ein Paket nicht zugestellt werden konnte und der Aufforderung, über einen Link Ihre privaten Daten zur Überprüfung einzugeben. Sie haben aber gar nichts bestellt.</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2E3B8FDF-C108-5AD7-3340-FDFE807A9D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6567985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070484"/>
            <a:ext cx="13752203"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möchten eine E-Mail an mehrere Personen schreiben, doch die Empfängerinnen und </a:t>
            </a:r>
          </a:p>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Empfänger sollen nicht die E-Mail-Adressen </a:t>
            </a:r>
          </a:p>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der anderen sehen können.</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670FDE92-6027-7F4B-BE82-3CADFF97A2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1865032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070485"/>
            <a:ext cx="13752203"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benutzen Ihr Gerät und auf dem Bildschirm sehen Sie auch die reguläre Anzeige. </a:t>
            </a:r>
          </a:p>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Aus unerfindlichen Gründen reagiert Ihr Gerät plötzlich nicht mehr auf Berührungen.</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52DA4295-95F7-D273-E36B-732262D3F1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6639464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455207"/>
            <a:ext cx="1375220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Der Akku Ihres Geräts war leer, deshalb haben Sie es mit dem Ladegerät verbunden und dieses in die Steckdose gesteckt.</a:t>
            </a: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 </a:t>
            </a: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Doch nichts passiert.</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A0423385-287C-3456-C31F-A9D65B37F1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5133413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455208"/>
            <a:ext cx="1375220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haben Ihr Gerät gerade </a:t>
            </a: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aus dem komplett ausgeschalteten Zustand angeschaltet. Anschließend haben Sie leider 3x die SIM-PIN falsch eingegeben.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626B0B0F-08E9-E3C7-742F-B82EEB79C0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7324767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839929"/>
            <a:ext cx="13752203"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haben den Code zum Entsperren </a:t>
            </a:r>
          </a:p>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Ihres Geräts vergessen.</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A7C4FF72-8A74-23CC-E4F2-4799CCAF3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6525158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839928"/>
            <a:ext cx="13752203"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möchten sich in ein Nutzerkonto </a:t>
            </a: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bei einer Webseite </a:t>
            </a: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einloggen und haben Ihr Passwort vergessen.</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34CB68B8-1E9A-BFA0-1B1F-6B399696E1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6838963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8" name="Grafik 7">
            <a:extLst>
              <a:ext uri="{FF2B5EF4-FFF2-40B4-BE49-F238E27FC236}">
                <a16:creationId xmlns:a16="http://schemas.microsoft.com/office/drawing/2014/main" id="{689473F3-3636-0A78-7DCF-71F1D68002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2173253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fontScale="92500"/>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Anlaufstellen außerhalb der Begleitung</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4"/>
            <a:ext cx="14811676" cy="40319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128638"/>
            <a:ext cx="1375220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Die Begleitung endet heute. Lassen Sie uns gemeinsam sammeln, wo Sie künftig Ihre Fragen rund um Smartphone und Tablet stellen können!</a:t>
            </a:r>
          </a:p>
        </p:txBody>
      </p:sp>
      <p:sp>
        <p:nvSpPr>
          <p:cNvPr id="19" name="Rechtwinkliges Dreieck 18"/>
          <p:cNvSpPr/>
          <p:nvPr/>
        </p:nvSpPr>
        <p:spPr>
          <a:xfrm rot="5400000">
            <a:off x="16506241" y="517264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D75B1273-D8D9-4481-F6E2-C5D6E2572B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8561176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aden Sie Ihren Akku regelmäßig auf!"/>
          <p:cNvSpPr txBox="1"/>
          <p:nvPr/>
        </p:nvSpPr>
        <p:spPr>
          <a:xfrm>
            <a:off x="2340000" y="5773861"/>
            <a:ext cx="11215977" cy="267310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lnSpc>
                <a:spcPct val="120000"/>
              </a:lnSpc>
              <a:defRPr sz="9000" b="1">
                <a:solidFill>
                  <a:srgbClr val="000000"/>
                </a:solidFill>
                <a:latin typeface="Source Sans Pro"/>
                <a:ea typeface="Source Sans Pro"/>
                <a:cs typeface="Source Sans Pro"/>
                <a:sym typeface="Source Sans Pro"/>
              </a:defRPr>
            </a:lvl1pPr>
          </a:lstStyle>
          <a:p>
            <a:r>
              <a:rPr lang="de-DE" sz="7200" dirty="0">
                <a:latin typeface="Calibri" panose="020F0502020204030204" pitchFamily="34" charset="0"/>
                <a:cs typeface="Calibri" panose="020F0502020204030204" pitchFamily="34" charset="0"/>
              </a:rPr>
              <a:t>Nur Mut:</a:t>
            </a:r>
            <a:br>
              <a:rPr lang="de-DE" sz="7200" dirty="0">
                <a:latin typeface="Calibri" panose="020F0502020204030204" pitchFamily="34" charset="0"/>
                <a:cs typeface="Calibri" panose="020F0502020204030204" pitchFamily="34" charset="0"/>
              </a:rPr>
            </a:br>
            <a:r>
              <a:rPr lang="de-DE" sz="7200" dirty="0">
                <a:latin typeface="Calibri" panose="020F0502020204030204" pitchFamily="34" charset="0"/>
                <a:cs typeface="Calibri" panose="020F0502020204030204" pitchFamily="34" charset="0"/>
              </a:rPr>
              <a:t>Sie schaffen das! </a:t>
            </a:r>
          </a:p>
        </p:txBody>
      </p:sp>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Tipp</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Rechteck 7"/>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Bild 1"/>
          <p:cNvPicPr>
            <a:picLocks noChangeAspect="1"/>
          </p:cNvPicPr>
          <p:nvPr/>
        </p:nvPicPr>
        <p:blipFill>
          <a:blip r:embed="rId3"/>
          <a:stretch>
            <a:fillRect/>
          </a:stretch>
        </p:blipFill>
        <p:spPr>
          <a:xfrm>
            <a:off x="17694582" y="1527314"/>
            <a:ext cx="2704146" cy="11653847"/>
          </a:xfrm>
          <a:prstGeom prst="rect">
            <a:avLst/>
          </a:prstGeom>
        </p:spPr>
      </p:pic>
      <p:pic>
        <p:nvPicPr>
          <p:cNvPr id="4" name="Grafik 3">
            <a:extLst>
              <a:ext uri="{FF2B5EF4-FFF2-40B4-BE49-F238E27FC236}">
                <a16:creationId xmlns:a16="http://schemas.microsoft.com/office/drawing/2014/main" id="{182B56F9-2C60-689D-38EB-6EAB304645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425951904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Feedback zur Begleitung</a:t>
            </a:r>
          </a:p>
        </p:txBody>
      </p:sp>
      <p:sp>
        <p:nvSpPr>
          <p:cNvPr id="3"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4" name="Rechteck 3"/>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459180"/>
            <a:ext cx="14778418" cy="8353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endParaRPr dirty="0">
              <a:latin typeface="Calibri" panose="020F050202020403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D40259EC-424A-2D05-13F5-17ACA93EC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3535" y="7678447"/>
            <a:ext cx="3276599" cy="575976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570AE62E-3207-6E6D-9B57-D27550AA2C61}"/>
              </a:ext>
            </a:extLst>
          </p:cNvPr>
          <p:cNvPicPr>
            <a:picLocks noChangeAspect="1"/>
          </p:cNvPicPr>
          <p:nvPr/>
        </p:nvPicPr>
        <p:blipFill rotWithShape="1">
          <a:blip r:embed="rId4">
            <a:extLst>
              <a:ext uri="{28A0092B-C50C-407E-A947-70E740481C1C}">
                <a14:useLocalDpi xmlns:a14="http://schemas.microsoft.com/office/drawing/2010/main" val="0"/>
              </a:ext>
            </a:extLst>
          </a:blip>
          <a:srcRect l="25893" t="2423" r="24948" b="23267"/>
          <a:stretch/>
        </p:blipFill>
        <p:spPr>
          <a:xfrm>
            <a:off x="7223907" y="2651224"/>
            <a:ext cx="9144000" cy="9590907"/>
          </a:xfrm>
          <a:prstGeom prst="rect">
            <a:avLst/>
          </a:prstGeom>
        </p:spPr>
      </p:pic>
      <p:pic>
        <p:nvPicPr>
          <p:cNvPr id="7" name="Grafik 6">
            <a:extLst>
              <a:ext uri="{FF2B5EF4-FFF2-40B4-BE49-F238E27FC236}">
                <a16:creationId xmlns:a16="http://schemas.microsoft.com/office/drawing/2014/main" id="{AD023E47-4AC3-6910-39F3-652CE5D92B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77804163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16"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9"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Ihnen alles Gute!</a:t>
            </a:r>
          </a:p>
        </p:txBody>
      </p:sp>
      <p:pic>
        <p:nvPicPr>
          <p:cNvPr id="10" name="Bild 9"/>
          <p:cNvPicPr>
            <a:picLocks noChangeAspect="1"/>
          </p:cNvPicPr>
          <p:nvPr/>
        </p:nvPicPr>
        <p:blipFill>
          <a:blip r:embed="rId3"/>
          <a:stretch>
            <a:fillRect/>
          </a:stretch>
        </p:blipFill>
        <p:spPr>
          <a:xfrm>
            <a:off x="15655217" y="1765005"/>
            <a:ext cx="6058772" cy="10854324"/>
          </a:xfrm>
          <a:prstGeom prst="rect">
            <a:avLst/>
          </a:prstGeom>
        </p:spPr>
      </p:pic>
      <p:pic>
        <p:nvPicPr>
          <p:cNvPr id="3" name="Grafik 2">
            <a:extLst>
              <a:ext uri="{FF2B5EF4-FFF2-40B4-BE49-F238E27FC236}">
                <a16:creationId xmlns:a16="http://schemas.microsoft.com/office/drawing/2014/main" id="{8309FC05-0396-CF1E-7A04-BBA45B149E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2837563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40000" y="6283366"/>
            <a:ext cx="1375220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Ihr Gerät lässt sich nicht anschalten.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BE6CA5C5-CDA7-4751-707C-319BB323E4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9726632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839924"/>
            <a:ext cx="13752203"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sind zu Fuß in einer fremden Stadt unterwegs und suchen den Weg zum Bahnhof.</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DCF8AAE7-038A-90BA-8321-90C59912A7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5318721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839927"/>
            <a:ext cx="13752203"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nutzen gerade eine bestimmte App. Plötzlich ist diese „weg“, Sie sehen nur noch den Home-Bildschirm.</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0247DD5B-A442-7A54-7898-9C46EC0C9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9015898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839925"/>
            <a:ext cx="13752203"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möchten eine neue App installieren, sind aber nicht mehr sicher, wie das geht.</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8676C438-2908-AFB3-003B-B22007622B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0264171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839927"/>
            <a:ext cx="13752203"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Ihr Gerät ist angeschaltet, doch weder funktioniert das Internet, noch gehen Anrufe bei Ihnen ein.</a:t>
            </a: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37B50419-CE39-6811-6A48-0D4F98DE76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4250027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39999" y="5226602"/>
            <a:ext cx="1375220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Sie haben eine neue Kalender</a:t>
            </a: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-App installiert. Diese fordert nun eine Zugriffsberechtigung auf Ihre Kamera an. Das kommt Ihnen merkwürdig vor.</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5A9BC90C-46FC-999F-2A1E-90B26D57BD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0847681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Fallbeispiel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14811676" cy="475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03911" y="6283366"/>
            <a:ext cx="1375220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Sie möchten wissen, welche Kinofilme laufen.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6" name="Rechteck 15"/>
          <p:cNvSpPr/>
          <p:nvPr/>
        </p:nvSpPr>
        <p:spPr>
          <a:xfrm>
            <a:off x="10033976" y="10050032"/>
            <a:ext cx="6558895" cy="154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10397677"/>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gehen Sie vor?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103849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E470C7D5-5FB1-63CE-1753-421C295A58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14951575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1351</Words>
  <Application>Microsoft Macintosh PowerPoint</Application>
  <PresentationFormat>Benutzerdefiniert</PresentationFormat>
  <Paragraphs>108</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Calibri</vt:lpstr>
      <vt:lpstr>Helvetica Neue</vt:lpstr>
      <vt:lpstr>Helvetica Neue Medium</vt:lpstr>
      <vt:lpstr>Wingdings</vt:lpstr>
      <vt:lpstr>21_BasicWhite</vt:lpstr>
      <vt:lpstr>Digital dabei – Startpaket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50</cp:revision>
  <dcterms:modified xsi:type="dcterms:W3CDTF">2023-11-06T13:04:53Z</dcterms:modified>
</cp:coreProperties>
</file>