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81" r:id="rId3"/>
    <p:sldId id="265" r:id="rId4"/>
    <p:sldId id="286" r:id="rId5"/>
    <p:sldId id="287" r:id="rId6"/>
    <p:sldId id="288" r:id="rId7"/>
    <p:sldId id="289" r:id="rId8"/>
    <p:sldId id="291" r:id="rId9"/>
    <p:sldId id="290" r:id="rId10"/>
    <p:sldId id="292" r:id="rId11"/>
    <p:sldId id="293" r:id="rId12"/>
    <p:sldId id="282" r:id="rId13"/>
    <p:sldId id="266" r:id="rId14"/>
    <p:sldId id="259" r:id="rId15"/>
    <p:sldId id="295" r:id="rId16"/>
    <p:sldId id="294" r:id="rId17"/>
    <p:sldId id="297" r:id="rId18"/>
    <p:sldId id="296" r:id="rId19"/>
    <p:sldId id="284" r:id="rId20"/>
    <p:sldId id="28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1"/>
    <p:restoredTop sz="85442"/>
  </p:normalViewPr>
  <p:slideViewPr>
    <p:cSldViewPr snapToGrid="0" snapToObjects="1">
      <p:cViewPr varScale="1">
        <p:scale>
          <a:sx n="54" d="100"/>
          <a:sy n="54" d="100"/>
        </p:scale>
        <p:origin x="1648"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Begleiten Sie die Teilnehmenden bei der Erkundung von YouTube. Stehen Sie dabei für Rückfragen oder bei Stolpersteinen zur Verfügung. (Dauer: 20 Minuten)</a:t>
            </a:r>
            <a:endParaRPr lang="de-DE" dirty="0">
              <a:effectLst/>
            </a:endParaRPr>
          </a:p>
          <a:p>
            <a:r>
              <a:rPr lang="de-DE" dirty="0"/>
              <a:t>Weisen Sie darauf hin, dass die Teilnehmenden sich NICHT mit ihrem Google-Account anmelden müssen (1. Abfrage beim Öffnen der App). Wer die App nicht installieren möchte, kann alternativ auch die Browserversion nutzen!</a:t>
            </a:r>
          </a:p>
        </p:txBody>
      </p:sp>
    </p:spTree>
    <p:extLst>
      <p:ext uri="{BB962C8B-B14F-4D97-AF65-F5344CB8AC3E}">
        <p14:creationId xmlns:p14="http://schemas.microsoft.com/office/powerpoint/2010/main" val="381989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Lassen Sie die Teilnehmenden kurz von ihren Erfahrungen und Entdeckungen berichten. (Dauer: 10 Minuten)</a:t>
            </a:r>
          </a:p>
        </p:txBody>
      </p:sp>
    </p:spTree>
    <p:extLst>
      <p:ext uri="{BB962C8B-B14F-4D97-AF65-F5344CB8AC3E}">
        <p14:creationId xmlns:p14="http://schemas.microsoft.com/office/powerpoint/2010/main" val="651903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Gehen Sie auf das Thema „Absichten hinter Medienbotschaften“ ein und weisen Sie auf Produktplatzierungen und Fake News hin. </a:t>
            </a:r>
            <a:r>
              <a:rPr lang="de-DE" dirty="0">
                <a:solidFill>
                  <a:srgbClr val="000000"/>
                </a:solidFill>
                <a:effectLst/>
                <a:latin typeface="Helvetica Neue" panose="02000503000000020004" pitchFamily="2" charset="0"/>
              </a:rPr>
              <a:t>(Folie 1/5, Gesamtdauer der 5 Folien: 15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effectLst/>
            </a:endParaRPr>
          </a:p>
        </p:txBody>
      </p:sp>
    </p:spTree>
    <p:extLst>
      <p:ext uri="{BB962C8B-B14F-4D97-AF65-F5344CB8AC3E}">
        <p14:creationId xmlns:p14="http://schemas.microsoft.com/office/powerpoint/2010/main" val="327940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73432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Hinweis: Trotz dieser Vorgabe wird dies nicht immer eingehalten, sodass Nutzerinnen und Nutzer selbst aufmerksam und kritisch bleiben sollten.</a:t>
            </a:r>
          </a:p>
        </p:txBody>
      </p:sp>
    </p:spTree>
    <p:extLst>
      <p:ext uri="{BB962C8B-B14F-4D97-AF65-F5344CB8AC3E}">
        <p14:creationId xmlns:p14="http://schemas.microsoft.com/office/powerpoint/2010/main" val="36063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Auch hier gilt: Trotz dieser Vorgabe wird dies nicht immer eingehalten, sodass Nutzerinnen und Nutzer selbst aufmerksam und kritisch bleiben sollten.</a:t>
            </a:r>
          </a:p>
        </p:txBody>
      </p:sp>
    </p:spTree>
    <p:extLst>
      <p:ext uri="{BB962C8B-B14F-4D97-AF65-F5344CB8AC3E}">
        <p14:creationId xmlns:p14="http://schemas.microsoft.com/office/powerpoint/2010/main" val="3429254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Geben Sie folgende Tipps an die Teilnehmenden weiter:</a:t>
            </a:r>
          </a:p>
          <a:p>
            <a:pPr marL="457200" indent="-457200">
              <a:buAutoNum type="arabicPeriod"/>
            </a:pPr>
            <a:r>
              <a:rPr lang="de-DE" sz="2400" spc="0" dirty="0">
                <a:latin typeface="Calibri" panose="020F0502020204030204" pitchFamily="34" charset="0"/>
                <a:ea typeface="Source Sans Pro" charset="0"/>
                <a:cs typeface="Calibri" panose="020F0502020204030204" pitchFamily="34" charset="0"/>
              </a:rPr>
              <a:t>Prüfen Sie die Quellen!</a:t>
            </a:r>
          </a:p>
          <a:p>
            <a:pPr marL="457200" indent="-457200">
              <a:buAutoNum type="arabicPeriod"/>
            </a:pPr>
            <a:r>
              <a:rPr lang="de-DE" sz="2400" spc="0" dirty="0">
                <a:latin typeface="Calibri" panose="020F0502020204030204" pitchFamily="34" charset="0"/>
                <a:ea typeface="Source Sans Pro" charset="0"/>
                <a:cs typeface="Calibri" panose="020F0502020204030204" pitchFamily="34" charset="0"/>
              </a:rPr>
              <a:t>Vergleichen Sie die Informationen mit anderen Quellen!</a:t>
            </a:r>
          </a:p>
          <a:p>
            <a:endParaRPr lang="de-DE" dirty="0"/>
          </a:p>
        </p:txBody>
      </p:sp>
    </p:spTree>
    <p:extLst>
      <p:ext uri="{BB962C8B-B14F-4D97-AF65-F5344CB8AC3E}">
        <p14:creationId xmlns:p14="http://schemas.microsoft.com/office/powerpoint/2010/main" val="458704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161418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Geben Sie einen kurzen Überblick zu der App YouTube und zeigen Sie die wichtigsten Elemente zur Navigation.</a:t>
            </a:r>
            <a:r>
              <a:rPr lang="de-DE" dirty="0">
                <a:solidFill>
                  <a:sysClr val="windowText" lastClr="000000"/>
                </a:solidFill>
                <a:effectLst/>
                <a:latin typeface="+mn-lt"/>
              </a:rPr>
              <a:t> </a:t>
            </a:r>
            <a:r>
              <a:rPr lang="de-DE" dirty="0">
                <a:solidFill>
                  <a:srgbClr val="000000"/>
                </a:solidFill>
                <a:effectLst/>
                <a:latin typeface="Helvetica Neue" panose="02000503000000020004" pitchFamily="2" charset="0"/>
              </a:rPr>
              <a:t>(Folie 1/9, Gesamtdauer der 9 Folien: 5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146803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88380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8446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7690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1369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6811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0578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07805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sv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emf"/><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9.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erkunden wir die App YouTube</a:t>
            </a:r>
            <a:b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b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und beschäftigen uns mit Absichten hinter Medienbotschaften.</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7.7</a:t>
            </a:r>
          </a:p>
        </p:txBody>
      </p:sp>
      <p:pic>
        <p:nvPicPr>
          <p:cNvPr id="4" name="Grafik 3">
            <a:extLst>
              <a:ext uri="{FF2B5EF4-FFF2-40B4-BE49-F238E27FC236}">
                <a16:creationId xmlns:a16="http://schemas.microsoft.com/office/drawing/2014/main" id="{00DF6406-9267-9FFE-9242-E183A5B311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6384659" cy="39131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Wenn Sie das Video schließen möchten, tippen Sie zunächst auf den Pfeil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und dann auf das „X“.</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6" name="Grafik 5" descr="Ein Bild, das Text enthält.&#10;&#10;Automatisch generierte Beschreibung">
            <a:extLst>
              <a:ext uri="{FF2B5EF4-FFF2-40B4-BE49-F238E27FC236}">
                <a16:creationId xmlns:a16="http://schemas.microsoft.com/office/drawing/2014/main" id="{CF28ED57-6903-3FEF-6A85-4A77D7FD59E1}"/>
              </a:ext>
            </a:extLst>
          </p:cNvPr>
          <p:cNvPicPr>
            <a:picLocks noChangeAspect="1"/>
          </p:cNvPicPr>
          <p:nvPr/>
        </p:nvPicPr>
        <p:blipFill rotWithShape="1">
          <a:blip r:embed="rId3">
            <a:extLst>
              <a:ext uri="{28A0092B-C50C-407E-A947-70E740481C1C}">
                <a14:useLocalDpi xmlns:a14="http://schemas.microsoft.com/office/drawing/2010/main" val="0"/>
              </a:ext>
            </a:extLst>
          </a:blip>
          <a:srcRect b="29908"/>
          <a:stretch/>
        </p:blipFill>
        <p:spPr>
          <a:xfrm>
            <a:off x="9017643" y="2849520"/>
            <a:ext cx="7320201" cy="9126000"/>
          </a:xfrm>
          <a:prstGeom prst="rect">
            <a:avLst/>
          </a:prstGeom>
          <a:ln w="12700">
            <a:solidFill>
              <a:schemeClr val="bg2">
                <a:lumMod val="10000"/>
              </a:schemeClr>
            </a:solidFill>
          </a:ln>
        </p:spPr>
      </p:pic>
      <p:pic>
        <p:nvPicPr>
          <p:cNvPr id="14" name="Grafik 13">
            <a:extLst>
              <a:ext uri="{FF2B5EF4-FFF2-40B4-BE49-F238E27FC236}">
                <a16:creationId xmlns:a16="http://schemas.microsoft.com/office/drawing/2014/main" id="{696DECB5-0689-1CD2-EA67-9A18CCE128AB}"/>
              </a:ext>
            </a:extLst>
          </p:cNvPr>
          <p:cNvPicPr>
            <a:picLocks noChangeAspect="1"/>
          </p:cNvPicPr>
          <p:nvPr/>
        </p:nvPicPr>
        <p:blipFill rotWithShape="1">
          <a:blip r:embed="rId4">
            <a:extLst>
              <a:ext uri="{28A0092B-C50C-407E-A947-70E740481C1C}">
                <a14:useLocalDpi xmlns:a14="http://schemas.microsoft.com/office/drawing/2010/main" val="0"/>
              </a:ext>
            </a:extLst>
          </a:blip>
          <a:srcRect t="3656" b="622"/>
          <a:stretch/>
        </p:blipFill>
        <p:spPr>
          <a:xfrm>
            <a:off x="17184692" y="2849520"/>
            <a:ext cx="5359652" cy="9126000"/>
          </a:xfrm>
          <a:prstGeom prst="rect">
            <a:avLst/>
          </a:prstGeom>
          <a:ln w="12700">
            <a:solidFill>
              <a:schemeClr val="bg2">
                <a:lumMod val="10000"/>
              </a:schemeClr>
            </a:solidFill>
          </a:ln>
        </p:spPr>
      </p:pic>
      <p:pic>
        <p:nvPicPr>
          <p:cNvPr id="15" name="Grafik 14">
            <a:extLst>
              <a:ext uri="{FF2B5EF4-FFF2-40B4-BE49-F238E27FC236}">
                <a16:creationId xmlns:a16="http://schemas.microsoft.com/office/drawing/2014/main" id="{05EE195B-CF18-5F60-782F-480AF6A16242}"/>
              </a:ext>
            </a:extLst>
          </p:cNvPr>
          <p:cNvPicPr>
            <a:picLocks noChangeAspect="1"/>
          </p:cNvPicPr>
          <p:nvPr/>
        </p:nvPicPr>
        <p:blipFill>
          <a:blip r:embed="rId5"/>
          <a:stretch>
            <a:fillRect/>
          </a:stretch>
        </p:blipFill>
        <p:spPr>
          <a:xfrm rot="10800000">
            <a:off x="9093600" y="3526629"/>
            <a:ext cx="786376" cy="2583808"/>
          </a:xfrm>
          <a:prstGeom prst="rect">
            <a:avLst/>
          </a:prstGeom>
        </p:spPr>
      </p:pic>
      <p:pic>
        <p:nvPicPr>
          <p:cNvPr id="16" name="Grafik 15">
            <a:extLst>
              <a:ext uri="{FF2B5EF4-FFF2-40B4-BE49-F238E27FC236}">
                <a16:creationId xmlns:a16="http://schemas.microsoft.com/office/drawing/2014/main" id="{D68C2A00-0351-980C-2A98-9D462272E697}"/>
              </a:ext>
            </a:extLst>
          </p:cNvPr>
          <p:cNvPicPr>
            <a:picLocks noChangeAspect="1"/>
          </p:cNvPicPr>
          <p:nvPr/>
        </p:nvPicPr>
        <p:blipFill>
          <a:blip r:embed="rId5"/>
          <a:stretch>
            <a:fillRect/>
          </a:stretch>
        </p:blipFill>
        <p:spPr>
          <a:xfrm>
            <a:off x="21780000" y="8237379"/>
            <a:ext cx="786376" cy="2583808"/>
          </a:xfrm>
          <a:prstGeom prst="rect">
            <a:avLst/>
          </a:prstGeom>
        </p:spPr>
      </p:pic>
      <p:sp>
        <p:nvSpPr>
          <p:cNvPr id="17" name="Textfeld 16">
            <a:extLst>
              <a:ext uri="{FF2B5EF4-FFF2-40B4-BE49-F238E27FC236}">
                <a16:creationId xmlns:a16="http://schemas.microsoft.com/office/drawing/2014/main" id="{847F7D1D-4124-AB8A-8E0D-0DB769BE5A81}"/>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9/9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7670F234-5518-E19F-BFB7-48CAAF6627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4983414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Jetzt sind Sie an der Reihe!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Textfeld 9"/>
          <p:cNvSpPr txBox="1"/>
          <p:nvPr/>
        </p:nvSpPr>
        <p:spPr>
          <a:xfrm>
            <a:off x="2340000" y="3204000"/>
            <a:ext cx="1559185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800" dirty="0">
                <a:latin typeface="Calibri" panose="020F0502020204030204" pitchFamily="34" charset="0"/>
                <a:cs typeface="Calibri" panose="020F0502020204030204" pitchFamily="34" charset="0"/>
              </a:rPr>
              <a:t>Laden Sie sich die App YouTube herunter und </a:t>
            </a:r>
          </a:p>
          <a:p>
            <a:pPr algn="l" defTabSz="457200">
              <a:lnSpc>
                <a:spcPts val="6000"/>
              </a:lnSpc>
              <a:defRPr sz="4500" b="1">
                <a:solidFill>
                  <a:srgbClr val="000000"/>
                </a:solidFill>
                <a:latin typeface="Source Sans Pro"/>
                <a:ea typeface="Source Sans Pro"/>
                <a:cs typeface="Source Sans Pro"/>
                <a:sym typeface="Source Sans Pro"/>
              </a:defRPr>
            </a:pPr>
            <a:r>
              <a:rPr lang="de-DE" sz="4800" dirty="0">
                <a:latin typeface="Calibri" panose="020F0502020204030204" pitchFamily="34" charset="0"/>
                <a:cs typeface="Calibri" panose="020F0502020204030204" pitchFamily="34" charset="0"/>
              </a:rPr>
              <a:t>erkunden Sie die App. Suchen Sie beispielsweise:</a:t>
            </a:r>
          </a:p>
        </p:txBody>
      </p:sp>
      <p:sp>
        <p:nvSpPr>
          <p:cNvPr id="11" name="Digital dabei – Startpaket…"/>
          <p:cNvSpPr txBox="1">
            <a:spLocks/>
          </p:cNvSpPr>
          <p:nvPr/>
        </p:nvSpPr>
        <p:spPr>
          <a:xfrm>
            <a:off x="1580307" y="5394960"/>
            <a:ext cx="15500685" cy="70383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685800" indent="-6858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Rundgang/Stadtführung durch Ihren Geburtsort</a:t>
            </a:r>
          </a:p>
          <a:p>
            <a:pPr marL="685800" indent="-6858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Lieblingslied aus der Jugend</a:t>
            </a:r>
          </a:p>
          <a:p>
            <a:pPr marL="685800" indent="-6858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Fernsehsendung oder Fernseh-Persönlichkeit, die Sie früher gern geschaut haben</a:t>
            </a:r>
          </a:p>
          <a:p>
            <a:pPr marL="685800" indent="-6858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Aktuelle Lieblingsmusik </a:t>
            </a:r>
          </a:p>
          <a:p>
            <a:pPr marL="685800" indent="-6858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Trailer des ersten Kinofilms, den Sie im Kino gesehen haben</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pic>
        <p:nvPicPr>
          <p:cNvPr id="7" name="Grafik 6">
            <a:extLst>
              <a:ext uri="{FF2B5EF4-FFF2-40B4-BE49-F238E27FC236}">
                <a16:creationId xmlns:a16="http://schemas.microsoft.com/office/drawing/2014/main" id="{04C9CA2B-7B02-F664-252C-B3FF00AAC7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6208174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YouTube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65006" y="3540990"/>
            <a:ext cx="14183806" cy="756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40000" y="4292579"/>
            <a:ext cx="13204800" cy="62195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Wie ging es Ihnen bei der Benutzung von YouTube?</a:t>
            </a: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Haben Sie spannende Entdeckungen gemacht?</a:t>
            </a: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Können Sie sich vorstellen, YouTube in Ihrem Alltag zu nutzen?</a:t>
            </a:r>
          </a:p>
          <a:p>
            <a:pPr algn="l">
              <a:lnSpc>
                <a:spcPts val="6000"/>
              </a:lnSpc>
              <a:defRPr sz="60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Haben Sie Fragen?</a:t>
            </a: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5400000">
            <a:off x="15948811" y="4423144"/>
            <a:ext cx="1084521" cy="1084521"/>
          </a:xfrm>
          <a:prstGeom prst="rtTriangle">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Bild 7"/>
          <p:cNvPicPr>
            <a:picLocks noChangeAspect="1"/>
          </p:cNvPicPr>
          <p:nvPr/>
        </p:nvPicPr>
        <p:blipFill>
          <a:blip r:embed="rId3"/>
          <a:stretch>
            <a:fillRect/>
          </a:stretch>
        </p:blipFill>
        <p:spPr>
          <a:xfrm>
            <a:off x="17909669" y="1527315"/>
            <a:ext cx="2429760" cy="11653847"/>
          </a:xfrm>
          <a:prstGeom prst="rect">
            <a:avLst/>
          </a:prstGeom>
        </p:spPr>
      </p:pic>
      <p:pic>
        <p:nvPicPr>
          <p:cNvPr id="10" name="Grafik 9">
            <a:extLst>
              <a:ext uri="{FF2B5EF4-FFF2-40B4-BE49-F238E27FC236}">
                <a16:creationId xmlns:a16="http://schemas.microsoft.com/office/drawing/2014/main" id="{C8A328B7-ACA1-EFE9-085F-709A523F80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0671807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Absichten hinter Medienbotschaften</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46805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Medien und Medieninhalte sind von Menschen gemacht, die Absichten dahinter können deshalb sehr verschieden sein: Informieren, Meinungen äußern, unterhalten, Produkte und Dienstleistungen bewerben, Geld verdienen,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Stimmung machen oder irreführen. </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F7297F00-99A2-4BC3-DED2-A97233FE6686}"/>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18D9F73D-98B7-8241-7F9E-292EB37082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5479252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079555"/>
            <a:ext cx="11215977" cy="86455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Jede Person, die einen Internetzugang hat, kann Videos publizieren. Hinterfragen Sie deshalb die Absichten hinter den Videos!</a:t>
            </a:r>
            <a:endParaRPr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Hinweis</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2"/>
          <a:stretch>
            <a:fillRect/>
          </a:stretch>
        </p:blipFill>
        <p:spPr>
          <a:xfrm>
            <a:off x="17694582" y="1527314"/>
            <a:ext cx="2704146" cy="11653847"/>
          </a:xfrm>
          <a:prstGeom prst="rect">
            <a:avLst/>
          </a:prstGeom>
        </p:spPr>
      </p:pic>
      <p:sp>
        <p:nvSpPr>
          <p:cNvPr id="3" name="Textfeld 2">
            <a:extLst>
              <a:ext uri="{FF2B5EF4-FFF2-40B4-BE49-F238E27FC236}">
                <a16:creationId xmlns:a16="http://schemas.microsoft.com/office/drawing/2014/main" id="{7ACC6B64-15B1-A402-4775-348183201D0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5" name="Grafik 4">
            <a:extLst>
              <a:ext uri="{FF2B5EF4-FFF2-40B4-BE49-F238E27FC236}">
                <a16:creationId xmlns:a16="http://schemas.microsoft.com/office/drawing/2014/main" id="{8B5BECB1-C4A7-2EBA-6C46-9D30E38F94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Absichten erkennen: Anzeigen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05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Vor vielen Videos werden Anzeigen abgespielt, also Werbevideos verschiedener Unternehmen. Meist kann die Werbung nach einer gewissen Dauer übersprungen werden. </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7" name="Grafik 6">
            <a:extLst>
              <a:ext uri="{FF2B5EF4-FFF2-40B4-BE49-F238E27FC236}">
                <a16:creationId xmlns:a16="http://schemas.microsoft.com/office/drawing/2014/main" id="{83D44C34-8E5E-6770-9C6D-54D9CC5D8DCC}"/>
              </a:ext>
            </a:extLst>
          </p:cNvPr>
          <p:cNvPicPr>
            <a:picLocks noChangeAspect="1"/>
          </p:cNvPicPr>
          <p:nvPr/>
        </p:nvPicPr>
        <p:blipFill>
          <a:blip r:embed="rId3"/>
          <a:stretch>
            <a:fillRect/>
          </a:stretch>
        </p:blipFill>
        <p:spPr>
          <a:xfrm rot="16200000">
            <a:off x="8412411" y="8764110"/>
            <a:ext cx="786376" cy="2583808"/>
          </a:xfrm>
          <a:prstGeom prst="rect">
            <a:avLst/>
          </a:prstGeom>
        </p:spPr>
      </p:pic>
      <p:sp>
        <p:nvSpPr>
          <p:cNvPr id="10" name="Textfeld 9">
            <a:extLst>
              <a:ext uri="{FF2B5EF4-FFF2-40B4-BE49-F238E27FC236}">
                <a16:creationId xmlns:a16="http://schemas.microsoft.com/office/drawing/2014/main" id="{0DB29444-AAEC-D2EC-8762-8A6F2242F58E}"/>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descr="Ein Bild, das Text, Person, drinnen enthält.&#10;&#10;Automatisch generierte Beschreibung">
            <a:extLst>
              <a:ext uri="{FF2B5EF4-FFF2-40B4-BE49-F238E27FC236}">
                <a16:creationId xmlns:a16="http://schemas.microsoft.com/office/drawing/2014/main" id="{E56F0ECF-2F48-54F5-4781-30432C2C3AFD}"/>
              </a:ext>
            </a:extLst>
          </p:cNvPr>
          <p:cNvPicPr>
            <a:picLocks noChangeAspect="1"/>
          </p:cNvPicPr>
          <p:nvPr/>
        </p:nvPicPr>
        <p:blipFill rotWithShape="1">
          <a:blip r:embed="rId4">
            <a:extLst>
              <a:ext uri="{28A0092B-C50C-407E-A947-70E740481C1C}">
                <a14:useLocalDpi xmlns:a14="http://schemas.microsoft.com/office/drawing/2010/main" val="0"/>
              </a:ext>
            </a:extLst>
          </a:blip>
          <a:srcRect l="8950" r="8456"/>
          <a:stretch/>
        </p:blipFill>
        <p:spPr>
          <a:xfrm>
            <a:off x="10097503" y="3478958"/>
            <a:ext cx="13081454" cy="7307987"/>
          </a:xfrm>
          <a:prstGeom prst="rect">
            <a:avLst/>
          </a:prstGeom>
          <a:ln w="12700">
            <a:solidFill>
              <a:schemeClr val="bg2">
                <a:lumMod val="10000"/>
              </a:schemeClr>
            </a:solidFill>
          </a:ln>
        </p:spPr>
      </p:pic>
      <p:pic>
        <p:nvPicPr>
          <p:cNvPr id="11" name="Grafik 10">
            <a:extLst>
              <a:ext uri="{FF2B5EF4-FFF2-40B4-BE49-F238E27FC236}">
                <a16:creationId xmlns:a16="http://schemas.microsoft.com/office/drawing/2014/main" id="{E8264CA5-A934-10D3-BF03-B26139F77F4C}"/>
              </a:ext>
            </a:extLst>
          </p:cNvPr>
          <p:cNvPicPr>
            <a:picLocks noChangeAspect="1"/>
          </p:cNvPicPr>
          <p:nvPr/>
        </p:nvPicPr>
        <p:blipFill>
          <a:blip r:embed="rId3"/>
          <a:stretch>
            <a:fillRect/>
          </a:stretch>
        </p:blipFill>
        <p:spPr>
          <a:xfrm rot="16200000">
            <a:off x="17536946" y="7930958"/>
            <a:ext cx="786376" cy="2583808"/>
          </a:xfrm>
          <a:prstGeom prst="rect">
            <a:avLst/>
          </a:prstGeom>
        </p:spPr>
      </p:pic>
      <p:pic>
        <p:nvPicPr>
          <p:cNvPr id="6" name="Grafik 5">
            <a:extLst>
              <a:ext uri="{FF2B5EF4-FFF2-40B4-BE49-F238E27FC236}">
                <a16:creationId xmlns:a16="http://schemas.microsoft.com/office/drawing/2014/main" id="{C1CB2DDC-9D58-5BDA-33DE-1FE0B91497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6654855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Person, Wand, drinnen enthält.&#10;&#10;Automatisch generierte Beschreibung">
            <a:extLst>
              <a:ext uri="{FF2B5EF4-FFF2-40B4-BE49-F238E27FC236}">
                <a16:creationId xmlns:a16="http://schemas.microsoft.com/office/drawing/2014/main" id="{056BFB69-4598-7E03-5954-10C4729D9580}"/>
              </a:ext>
            </a:extLst>
          </p:cNvPr>
          <p:cNvPicPr>
            <a:picLocks noChangeAspect="1"/>
          </p:cNvPicPr>
          <p:nvPr/>
        </p:nvPicPr>
        <p:blipFill rotWithShape="1">
          <a:blip r:embed="rId3">
            <a:extLst>
              <a:ext uri="{28A0092B-C50C-407E-A947-70E740481C1C}">
                <a14:useLocalDpi xmlns:a14="http://schemas.microsoft.com/office/drawing/2010/main" val="0"/>
              </a:ext>
            </a:extLst>
          </a:blip>
          <a:srcRect l="48787" r="1"/>
          <a:stretch/>
        </p:blipFill>
        <p:spPr>
          <a:xfrm>
            <a:off x="10452478" y="2849520"/>
            <a:ext cx="5276424" cy="4753992"/>
          </a:xfrm>
          <a:prstGeom prst="rect">
            <a:avLst/>
          </a:prstGeom>
          <a:ln w="12700">
            <a:solidFill>
              <a:schemeClr val="bg2">
                <a:lumMod val="10000"/>
              </a:schemeClr>
            </a:solidFill>
          </a:ln>
        </p:spPr>
      </p:pic>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Absichten erkennen: Produktplatzierungen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628643" cy="852977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Bei Produktplatzierungen werden die Produkte nicht immer explizit erwähnt, sind aber im Video gut zu sehen.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Solche Videos müssen mit einer mindestens 3-sekündigen Einblendung „P“ oder „Produktplatzierung“ gekennzeichnet werden. Manchmal wird auch „Werbung“ eingeblendet.</a:t>
            </a:r>
          </a:p>
        </p:txBody>
      </p:sp>
      <p:sp>
        <p:nvSpPr>
          <p:cNvPr id="2" name="Textfeld 1">
            <a:extLst>
              <a:ext uri="{FF2B5EF4-FFF2-40B4-BE49-F238E27FC236}">
                <a16:creationId xmlns:a16="http://schemas.microsoft.com/office/drawing/2014/main" id="{B02A7214-A17A-20FD-7141-1363595F0D2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4" name="Grafik 13" descr="Ein Bild, das Person, drinnen, Frau, schließen enthält.&#10;&#10;Automatisch generierte Beschreibung">
            <a:extLst>
              <a:ext uri="{FF2B5EF4-FFF2-40B4-BE49-F238E27FC236}">
                <a16:creationId xmlns:a16="http://schemas.microsoft.com/office/drawing/2014/main" id="{36264BA3-031A-13CF-0B75-3C7303D3B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478" y="8099128"/>
            <a:ext cx="6912834" cy="3886526"/>
          </a:xfrm>
          <a:prstGeom prst="rect">
            <a:avLst/>
          </a:prstGeom>
          <a:ln w="12700">
            <a:solidFill>
              <a:schemeClr val="bg2">
                <a:lumMod val="10000"/>
              </a:schemeClr>
            </a:solidFill>
          </a:ln>
        </p:spPr>
      </p:pic>
      <p:pic>
        <p:nvPicPr>
          <p:cNvPr id="9" name="Grafik 8">
            <a:extLst>
              <a:ext uri="{FF2B5EF4-FFF2-40B4-BE49-F238E27FC236}">
                <a16:creationId xmlns:a16="http://schemas.microsoft.com/office/drawing/2014/main" id="{E10ACEF2-DD44-6DE7-DEB7-AAD8098FD20A}"/>
              </a:ext>
            </a:extLst>
          </p:cNvPr>
          <p:cNvPicPr>
            <a:picLocks noChangeAspect="1"/>
          </p:cNvPicPr>
          <p:nvPr/>
        </p:nvPicPr>
        <p:blipFill>
          <a:blip r:embed="rId5"/>
          <a:stretch>
            <a:fillRect/>
          </a:stretch>
        </p:blipFill>
        <p:spPr>
          <a:xfrm rot="5400000">
            <a:off x="12583024" y="10404000"/>
            <a:ext cx="786376" cy="2583808"/>
          </a:xfrm>
          <a:prstGeom prst="rect">
            <a:avLst/>
          </a:prstGeom>
        </p:spPr>
      </p:pic>
      <p:pic>
        <p:nvPicPr>
          <p:cNvPr id="15" name="Grafik 14" descr="Ein Bild, das Text, Person, Geschäft enthält.&#10;&#10;Automatisch generierte Beschreibung">
            <a:extLst>
              <a:ext uri="{FF2B5EF4-FFF2-40B4-BE49-F238E27FC236}">
                <a16:creationId xmlns:a16="http://schemas.microsoft.com/office/drawing/2014/main" id="{A390864A-93E8-45F9-C609-EA42085AEC42}"/>
              </a:ext>
            </a:extLst>
          </p:cNvPr>
          <p:cNvPicPr>
            <a:picLocks noChangeAspect="1"/>
          </p:cNvPicPr>
          <p:nvPr/>
        </p:nvPicPr>
        <p:blipFill rotWithShape="1">
          <a:blip r:embed="rId6">
            <a:extLst>
              <a:ext uri="{28A0092B-C50C-407E-A947-70E740481C1C}">
                <a14:useLocalDpi xmlns:a14="http://schemas.microsoft.com/office/drawing/2010/main" val="0"/>
              </a:ext>
            </a:extLst>
          </a:blip>
          <a:srcRect l="32291" r="9046"/>
          <a:stretch/>
        </p:blipFill>
        <p:spPr>
          <a:xfrm>
            <a:off x="17849147" y="2849520"/>
            <a:ext cx="6072509" cy="4750956"/>
          </a:xfrm>
          <a:prstGeom prst="rect">
            <a:avLst/>
          </a:prstGeom>
          <a:ln w="12700">
            <a:solidFill>
              <a:schemeClr val="bg2">
                <a:lumMod val="10000"/>
              </a:schemeClr>
            </a:solidFill>
          </a:ln>
        </p:spPr>
      </p:pic>
      <p:pic>
        <p:nvPicPr>
          <p:cNvPr id="16" name="Grafik 15">
            <a:extLst>
              <a:ext uri="{FF2B5EF4-FFF2-40B4-BE49-F238E27FC236}">
                <a16:creationId xmlns:a16="http://schemas.microsoft.com/office/drawing/2014/main" id="{02F77FFF-51D6-71AD-7D69-3E4D78996160}"/>
              </a:ext>
            </a:extLst>
          </p:cNvPr>
          <p:cNvPicPr>
            <a:picLocks noChangeAspect="1"/>
          </p:cNvPicPr>
          <p:nvPr/>
        </p:nvPicPr>
        <p:blipFill>
          <a:blip r:embed="rId5"/>
          <a:stretch>
            <a:fillRect/>
          </a:stretch>
        </p:blipFill>
        <p:spPr>
          <a:xfrm rot="16200000">
            <a:off x="12897256" y="1900884"/>
            <a:ext cx="786376" cy="2583808"/>
          </a:xfrm>
          <a:prstGeom prst="rect">
            <a:avLst/>
          </a:prstGeom>
        </p:spPr>
      </p:pic>
      <p:pic>
        <p:nvPicPr>
          <p:cNvPr id="17" name="Grafik 16">
            <a:extLst>
              <a:ext uri="{FF2B5EF4-FFF2-40B4-BE49-F238E27FC236}">
                <a16:creationId xmlns:a16="http://schemas.microsoft.com/office/drawing/2014/main" id="{710A30A9-279A-20AB-5570-D179EDE74970}"/>
              </a:ext>
            </a:extLst>
          </p:cNvPr>
          <p:cNvPicPr>
            <a:picLocks noChangeAspect="1"/>
          </p:cNvPicPr>
          <p:nvPr/>
        </p:nvPicPr>
        <p:blipFill>
          <a:blip r:embed="rId5"/>
          <a:stretch>
            <a:fillRect/>
          </a:stretch>
        </p:blipFill>
        <p:spPr>
          <a:xfrm rot="16200000">
            <a:off x="18717381" y="1752138"/>
            <a:ext cx="786376" cy="2583808"/>
          </a:xfrm>
          <a:prstGeom prst="rect">
            <a:avLst/>
          </a:prstGeom>
        </p:spPr>
      </p:pic>
      <p:pic>
        <p:nvPicPr>
          <p:cNvPr id="7" name="Grafik 6" descr="Ein Bild, das Person, drinnen, Frau, schließen enthält.&#10;&#10;Automatisch generierte Beschreibung">
            <a:extLst>
              <a:ext uri="{FF2B5EF4-FFF2-40B4-BE49-F238E27FC236}">
                <a16:creationId xmlns:a16="http://schemas.microsoft.com/office/drawing/2014/main" id="{7C09B4BC-D875-3A5E-8591-430ACD85A050}"/>
              </a:ext>
            </a:extLst>
          </p:cNvPr>
          <p:cNvPicPr>
            <a:picLocks noChangeAspect="1"/>
          </p:cNvPicPr>
          <p:nvPr/>
        </p:nvPicPr>
        <p:blipFill rotWithShape="1">
          <a:blip r:embed="rId4">
            <a:extLst>
              <a:ext uri="{28A0092B-C50C-407E-A947-70E740481C1C}">
                <a14:useLocalDpi xmlns:a14="http://schemas.microsoft.com/office/drawing/2010/main" val="0"/>
              </a:ext>
            </a:extLst>
          </a:blip>
          <a:srcRect l="2157" t="87691" r="79827" b="3299"/>
          <a:stretch/>
        </p:blipFill>
        <p:spPr>
          <a:xfrm>
            <a:off x="18230850" y="11010787"/>
            <a:ext cx="3467100" cy="974867"/>
          </a:xfrm>
          <a:prstGeom prst="rect">
            <a:avLst/>
          </a:prstGeom>
          <a:ln w="12700">
            <a:noFill/>
          </a:ln>
        </p:spPr>
      </p:pic>
      <p:pic>
        <p:nvPicPr>
          <p:cNvPr id="10" name="Grafik 9" descr="Ein Bild, das Person, Wand, drinnen enthält.&#10;&#10;Automatisch generierte Beschreibung">
            <a:extLst>
              <a:ext uri="{FF2B5EF4-FFF2-40B4-BE49-F238E27FC236}">
                <a16:creationId xmlns:a16="http://schemas.microsoft.com/office/drawing/2014/main" id="{799C6FAB-916E-EB99-34B6-933536C319F1}"/>
              </a:ext>
            </a:extLst>
          </p:cNvPr>
          <p:cNvPicPr>
            <a:picLocks noChangeAspect="1"/>
          </p:cNvPicPr>
          <p:nvPr/>
        </p:nvPicPr>
        <p:blipFill rotWithShape="1">
          <a:blip r:embed="rId3">
            <a:extLst>
              <a:ext uri="{28A0092B-C50C-407E-A947-70E740481C1C}">
                <a14:useLocalDpi xmlns:a14="http://schemas.microsoft.com/office/drawing/2010/main" val="0"/>
              </a:ext>
            </a:extLst>
          </a:blip>
          <a:srcRect l="89069" t="4915" r="1" b="90172"/>
          <a:stretch/>
        </p:blipFill>
        <p:spPr>
          <a:xfrm>
            <a:off x="18230850" y="8102419"/>
            <a:ext cx="3889106" cy="806508"/>
          </a:xfrm>
          <a:prstGeom prst="rect">
            <a:avLst/>
          </a:prstGeom>
          <a:ln w="12700">
            <a:noFill/>
          </a:ln>
        </p:spPr>
      </p:pic>
      <p:pic>
        <p:nvPicPr>
          <p:cNvPr id="12" name="Grafik 11" descr="Ein Bild, das Text, Person, Geschäft enthält.&#10;&#10;Automatisch generierte Beschreibung">
            <a:extLst>
              <a:ext uri="{FF2B5EF4-FFF2-40B4-BE49-F238E27FC236}">
                <a16:creationId xmlns:a16="http://schemas.microsoft.com/office/drawing/2014/main" id="{CF06B261-7EEC-2F29-380E-FDE965EE4F05}"/>
              </a:ext>
            </a:extLst>
          </p:cNvPr>
          <p:cNvPicPr>
            <a:picLocks noChangeAspect="1"/>
          </p:cNvPicPr>
          <p:nvPr/>
        </p:nvPicPr>
        <p:blipFill rotWithShape="1">
          <a:blip r:embed="rId6">
            <a:extLst>
              <a:ext uri="{28A0092B-C50C-407E-A947-70E740481C1C}">
                <a14:useLocalDpi xmlns:a14="http://schemas.microsoft.com/office/drawing/2010/main" val="0"/>
              </a:ext>
            </a:extLst>
          </a:blip>
          <a:srcRect l="56676" r="8924" b="91061"/>
          <a:stretch/>
        </p:blipFill>
        <p:spPr>
          <a:xfrm>
            <a:off x="18230850" y="9659824"/>
            <a:ext cx="5841872" cy="696693"/>
          </a:xfrm>
          <a:prstGeom prst="rect">
            <a:avLst/>
          </a:prstGeom>
          <a:ln w="12700">
            <a:noFill/>
          </a:ln>
        </p:spPr>
      </p:pic>
      <p:sp>
        <p:nvSpPr>
          <p:cNvPr id="13" name="Textfeld 12">
            <a:extLst>
              <a:ext uri="{FF2B5EF4-FFF2-40B4-BE49-F238E27FC236}">
                <a16:creationId xmlns:a16="http://schemas.microsoft.com/office/drawing/2014/main" id="{9536E07D-B853-AACD-B82C-16F54F285EEF}"/>
              </a:ext>
            </a:extLst>
          </p:cNvPr>
          <p:cNvSpPr txBox="1"/>
          <p:nvPr/>
        </p:nvSpPr>
        <p:spPr>
          <a:xfrm flipH="1">
            <a:off x="17849146" y="8092874"/>
            <a:ext cx="381703"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de-DE" sz="46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1</a:t>
            </a:r>
          </a:p>
        </p:txBody>
      </p:sp>
      <p:sp>
        <p:nvSpPr>
          <p:cNvPr id="18" name="Textfeld 17">
            <a:extLst>
              <a:ext uri="{FF2B5EF4-FFF2-40B4-BE49-F238E27FC236}">
                <a16:creationId xmlns:a16="http://schemas.microsoft.com/office/drawing/2014/main" id="{B7370488-0B6B-C42D-79C2-3636EAAEA82B}"/>
              </a:ext>
            </a:extLst>
          </p:cNvPr>
          <p:cNvSpPr txBox="1"/>
          <p:nvPr/>
        </p:nvSpPr>
        <p:spPr>
          <a:xfrm flipH="1">
            <a:off x="17849145" y="9637035"/>
            <a:ext cx="381704"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de-DE" sz="46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2</a:t>
            </a:r>
          </a:p>
        </p:txBody>
      </p:sp>
      <p:sp>
        <p:nvSpPr>
          <p:cNvPr id="19" name="Textfeld 18">
            <a:extLst>
              <a:ext uri="{FF2B5EF4-FFF2-40B4-BE49-F238E27FC236}">
                <a16:creationId xmlns:a16="http://schemas.microsoft.com/office/drawing/2014/main" id="{9086DFA5-E470-F98F-B6EA-68AE6C8EB316}"/>
              </a:ext>
            </a:extLst>
          </p:cNvPr>
          <p:cNvSpPr txBox="1"/>
          <p:nvPr/>
        </p:nvSpPr>
        <p:spPr>
          <a:xfrm>
            <a:off x="17907017" y="11156586"/>
            <a:ext cx="336129"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de-DE" sz="46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3</a:t>
            </a:r>
          </a:p>
        </p:txBody>
      </p:sp>
      <p:sp>
        <p:nvSpPr>
          <p:cNvPr id="21" name="Textfeld 20">
            <a:extLst>
              <a:ext uri="{FF2B5EF4-FFF2-40B4-BE49-F238E27FC236}">
                <a16:creationId xmlns:a16="http://schemas.microsoft.com/office/drawing/2014/main" id="{52B10EB7-3C67-54EB-6B02-CD80882695B6}"/>
              </a:ext>
            </a:extLst>
          </p:cNvPr>
          <p:cNvSpPr txBox="1"/>
          <p:nvPr/>
        </p:nvSpPr>
        <p:spPr>
          <a:xfrm flipH="1">
            <a:off x="10061010" y="2739600"/>
            <a:ext cx="381703"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de-DE" sz="46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1</a:t>
            </a:r>
          </a:p>
        </p:txBody>
      </p:sp>
      <p:sp>
        <p:nvSpPr>
          <p:cNvPr id="22" name="Textfeld 21">
            <a:extLst>
              <a:ext uri="{FF2B5EF4-FFF2-40B4-BE49-F238E27FC236}">
                <a16:creationId xmlns:a16="http://schemas.microsoft.com/office/drawing/2014/main" id="{B77E7CE7-360E-758C-675F-1647E0CD94DA}"/>
              </a:ext>
            </a:extLst>
          </p:cNvPr>
          <p:cNvSpPr txBox="1"/>
          <p:nvPr/>
        </p:nvSpPr>
        <p:spPr>
          <a:xfrm flipH="1">
            <a:off x="17467441" y="2738640"/>
            <a:ext cx="381704"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de-DE" sz="46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2</a:t>
            </a:r>
          </a:p>
        </p:txBody>
      </p:sp>
      <p:sp>
        <p:nvSpPr>
          <p:cNvPr id="23" name="Textfeld 22">
            <a:extLst>
              <a:ext uri="{FF2B5EF4-FFF2-40B4-BE49-F238E27FC236}">
                <a16:creationId xmlns:a16="http://schemas.microsoft.com/office/drawing/2014/main" id="{A6E3CE2B-15A8-F3AA-B0EC-ED71B865832F}"/>
              </a:ext>
            </a:extLst>
          </p:cNvPr>
          <p:cNvSpPr txBox="1"/>
          <p:nvPr/>
        </p:nvSpPr>
        <p:spPr>
          <a:xfrm>
            <a:off x="10083796" y="8001434"/>
            <a:ext cx="336129" cy="810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de-DE" sz="46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3</a:t>
            </a:r>
          </a:p>
        </p:txBody>
      </p:sp>
      <p:pic>
        <p:nvPicPr>
          <p:cNvPr id="20" name="Grafik 19">
            <a:extLst>
              <a:ext uri="{FF2B5EF4-FFF2-40B4-BE49-F238E27FC236}">
                <a16:creationId xmlns:a16="http://schemas.microsoft.com/office/drawing/2014/main" id="{E1E14F46-5B38-E4ED-F874-28B0502538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1344850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Person enthält.&#10;&#10;Automatisch generierte Beschreibung">
            <a:extLst>
              <a:ext uri="{FF2B5EF4-FFF2-40B4-BE49-F238E27FC236}">
                <a16:creationId xmlns:a16="http://schemas.microsoft.com/office/drawing/2014/main" id="{F098389D-4F19-F3E8-C075-8DE9ACA088D9}"/>
              </a:ext>
            </a:extLst>
          </p:cNvPr>
          <p:cNvPicPr>
            <a:picLocks noChangeAspect="1"/>
          </p:cNvPicPr>
          <p:nvPr/>
        </p:nvPicPr>
        <p:blipFill rotWithShape="1">
          <a:blip r:embed="rId3">
            <a:extLst>
              <a:ext uri="{28A0092B-C50C-407E-A947-70E740481C1C}">
                <a14:useLocalDpi xmlns:a14="http://schemas.microsoft.com/office/drawing/2010/main" val="0"/>
              </a:ext>
            </a:extLst>
          </a:blip>
          <a:srcRect l="9041" r="10794"/>
          <a:stretch/>
        </p:blipFill>
        <p:spPr>
          <a:xfrm>
            <a:off x="11073075" y="2849520"/>
            <a:ext cx="12915065" cy="7433599"/>
          </a:xfrm>
          <a:prstGeom prst="rect">
            <a:avLst/>
          </a:prstGeom>
          <a:ln w="12700">
            <a:solidFill>
              <a:schemeClr val="bg2">
                <a:lumMod val="10000"/>
              </a:schemeClr>
            </a:solidFill>
          </a:ln>
        </p:spPr>
      </p:pic>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Absichten erkennen: Werbevideos</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0" y="3204000"/>
            <a:ext cx="8175599" cy="622151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Zudem gibt es Werbevideos von Nutzerinnen und Nutzern, in denen Produkte getestet, verglichen oder deren Vorzüge gepriesen werden. Solche Werbevideos müssen mit dem Schriftzug „Dauerwerbesendung“ gekennzeichnet werden. </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7" name="Grafik 6">
            <a:extLst>
              <a:ext uri="{FF2B5EF4-FFF2-40B4-BE49-F238E27FC236}">
                <a16:creationId xmlns:a16="http://schemas.microsoft.com/office/drawing/2014/main" id="{83D44C34-8E5E-6770-9C6D-54D9CC5D8DCC}"/>
              </a:ext>
            </a:extLst>
          </p:cNvPr>
          <p:cNvPicPr>
            <a:picLocks noChangeAspect="1"/>
          </p:cNvPicPr>
          <p:nvPr/>
        </p:nvPicPr>
        <p:blipFill>
          <a:blip r:embed="rId4"/>
          <a:stretch>
            <a:fillRect/>
          </a:stretch>
        </p:blipFill>
        <p:spPr>
          <a:xfrm rot="5400000">
            <a:off x="14602624" y="1856623"/>
            <a:ext cx="786376" cy="2583808"/>
          </a:xfrm>
          <a:prstGeom prst="rect">
            <a:avLst/>
          </a:prstGeom>
        </p:spPr>
      </p:pic>
      <p:sp>
        <p:nvSpPr>
          <p:cNvPr id="10" name="Textfeld 9">
            <a:extLst>
              <a:ext uri="{FF2B5EF4-FFF2-40B4-BE49-F238E27FC236}">
                <a16:creationId xmlns:a16="http://schemas.microsoft.com/office/drawing/2014/main" id="{0DB29444-AAEC-D2EC-8762-8A6F2242F58E}"/>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descr="Ein Bild, das Person enthält.&#10;&#10;Automatisch generierte Beschreibung">
            <a:extLst>
              <a:ext uri="{FF2B5EF4-FFF2-40B4-BE49-F238E27FC236}">
                <a16:creationId xmlns:a16="http://schemas.microsoft.com/office/drawing/2014/main" id="{B0BDFCBB-61D1-3E5C-5071-28AC0DF3A33A}"/>
              </a:ext>
            </a:extLst>
          </p:cNvPr>
          <p:cNvPicPr>
            <a:picLocks noChangeAspect="1"/>
          </p:cNvPicPr>
          <p:nvPr/>
        </p:nvPicPr>
        <p:blipFill rotWithShape="1">
          <a:blip r:embed="rId3">
            <a:extLst>
              <a:ext uri="{28A0092B-C50C-407E-A947-70E740481C1C}">
                <a14:useLocalDpi xmlns:a14="http://schemas.microsoft.com/office/drawing/2010/main" val="0"/>
              </a:ext>
            </a:extLst>
          </a:blip>
          <a:srcRect l="8979" t="3" r="73880" b="92341"/>
          <a:stretch/>
        </p:blipFill>
        <p:spPr>
          <a:xfrm>
            <a:off x="11043120" y="10773125"/>
            <a:ext cx="5062728" cy="1043348"/>
          </a:xfrm>
          <a:prstGeom prst="rect">
            <a:avLst/>
          </a:prstGeom>
          <a:ln w="12700">
            <a:noFill/>
          </a:ln>
        </p:spPr>
      </p:pic>
      <p:pic>
        <p:nvPicPr>
          <p:cNvPr id="11" name="Grafik 10">
            <a:extLst>
              <a:ext uri="{FF2B5EF4-FFF2-40B4-BE49-F238E27FC236}">
                <a16:creationId xmlns:a16="http://schemas.microsoft.com/office/drawing/2014/main" id="{57F3EBD1-B3CA-D2AD-1D66-CC48E6520B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68376687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Absichten erkennen: Fake News</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93354" y="5758186"/>
            <a:ext cx="7920000" cy="39111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Hinter Fake News können </a:t>
            </a:r>
            <a:r>
              <a:rPr lang="de-DE" b="1" dirty="0">
                <a:latin typeface="Calibri" panose="020F0502020204030204" pitchFamily="34" charset="0"/>
                <a:cs typeface="Calibri" panose="020F0502020204030204" pitchFamily="34" charset="0"/>
              </a:rPr>
              <a:t>politische Motive </a:t>
            </a:r>
            <a:r>
              <a:rPr lang="de-DE" dirty="0">
                <a:latin typeface="Calibri" panose="020F0502020204030204" pitchFamily="34" charset="0"/>
                <a:cs typeface="Calibri" panose="020F0502020204030204" pitchFamily="34" charset="0"/>
              </a:rPr>
              <a:t>stehen: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Die Urheber wollen damit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die öffentliche Meinung manipulieren. </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6" name="Textfeld 5">
            <a:extLst>
              <a:ext uri="{FF2B5EF4-FFF2-40B4-BE49-F238E27FC236}">
                <a16:creationId xmlns:a16="http://schemas.microsoft.com/office/drawing/2014/main" id="{88A5E4A9-22A4-4D09-B471-C995A919CE73}"/>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7"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36BD3B70-1F35-AA30-8AA7-DF7AD7F65A03}"/>
              </a:ext>
            </a:extLst>
          </p:cNvPr>
          <p:cNvSpPr txBox="1"/>
          <p:nvPr/>
        </p:nvSpPr>
        <p:spPr>
          <a:xfrm>
            <a:off x="12192000" y="5758186"/>
            <a:ext cx="7920000" cy="545200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Hinter Fake News können auch </a:t>
            </a:r>
            <a:r>
              <a:rPr lang="de-DE" b="1" dirty="0">
                <a:latin typeface="Calibri" panose="020F0502020204030204" pitchFamily="34" charset="0"/>
                <a:cs typeface="Calibri" panose="020F0502020204030204" pitchFamily="34" charset="0"/>
              </a:rPr>
              <a:t>wirtschaftliche Interessen </a:t>
            </a:r>
            <a:r>
              <a:rPr lang="de-DE" dirty="0">
                <a:latin typeface="Calibri" panose="020F0502020204030204" pitchFamily="34" charset="0"/>
                <a:cs typeface="Calibri" panose="020F0502020204030204" pitchFamily="34" charset="0"/>
              </a:rPr>
              <a:t>stehen: Fake News werden durch ihre brisanten Inhalte häufiger angeklickt, wodurch bei werbefinanzierten Plattformen die Einnahmen steigen. </a:t>
            </a:r>
          </a:p>
        </p:txBody>
      </p:sp>
      <p:sp>
        <p:nvSpPr>
          <p:cNvPr id="10" name="Textfeld 9">
            <a:extLst>
              <a:ext uri="{FF2B5EF4-FFF2-40B4-BE49-F238E27FC236}">
                <a16:creationId xmlns:a16="http://schemas.microsoft.com/office/drawing/2014/main" id="{FDD4BC57-C741-C07E-8D4B-7C2BA26A4FD7}"/>
              </a:ext>
            </a:extLst>
          </p:cNvPr>
          <p:cNvSpPr txBox="1"/>
          <p:nvPr/>
        </p:nvSpPr>
        <p:spPr>
          <a:xfrm>
            <a:off x="2340000" y="3386336"/>
            <a:ext cx="17564602" cy="1592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Es kommt vor, dass Bilder in einen falschen Zusammenhang gestellt oder Geschichten frei erfunden werden. Das nennt man Fake News.</a:t>
            </a:r>
          </a:p>
        </p:txBody>
      </p:sp>
      <p:pic>
        <p:nvPicPr>
          <p:cNvPr id="9" name="Grafik 8">
            <a:extLst>
              <a:ext uri="{FF2B5EF4-FFF2-40B4-BE49-F238E27FC236}">
                <a16:creationId xmlns:a16="http://schemas.microsoft.com/office/drawing/2014/main" id="{CF0B2C39-FF2F-316E-2F02-E0052F8486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784551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8" name="Grafik 7">
            <a:extLst>
              <a:ext uri="{FF2B5EF4-FFF2-40B4-BE49-F238E27FC236}">
                <a16:creationId xmlns:a16="http://schemas.microsoft.com/office/drawing/2014/main" id="{6761912F-F9D8-AC47-68EF-4E8A00B804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2318386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Eine neue App erkunden</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9111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YouTube</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YouTube ist als App oder auch als Website zu finden.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Hier erhalten Sie nun einen kurzen Überblick über die wichtigsten Elemente zur Navigation </a:t>
            </a:r>
            <a:r>
              <a:rPr lang="de-DE" b="1" dirty="0">
                <a:latin typeface="Calibri" panose="020F0502020204030204" pitchFamily="34" charset="0"/>
                <a:cs typeface="Calibri" panose="020F0502020204030204" pitchFamily="34" charset="0"/>
              </a:rPr>
              <a:t>in der App. </a:t>
            </a:r>
            <a:endParaRPr b="1" dirty="0">
              <a:latin typeface="Calibri" panose="020F0502020204030204" pitchFamily="34" charset="0"/>
              <a:cs typeface="Calibri" panose="020F0502020204030204" pitchFamily="34" charset="0"/>
            </a:endParaRP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sp>
        <p:nvSpPr>
          <p:cNvPr id="9" name="Textfeld 8">
            <a:extLst>
              <a:ext uri="{FF2B5EF4-FFF2-40B4-BE49-F238E27FC236}">
                <a16:creationId xmlns:a16="http://schemas.microsoft.com/office/drawing/2014/main" id="{2D7C938F-4154-40FD-D71A-91326DC0126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422A21E9-3331-8970-FB38-B461174AC468}"/>
              </a:ext>
            </a:extLst>
          </p:cNvPr>
          <p:cNvPicPr>
            <a:picLocks noChangeAspect="1"/>
          </p:cNvPicPr>
          <p:nvPr/>
        </p:nvPicPr>
        <p:blipFill rotWithShape="1">
          <a:blip r:embed="rId4"/>
          <a:srcRect t="10347"/>
          <a:stretch/>
        </p:blipFill>
        <p:spPr>
          <a:xfrm>
            <a:off x="1258397" y="7651949"/>
            <a:ext cx="4682836" cy="4325523"/>
          </a:xfrm>
          <a:prstGeom prst="rect">
            <a:avLst/>
          </a:prstGeom>
        </p:spPr>
      </p:pic>
      <p:pic>
        <p:nvPicPr>
          <p:cNvPr id="8" name="Grafik 7">
            <a:extLst>
              <a:ext uri="{FF2B5EF4-FFF2-40B4-BE49-F238E27FC236}">
                <a16:creationId xmlns:a16="http://schemas.microsoft.com/office/drawing/2014/main" id="{C31850D3-7CB5-25C8-BC59-962A418D59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17731109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2"/>
          <a:stretch>
            <a:fillRect/>
          </a:stretch>
        </p:blipFill>
        <p:spPr>
          <a:xfrm>
            <a:off x="17305312" y="1531088"/>
            <a:ext cx="3234266" cy="11650074"/>
          </a:xfrm>
          <a:prstGeom prst="rect">
            <a:avLst/>
          </a:prstGeom>
        </p:spPr>
      </p:pic>
      <p:pic>
        <p:nvPicPr>
          <p:cNvPr id="7" name="Grafik 6">
            <a:extLst>
              <a:ext uri="{FF2B5EF4-FFF2-40B4-BE49-F238E27FC236}">
                <a16:creationId xmlns:a16="http://schemas.microsoft.com/office/drawing/2014/main" id="{0911B0E5-F1CF-9949-3064-10B78EFE1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002299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92992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Wenn Sie die App öffnen,</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sehen Sie darin einen solchen Startbildschirm. Hier werden verschiedene Videos vorgeschlagen.</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Per Wischgeste können Sie weitere Vorschläge entdecken.</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Haben Sie ein interessantes Video gefunden, tippen Sie darauf, um es anzusehen.</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BDC2EA40-80F2-88D2-06EC-94D87304123F}"/>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92104554-2D07-52F0-A593-EC2F290C4800}"/>
              </a:ext>
            </a:extLst>
          </p:cNvPr>
          <p:cNvPicPr>
            <a:picLocks noChangeAspect="1"/>
          </p:cNvPicPr>
          <p:nvPr/>
        </p:nvPicPr>
        <p:blipFill rotWithShape="1">
          <a:blip r:embed="rId4">
            <a:extLst>
              <a:ext uri="{28A0092B-C50C-407E-A947-70E740481C1C}">
                <a14:useLocalDpi xmlns:a14="http://schemas.microsoft.com/office/drawing/2010/main" val="0"/>
              </a:ext>
            </a:extLst>
          </a:blip>
          <a:srcRect t="4817" b="2131"/>
          <a:stretch/>
        </p:blipFill>
        <p:spPr>
          <a:xfrm>
            <a:off x="12600003" y="2849520"/>
            <a:ext cx="4525277" cy="9126000"/>
          </a:xfrm>
          <a:prstGeom prst="rect">
            <a:avLst/>
          </a:prstGeom>
          <a:ln w="12700">
            <a:solidFill>
              <a:schemeClr val="bg2">
                <a:lumMod val="10000"/>
              </a:schemeClr>
            </a:solidFill>
          </a:ln>
        </p:spPr>
      </p:pic>
      <p:pic>
        <p:nvPicPr>
          <p:cNvPr id="9" name="Grafik 8">
            <a:extLst>
              <a:ext uri="{FF2B5EF4-FFF2-40B4-BE49-F238E27FC236}">
                <a16:creationId xmlns:a16="http://schemas.microsoft.com/office/drawing/2014/main" id="{CD7C08DD-1F39-F4CD-196D-3DD53759C0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7843961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05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Durch Tippen auf die Lupe (in der oberen Leiste) können Sie nach Videos suchen.</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Geben Sie einen Suchbegriff ein und tippen Sie dann auf „Suchen“.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7" name="Grafik 6" descr="Ein Bild, das Text enthält.&#10;&#10;Automatisch generierte Beschreibung">
            <a:extLst>
              <a:ext uri="{FF2B5EF4-FFF2-40B4-BE49-F238E27FC236}">
                <a16:creationId xmlns:a16="http://schemas.microsoft.com/office/drawing/2014/main" id="{8941EE04-C446-CD87-2187-9C4BAFB7F2DF}"/>
              </a:ext>
            </a:extLst>
          </p:cNvPr>
          <p:cNvPicPr>
            <a:picLocks noChangeAspect="1"/>
          </p:cNvPicPr>
          <p:nvPr/>
        </p:nvPicPr>
        <p:blipFill rotWithShape="1">
          <a:blip r:embed="rId3">
            <a:extLst>
              <a:ext uri="{28A0092B-C50C-407E-A947-70E740481C1C}">
                <a14:useLocalDpi xmlns:a14="http://schemas.microsoft.com/office/drawing/2010/main" val="0"/>
              </a:ext>
            </a:extLst>
          </a:blip>
          <a:srcRect t="3268"/>
          <a:stretch/>
        </p:blipFill>
        <p:spPr>
          <a:xfrm>
            <a:off x="16578114" y="2849520"/>
            <a:ext cx="5303189" cy="9124370"/>
          </a:xfrm>
          <a:prstGeom prst="rect">
            <a:avLst/>
          </a:prstGeom>
          <a:ln w="12700">
            <a:solidFill>
              <a:schemeClr val="bg2">
                <a:lumMod val="10000"/>
              </a:schemeClr>
            </a:solidFill>
          </a:ln>
        </p:spPr>
      </p:pic>
      <p:pic>
        <p:nvPicPr>
          <p:cNvPr id="9" name="Grafik 8">
            <a:extLst>
              <a:ext uri="{FF2B5EF4-FFF2-40B4-BE49-F238E27FC236}">
                <a16:creationId xmlns:a16="http://schemas.microsoft.com/office/drawing/2014/main" id="{2B61F4D1-85EF-886E-BADB-4B377F32B9B1}"/>
              </a:ext>
            </a:extLst>
          </p:cNvPr>
          <p:cNvPicPr>
            <a:picLocks noChangeAspect="1"/>
          </p:cNvPicPr>
          <p:nvPr/>
        </p:nvPicPr>
        <p:blipFill>
          <a:blip r:embed="rId4"/>
          <a:stretch>
            <a:fillRect/>
          </a:stretch>
        </p:blipFill>
        <p:spPr>
          <a:xfrm rot="5400000">
            <a:off x="22698908" y="10358099"/>
            <a:ext cx="786376" cy="2583808"/>
          </a:xfrm>
          <a:prstGeom prst="rect">
            <a:avLst/>
          </a:prstGeom>
        </p:spPr>
      </p:pic>
      <p:sp>
        <p:nvSpPr>
          <p:cNvPr id="10" name="Textfeld 9">
            <a:extLst>
              <a:ext uri="{FF2B5EF4-FFF2-40B4-BE49-F238E27FC236}">
                <a16:creationId xmlns:a16="http://schemas.microsoft.com/office/drawing/2014/main" id="{56C149FE-53AC-817B-1463-0C0E39E9ACD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4" name="Grafik 13">
            <a:extLst>
              <a:ext uri="{FF2B5EF4-FFF2-40B4-BE49-F238E27FC236}">
                <a16:creationId xmlns:a16="http://schemas.microsoft.com/office/drawing/2014/main" id="{DD2E9637-AFF3-81B7-C4AC-5CE9DE7F5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001" y="8554573"/>
            <a:ext cx="3387032" cy="3089923"/>
          </a:xfrm>
          <a:prstGeom prst="rect">
            <a:avLst/>
          </a:prstGeom>
        </p:spPr>
      </p:pic>
      <p:pic>
        <p:nvPicPr>
          <p:cNvPr id="2" name="Grafik 1">
            <a:extLst>
              <a:ext uri="{FF2B5EF4-FFF2-40B4-BE49-F238E27FC236}">
                <a16:creationId xmlns:a16="http://schemas.microsoft.com/office/drawing/2014/main" id="{56F4653C-B74A-7659-B1F4-275CC838DFF2}"/>
              </a:ext>
            </a:extLst>
          </p:cNvPr>
          <p:cNvPicPr>
            <a:picLocks noChangeAspect="1"/>
          </p:cNvPicPr>
          <p:nvPr/>
        </p:nvPicPr>
        <p:blipFill rotWithShape="1">
          <a:blip r:embed="rId6">
            <a:extLst>
              <a:ext uri="{28A0092B-C50C-407E-A947-70E740481C1C}">
                <a14:useLocalDpi xmlns:a14="http://schemas.microsoft.com/office/drawing/2010/main" val="0"/>
              </a:ext>
            </a:extLst>
          </a:blip>
          <a:srcRect t="4817" b="2131"/>
          <a:stretch/>
        </p:blipFill>
        <p:spPr>
          <a:xfrm>
            <a:off x="11032487" y="2849520"/>
            <a:ext cx="4524469" cy="9124370"/>
          </a:xfrm>
          <a:prstGeom prst="rect">
            <a:avLst/>
          </a:prstGeom>
          <a:ln w="12700">
            <a:solidFill>
              <a:schemeClr val="bg2">
                <a:lumMod val="10000"/>
              </a:schemeClr>
            </a:solidFill>
          </a:ln>
        </p:spPr>
      </p:pic>
      <p:pic>
        <p:nvPicPr>
          <p:cNvPr id="6" name="Grafik 5">
            <a:extLst>
              <a:ext uri="{FF2B5EF4-FFF2-40B4-BE49-F238E27FC236}">
                <a16:creationId xmlns:a16="http://schemas.microsoft.com/office/drawing/2014/main" id="{C8DCE9FA-2581-F5F7-298F-25BFB900293D}"/>
              </a:ext>
            </a:extLst>
          </p:cNvPr>
          <p:cNvPicPr>
            <a:picLocks noChangeAspect="1"/>
          </p:cNvPicPr>
          <p:nvPr/>
        </p:nvPicPr>
        <p:blipFill>
          <a:blip r:embed="rId4"/>
          <a:stretch>
            <a:fillRect/>
          </a:stretch>
        </p:blipFill>
        <p:spPr>
          <a:xfrm rot="10800000">
            <a:off x="14289789" y="3526629"/>
            <a:ext cx="786376" cy="2583808"/>
          </a:xfrm>
          <a:prstGeom prst="rect">
            <a:avLst/>
          </a:prstGeom>
        </p:spPr>
      </p:pic>
      <p:pic>
        <p:nvPicPr>
          <p:cNvPr id="13" name="Grafik 12">
            <a:extLst>
              <a:ext uri="{FF2B5EF4-FFF2-40B4-BE49-F238E27FC236}">
                <a16:creationId xmlns:a16="http://schemas.microsoft.com/office/drawing/2014/main" id="{42B7FBE9-5EBA-47BC-4DAD-82674B803D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1703650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21946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Ihnen werden dann (meist) viele Videos zu Ihrer Suche angezeigt. </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Wischen Sie durch die Liste.</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Entscheiden Sie anhand des Titels und des Vorschaubildes, welches Video Sie anschauen möchten und tippen Sie darauf.</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7" name="Grafik 6" descr="Ein Bild, das Text, Screenshot, Schild enthält.&#10;&#10;Automatisch generierte Beschreibung">
            <a:extLst>
              <a:ext uri="{FF2B5EF4-FFF2-40B4-BE49-F238E27FC236}">
                <a16:creationId xmlns:a16="http://schemas.microsoft.com/office/drawing/2014/main" id="{23DB67DB-FD5C-01EB-8D24-71C74A25409D}"/>
              </a:ext>
            </a:extLst>
          </p:cNvPr>
          <p:cNvPicPr>
            <a:picLocks noChangeAspect="1"/>
          </p:cNvPicPr>
          <p:nvPr/>
        </p:nvPicPr>
        <p:blipFill rotWithShape="1">
          <a:blip r:embed="rId4">
            <a:extLst>
              <a:ext uri="{28A0092B-C50C-407E-A947-70E740481C1C}">
                <a14:useLocalDpi xmlns:a14="http://schemas.microsoft.com/office/drawing/2010/main" val="0"/>
              </a:ext>
            </a:extLst>
          </a:blip>
          <a:srcRect t="2650"/>
          <a:stretch/>
        </p:blipFill>
        <p:spPr>
          <a:xfrm>
            <a:off x="12616268" y="2849520"/>
            <a:ext cx="5270489" cy="9126000"/>
          </a:xfrm>
          <a:prstGeom prst="rect">
            <a:avLst/>
          </a:prstGeom>
          <a:ln w="12700">
            <a:solidFill>
              <a:schemeClr val="bg2">
                <a:lumMod val="10000"/>
              </a:schemeClr>
            </a:solidFill>
          </a:ln>
        </p:spPr>
      </p:pic>
      <p:sp>
        <p:nvSpPr>
          <p:cNvPr id="10" name="Textfeld 9">
            <a:extLst>
              <a:ext uri="{FF2B5EF4-FFF2-40B4-BE49-F238E27FC236}">
                <a16:creationId xmlns:a16="http://schemas.microsoft.com/office/drawing/2014/main" id="{E872EB77-2E36-0D0C-537F-BCEEA9B58EC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0E4470FC-580C-66A8-3BD3-881E19628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2959694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545207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Wenn Sie das Videobild antippen, sehen Sie diese Ansicht.</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Durch Tippen in die Mitte des Videos können Sie es pausieren oder weiter abspielen lassen.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BE481226-E41A-7569-D430-2808246B6A5F}"/>
              </a:ext>
            </a:extLst>
          </p:cNvPr>
          <p:cNvPicPr>
            <a:picLocks noChangeAspect="1"/>
          </p:cNvPicPr>
          <p:nvPr/>
        </p:nvPicPr>
        <p:blipFill rotWithShape="1">
          <a:blip r:embed="rId4">
            <a:extLst>
              <a:ext uri="{28A0092B-C50C-407E-A947-70E740481C1C}">
                <a14:useLocalDpi xmlns:a14="http://schemas.microsoft.com/office/drawing/2010/main" val="0"/>
              </a:ext>
            </a:extLst>
          </a:blip>
          <a:srcRect b="31936"/>
          <a:stretch/>
        </p:blipFill>
        <p:spPr>
          <a:xfrm>
            <a:off x="11588742" y="2849520"/>
            <a:ext cx="7538206" cy="9126000"/>
          </a:xfrm>
          <a:prstGeom prst="rect">
            <a:avLst/>
          </a:prstGeom>
          <a:ln w="12700">
            <a:solidFill>
              <a:schemeClr val="bg2">
                <a:lumMod val="10000"/>
              </a:schemeClr>
            </a:solidFill>
          </a:ln>
        </p:spPr>
      </p:pic>
      <p:pic>
        <p:nvPicPr>
          <p:cNvPr id="9" name="Grafik 8">
            <a:extLst>
              <a:ext uri="{FF2B5EF4-FFF2-40B4-BE49-F238E27FC236}">
                <a16:creationId xmlns:a16="http://schemas.microsoft.com/office/drawing/2014/main" id="{F4CE6E99-E221-7511-5295-84721FBEECF4}"/>
              </a:ext>
            </a:extLst>
          </p:cNvPr>
          <p:cNvPicPr>
            <a:picLocks noChangeAspect="1"/>
          </p:cNvPicPr>
          <p:nvPr/>
        </p:nvPicPr>
        <p:blipFill>
          <a:blip r:embed="rId5"/>
          <a:stretch>
            <a:fillRect/>
          </a:stretch>
        </p:blipFill>
        <p:spPr>
          <a:xfrm rot="10800000">
            <a:off x="14969085" y="5336325"/>
            <a:ext cx="786376" cy="2583808"/>
          </a:xfrm>
          <a:prstGeom prst="rect">
            <a:avLst/>
          </a:prstGeom>
        </p:spPr>
      </p:pic>
      <p:sp>
        <p:nvSpPr>
          <p:cNvPr id="10" name="Textfeld 9">
            <a:extLst>
              <a:ext uri="{FF2B5EF4-FFF2-40B4-BE49-F238E27FC236}">
                <a16:creationId xmlns:a16="http://schemas.microsoft.com/office/drawing/2014/main" id="{CFDAFFEB-F459-90C2-7313-A7A7BDE948E8}"/>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7F19FB4C-E710-793A-EA72-3162F39057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59070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6572298" cy="622151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Wenn Sie auf dieses Symbol tippen, öffnet sich das Video im Vollbild. </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Um den Vollbildmodus zu beenden, tippen Sie erneut auf das nun umgekehrte Symbol.</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6" name="Grafik 5" descr="Ein Bild, das Text enthält.&#10;&#10;Automatisch generierte Beschreibung">
            <a:extLst>
              <a:ext uri="{FF2B5EF4-FFF2-40B4-BE49-F238E27FC236}">
                <a16:creationId xmlns:a16="http://schemas.microsoft.com/office/drawing/2014/main" id="{BE481226-E41A-7569-D430-2808246B6A5F}"/>
              </a:ext>
            </a:extLst>
          </p:cNvPr>
          <p:cNvPicPr>
            <a:picLocks noChangeAspect="1"/>
          </p:cNvPicPr>
          <p:nvPr/>
        </p:nvPicPr>
        <p:blipFill rotWithShape="1">
          <a:blip r:embed="rId3">
            <a:extLst>
              <a:ext uri="{28A0092B-C50C-407E-A947-70E740481C1C}">
                <a14:useLocalDpi xmlns:a14="http://schemas.microsoft.com/office/drawing/2010/main" val="0"/>
              </a:ext>
            </a:extLst>
          </a:blip>
          <a:srcRect b="33021"/>
          <a:stretch/>
        </p:blipFill>
        <p:spPr>
          <a:xfrm>
            <a:off x="9268317" y="2849520"/>
            <a:ext cx="5132085" cy="6114037"/>
          </a:xfrm>
          <a:prstGeom prst="rect">
            <a:avLst/>
          </a:prstGeom>
          <a:ln w="12700">
            <a:solidFill>
              <a:schemeClr val="bg2">
                <a:lumMod val="10000"/>
              </a:schemeClr>
            </a:solidFill>
          </a:ln>
        </p:spPr>
      </p:pic>
      <p:pic>
        <p:nvPicPr>
          <p:cNvPr id="7" name="Grafik 6">
            <a:extLst>
              <a:ext uri="{FF2B5EF4-FFF2-40B4-BE49-F238E27FC236}">
                <a16:creationId xmlns:a16="http://schemas.microsoft.com/office/drawing/2014/main" id="{C1A63F69-CC6F-B983-10B5-0ADDEB203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8275" y="2849520"/>
            <a:ext cx="8955308" cy="5034843"/>
          </a:xfrm>
          <a:prstGeom prst="rect">
            <a:avLst/>
          </a:prstGeom>
          <a:ln w="12700">
            <a:solidFill>
              <a:schemeClr val="bg2">
                <a:lumMod val="10000"/>
              </a:schemeClr>
            </a:solidFill>
          </a:ln>
        </p:spPr>
      </p:pic>
      <p:pic>
        <p:nvPicPr>
          <p:cNvPr id="9" name="Grafik 8">
            <a:extLst>
              <a:ext uri="{FF2B5EF4-FFF2-40B4-BE49-F238E27FC236}">
                <a16:creationId xmlns:a16="http://schemas.microsoft.com/office/drawing/2014/main" id="{B89958C5-8ED2-1B4A-C538-103AF2BF2EA3}"/>
              </a:ext>
            </a:extLst>
          </p:cNvPr>
          <p:cNvPicPr>
            <a:picLocks noChangeAspect="1"/>
          </p:cNvPicPr>
          <p:nvPr/>
        </p:nvPicPr>
        <p:blipFill>
          <a:blip r:embed="rId5"/>
          <a:stretch>
            <a:fillRect/>
          </a:stretch>
        </p:blipFill>
        <p:spPr>
          <a:xfrm>
            <a:off x="13644506" y="2528681"/>
            <a:ext cx="786376" cy="2583808"/>
          </a:xfrm>
          <a:prstGeom prst="rect">
            <a:avLst/>
          </a:prstGeom>
        </p:spPr>
      </p:pic>
      <p:pic>
        <p:nvPicPr>
          <p:cNvPr id="10" name="Grafik 9">
            <a:extLst>
              <a:ext uri="{FF2B5EF4-FFF2-40B4-BE49-F238E27FC236}">
                <a16:creationId xmlns:a16="http://schemas.microsoft.com/office/drawing/2014/main" id="{8B7336FB-CF93-5BC5-B806-7960266439B7}"/>
              </a:ext>
            </a:extLst>
          </p:cNvPr>
          <p:cNvPicPr>
            <a:picLocks noChangeAspect="1"/>
          </p:cNvPicPr>
          <p:nvPr/>
        </p:nvPicPr>
        <p:blipFill>
          <a:blip r:embed="rId5"/>
          <a:stretch>
            <a:fillRect/>
          </a:stretch>
        </p:blipFill>
        <p:spPr>
          <a:xfrm>
            <a:off x="23137687" y="3730947"/>
            <a:ext cx="786376" cy="2583808"/>
          </a:xfrm>
          <a:prstGeom prst="rect">
            <a:avLst/>
          </a:prstGeom>
        </p:spPr>
      </p:pic>
      <p:sp>
        <p:nvSpPr>
          <p:cNvPr id="11" name="Textfeld 10">
            <a:extLst>
              <a:ext uri="{FF2B5EF4-FFF2-40B4-BE49-F238E27FC236}">
                <a16:creationId xmlns:a16="http://schemas.microsoft.com/office/drawing/2014/main" id="{EC149ACC-B42A-DF4C-06BD-8B023D0AEE8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4" name="Grafik 13" descr="Ein Bild, das Text enthält.&#10;&#10;Automatisch generierte Beschreibung">
            <a:extLst>
              <a:ext uri="{FF2B5EF4-FFF2-40B4-BE49-F238E27FC236}">
                <a16:creationId xmlns:a16="http://schemas.microsoft.com/office/drawing/2014/main" id="{8595D6CD-0C6F-DA40-A954-62FD0E57B422}"/>
              </a:ext>
            </a:extLst>
          </p:cNvPr>
          <p:cNvPicPr>
            <a:picLocks noChangeAspect="1"/>
          </p:cNvPicPr>
          <p:nvPr/>
        </p:nvPicPr>
        <p:blipFill rotWithShape="1">
          <a:blip r:embed="rId3">
            <a:extLst>
              <a:ext uri="{28A0092B-C50C-407E-A947-70E740481C1C}">
                <a14:useLocalDpi xmlns:a14="http://schemas.microsoft.com/office/drawing/2010/main" val="0"/>
              </a:ext>
            </a:extLst>
          </a:blip>
          <a:srcRect l="84661" t="22746" r="462" b="68948"/>
          <a:stretch/>
        </p:blipFill>
        <p:spPr>
          <a:xfrm>
            <a:off x="11676438" y="9212542"/>
            <a:ext cx="2723964" cy="2704649"/>
          </a:xfrm>
          <a:prstGeom prst="rect">
            <a:avLst/>
          </a:prstGeom>
        </p:spPr>
      </p:pic>
      <p:pic>
        <p:nvPicPr>
          <p:cNvPr id="16" name="Grafik 15">
            <a:extLst>
              <a:ext uri="{FF2B5EF4-FFF2-40B4-BE49-F238E27FC236}">
                <a16:creationId xmlns:a16="http://schemas.microsoft.com/office/drawing/2014/main" id="{D9EF8D68-0BAE-CF54-55DD-D9AE901FBF1F}"/>
              </a:ext>
            </a:extLst>
          </p:cNvPr>
          <p:cNvPicPr>
            <a:picLocks noChangeAspect="1"/>
          </p:cNvPicPr>
          <p:nvPr/>
        </p:nvPicPr>
        <p:blipFill rotWithShape="1">
          <a:blip r:embed="rId4">
            <a:extLst>
              <a:ext uri="{28A0092B-C50C-407E-A947-70E740481C1C}">
                <a14:useLocalDpi xmlns:a14="http://schemas.microsoft.com/office/drawing/2010/main" val="0"/>
              </a:ext>
            </a:extLst>
          </a:blip>
          <a:srcRect l="91316" t="64077" r="12" b="20449"/>
          <a:stretch/>
        </p:blipFill>
        <p:spPr>
          <a:xfrm>
            <a:off x="21200099" y="9217503"/>
            <a:ext cx="2723964" cy="2732423"/>
          </a:xfrm>
          <a:prstGeom prst="rect">
            <a:avLst/>
          </a:prstGeom>
        </p:spPr>
      </p:pic>
      <p:pic>
        <p:nvPicPr>
          <p:cNvPr id="13" name="Grafik 12">
            <a:extLst>
              <a:ext uri="{FF2B5EF4-FFF2-40B4-BE49-F238E27FC236}">
                <a16:creationId xmlns:a16="http://schemas.microsoft.com/office/drawing/2014/main" id="{5AC0A86F-DADE-8137-9F4A-EF91856E98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6857007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256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Wenn Sie im Video „vorspulen“ möchten, ziehen Sie den roten Kreis nach rechts. Entsprechend können Sie auch „zurückspulen“, indem Sie den Kreis etwas nach links bewegen.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6" name="Grafik 5" descr="Ein Bild, das Text enthält.&#10;&#10;Automatisch generierte Beschreibung">
            <a:extLst>
              <a:ext uri="{FF2B5EF4-FFF2-40B4-BE49-F238E27FC236}">
                <a16:creationId xmlns:a16="http://schemas.microsoft.com/office/drawing/2014/main" id="{BE481226-E41A-7569-D430-2808246B6A5F}"/>
              </a:ext>
            </a:extLst>
          </p:cNvPr>
          <p:cNvPicPr>
            <a:picLocks noChangeAspect="1"/>
          </p:cNvPicPr>
          <p:nvPr/>
        </p:nvPicPr>
        <p:blipFill rotWithShape="1">
          <a:blip r:embed="rId2">
            <a:extLst>
              <a:ext uri="{28A0092B-C50C-407E-A947-70E740481C1C}">
                <a14:useLocalDpi xmlns:a14="http://schemas.microsoft.com/office/drawing/2010/main" val="0"/>
              </a:ext>
            </a:extLst>
          </a:blip>
          <a:srcRect b="31668"/>
          <a:stretch/>
        </p:blipFill>
        <p:spPr>
          <a:xfrm>
            <a:off x="14460689" y="2849520"/>
            <a:ext cx="7508618" cy="9126000"/>
          </a:xfrm>
          <a:prstGeom prst="rect">
            <a:avLst/>
          </a:prstGeom>
          <a:ln w="12700">
            <a:solidFill>
              <a:schemeClr val="bg2">
                <a:lumMod val="10000"/>
              </a:schemeClr>
            </a:solidFill>
          </a:ln>
        </p:spPr>
      </p:pic>
      <p:pic>
        <p:nvPicPr>
          <p:cNvPr id="9" name="Grafik 8">
            <a:extLst>
              <a:ext uri="{FF2B5EF4-FFF2-40B4-BE49-F238E27FC236}">
                <a16:creationId xmlns:a16="http://schemas.microsoft.com/office/drawing/2014/main" id="{B89958C5-8ED2-1B4A-C538-103AF2BF2EA3}"/>
              </a:ext>
            </a:extLst>
          </p:cNvPr>
          <p:cNvPicPr>
            <a:picLocks noChangeAspect="1"/>
          </p:cNvPicPr>
          <p:nvPr/>
        </p:nvPicPr>
        <p:blipFill>
          <a:blip r:embed="rId3"/>
          <a:stretch>
            <a:fillRect/>
          </a:stretch>
        </p:blipFill>
        <p:spPr>
          <a:xfrm rot="16200000">
            <a:off x="12775597" y="5788388"/>
            <a:ext cx="786376" cy="2583808"/>
          </a:xfrm>
          <a:prstGeom prst="rect">
            <a:avLst/>
          </a:prstGeom>
        </p:spPr>
      </p:pic>
      <p:sp>
        <p:nvSpPr>
          <p:cNvPr id="2" name="Textfeld 1">
            <a:extLst>
              <a:ext uri="{FF2B5EF4-FFF2-40B4-BE49-F238E27FC236}">
                <a16:creationId xmlns:a16="http://schemas.microsoft.com/office/drawing/2014/main" id="{F23315FB-FDEF-CB0B-F407-BFD40C402FA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7/9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85A69503-96AE-6C3B-7CB8-ACFDB28911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221824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YouTube erkunden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11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Um mehr über das Video herauszufinden, lesen Sie die Videobeschreibung.</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 dafür auf „Mehr“ unter der Titelanzeige.</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9" name="Grafik 8">
            <a:extLst>
              <a:ext uri="{FF2B5EF4-FFF2-40B4-BE49-F238E27FC236}">
                <a16:creationId xmlns:a16="http://schemas.microsoft.com/office/drawing/2014/main" id="{88F25341-1A77-458F-955E-6CB0CA124117}"/>
              </a:ext>
            </a:extLst>
          </p:cNvPr>
          <p:cNvPicPr>
            <a:picLocks noChangeAspect="1"/>
          </p:cNvPicPr>
          <p:nvPr/>
        </p:nvPicPr>
        <p:blipFill rotWithShape="1">
          <a:blip r:embed="rId3">
            <a:extLst>
              <a:ext uri="{28A0092B-C50C-407E-A947-70E740481C1C}">
                <a14:useLocalDpi xmlns:a14="http://schemas.microsoft.com/office/drawing/2010/main" val="0"/>
              </a:ext>
            </a:extLst>
          </a:blip>
          <a:srcRect l="73" t="29337" b="2479"/>
          <a:stretch/>
        </p:blipFill>
        <p:spPr>
          <a:xfrm>
            <a:off x="17163805" y="2849520"/>
            <a:ext cx="6844811" cy="8307315"/>
          </a:xfrm>
          <a:prstGeom prst="rect">
            <a:avLst/>
          </a:prstGeom>
          <a:ln w="12700">
            <a:solidFill>
              <a:schemeClr val="bg2">
                <a:lumMod val="10000"/>
              </a:schemeClr>
            </a:solidFill>
          </a:ln>
        </p:spPr>
      </p:pic>
      <p:pic>
        <p:nvPicPr>
          <p:cNvPr id="10" name="Grafik 9" descr="Ein Bild, das Text enthält.&#10;&#10;Automatisch generierte Beschreibung">
            <a:extLst>
              <a:ext uri="{FF2B5EF4-FFF2-40B4-BE49-F238E27FC236}">
                <a16:creationId xmlns:a16="http://schemas.microsoft.com/office/drawing/2014/main" id="{BC7F80C1-DD6B-2C4E-5688-17BC51DD5274}"/>
              </a:ext>
            </a:extLst>
          </p:cNvPr>
          <p:cNvPicPr>
            <a:picLocks noChangeAspect="1"/>
          </p:cNvPicPr>
          <p:nvPr/>
        </p:nvPicPr>
        <p:blipFill rotWithShape="1">
          <a:blip r:embed="rId4">
            <a:extLst>
              <a:ext uri="{28A0092B-C50C-407E-A947-70E740481C1C}">
                <a14:useLocalDpi xmlns:a14="http://schemas.microsoft.com/office/drawing/2010/main" val="0"/>
              </a:ext>
            </a:extLst>
          </a:blip>
          <a:srcRect t="-122" b="31888"/>
          <a:stretch/>
        </p:blipFill>
        <p:spPr>
          <a:xfrm>
            <a:off x="9997298" y="2849520"/>
            <a:ext cx="6844811" cy="8307315"/>
          </a:xfrm>
          <a:prstGeom prst="rect">
            <a:avLst/>
          </a:prstGeom>
          <a:ln w="12700">
            <a:solidFill>
              <a:schemeClr val="bg2">
                <a:lumMod val="10000"/>
              </a:schemeClr>
            </a:solidFill>
          </a:ln>
        </p:spPr>
      </p:pic>
      <p:pic>
        <p:nvPicPr>
          <p:cNvPr id="11" name="Grafik 10">
            <a:extLst>
              <a:ext uri="{FF2B5EF4-FFF2-40B4-BE49-F238E27FC236}">
                <a16:creationId xmlns:a16="http://schemas.microsoft.com/office/drawing/2014/main" id="{DC7869CC-9C24-CFA0-2891-7DC60948D184}"/>
              </a:ext>
            </a:extLst>
          </p:cNvPr>
          <p:cNvPicPr>
            <a:picLocks noChangeAspect="1"/>
          </p:cNvPicPr>
          <p:nvPr/>
        </p:nvPicPr>
        <p:blipFill>
          <a:blip r:embed="rId5"/>
          <a:stretch>
            <a:fillRect/>
          </a:stretch>
        </p:blipFill>
        <p:spPr>
          <a:xfrm>
            <a:off x="15933102" y="4949329"/>
            <a:ext cx="786376" cy="2583808"/>
          </a:xfrm>
          <a:prstGeom prst="rect">
            <a:avLst/>
          </a:prstGeom>
        </p:spPr>
      </p:pic>
      <p:sp>
        <p:nvSpPr>
          <p:cNvPr id="14" name="Textfeld 13">
            <a:extLst>
              <a:ext uri="{FF2B5EF4-FFF2-40B4-BE49-F238E27FC236}">
                <a16:creationId xmlns:a16="http://schemas.microsoft.com/office/drawing/2014/main" id="{14B31808-C547-4BFF-5863-4E9B29945C8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8/9</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AF0B085E-411E-1DC4-86E6-D660DA4346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560961651"/>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949</Words>
  <Application>Microsoft Macintosh PowerPoint</Application>
  <PresentationFormat>Benutzerdefiniert</PresentationFormat>
  <Paragraphs>110</Paragraphs>
  <Slides>20</Slides>
  <Notes>17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Arial</vt: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45</cp:revision>
  <dcterms:modified xsi:type="dcterms:W3CDTF">2023-11-14T11:20:09Z</dcterms:modified>
</cp:coreProperties>
</file>