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81" r:id="rId3"/>
    <p:sldId id="282" r:id="rId4"/>
    <p:sldId id="283" r:id="rId5"/>
    <p:sldId id="284" r:id="rId6"/>
    <p:sldId id="285" r:id="rId7"/>
    <p:sldId id="286" r:id="rId8"/>
    <p:sldId id="262" r:id="rId9"/>
    <p:sldId id="259" r:id="rId10"/>
    <p:sldId id="276" r:id="rId11"/>
    <p:sldId id="287" r:id="rId12"/>
    <p:sldId id="266" r:id="rId13"/>
    <p:sldId id="279" r:id="rId14"/>
    <p:sldId id="280" r:id="rId1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8525985-B0B3-F8F4-DD22-7915FA5D2DE1}" name="Ronja Hofmann" initials="RH" userId="S::rh@bf-medienbildung.de::cb3cacc5-58e6-4ec0-a79d-925b85d5fc3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BECDDC"/>
    <a:srgbClr val="E60A2D"/>
    <a:srgbClr val="5564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24"/>
    <p:restoredTop sz="76871"/>
  </p:normalViewPr>
  <p:slideViewPr>
    <p:cSldViewPr snapToGrid="0" snapToObjects="1">
      <p:cViewPr varScale="1">
        <p:scale>
          <a:sx n="48" d="100"/>
          <a:sy n="48" d="100"/>
        </p:scale>
        <p:origin x="2008"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dirty="0">
                <a:solidFill>
                  <a:srgbClr val="000000"/>
                </a:solidFill>
                <a:effectLst/>
                <a:latin typeface="Calibri" panose="020F0502020204030204" pitchFamily="34" charset="0"/>
              </a:rPr>
              <a:t>Begrüßen Sie die Teilnehmenden und geben Sie einen Überblick über die heutige Begleitung. (Dauer: 5 Minuten)</a:t>
            </a:r>
          </a:p>
          <a:p>
            <a:endParaRPr lang="de-DE" dirty="0"/>
          </a:p>
        </p:txBody>
      </p:sp>
    </p:spTree>
    <p:extLst>
      <p:ext uri="{BB962C8B-B14F-4D97-AF65-F5344CB8AC3E}">
        <p14:creationId xmlns:p14="http://schemas.microsoft.com/office/powerpoint/2010/main" val="2102392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sz="2200" dirty="0">
                <a:effectLst/>
                <a:latin typeface="+mn-lt"/>
                <a:ea typeface="+mn-ea"/>
                <a:cs typeface="+mn-cs"/>
                <a:sym typeface="Helvetica Neue"/>
              </a:rPr>
              <a:t>Klären Sie Fragen, kündigen Sie das nächste Treffen an und verabschieden Sie sich. (Dauer: 5 Minuten)</a:t>
            </a:r>
          </a:p>
          <a:p>
            <a:endParaRPr lang="de-DE" dirty="0"/>
          </a:p>
        </p:txBody>
      </p:sp>
    </p:spTree>
    <p:extLst>
      <p:ext uri="{BB962C8B-B14F-4D97-AF65-F5344CB8AC3E}">
        <p14:creationId xmlns:p14="http://schemas.microsoft.com/office/powerpoint/2010/main" val="988615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884979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Kommen Sie mit den Teilnehmenden ins Gespräch, ob sie vergleichbare Einblendungen schon gesehen haben, ob sie wissen, was es mit diesen auf sich hat und wie sie sich verhalten, wenn Abfragen wie diese eingeblendet werden. </a:t>
            </a:r>
          </a:p>
          <a:p>
            <a:r>
              <a:rPr lang="de-DE" dirty="0"/>
              <a:t>(Folie 1/6, Dauer aller 6 Folien zusammen: 20 Minuten)</a:t>
            </a:r>
          </a:p>
        </p:txBody>
      </p:sp>
    </p:spTree>
    <p:extLst>
      <p:ext uri="{BB962C8B-B14F-4D97-AF65-F5344CB8AC3E}">
        <p14:creationId xmlns:p14="http://schemas.microsoft.com/office/powerpoint/2010/main" val="458434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dirty="0">
                <a:solidFill>
                  <a:srgbClr val="000000"/>
                </a:solidFill>
                <a:effectLst/>
                <a:latin typeface="Calibri" panose="020F0502020204030204" pitchFamily="34" charset="0"/>
              </a:rPr>
              <a:t>Erläutern Sie mit Hilfe der Hinweise auf dieser und den folgenden Seiten die Grundlagen zum Thema Cookies.</a:t>
            </a:r>
          </a:p>
          <a:p>
            <a:r>
              <a:rPr lang="de-DE" dirty="0"/>
              <a:t>Die unteren drei Punkte werden gleich genauer beleuchtet.</a:t>
            </a:r>
          </a:p>
        </p:txBody>
      </p:sp>
    </p:spTree>
    <p:extLst>
      <p:ext uri="{BB962C8B-B14F-4D97-AF65-F5344CB8AC3E}">
        <p14:creationId xmlns:p14="http://schemas.microsoft.com/office/powerpoint/2010/main" val="3102515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956400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Besprechen Sie in der Gruppe, wie Cookies von den Teilnehmenden empfunden werden.</a:t>
            </a:r>
          </a:p>
          <a:p>
            <a:r>
              <a:rPr lang="de-DE" dirty="0"/>
              <a:t>(Dauer: 5 Minuten)</a:t>
            </a:r>
          </a:p>
        </p:txBody>
      </p:sp>
    </p:spTree>
    <p:extLst>
      <p:ext uri="{BB962C8B-B14F-4D97-AF65-F5344CB8AC3E}">
        <p14:creationId xmlns:p14="http://schemas.microsoft.com/office/powerpoint/2010/main" val="1717504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Erinnern Sie daran, dass manche Cookies zur Funktion von Webseiten notwendig sind.</a:t>
            </a:r>
          </a:p>
          <a:p>
            <a:r>
              <a:rPr lang="de-DE" dirty="0"/>
              <a:t>Manche Webseiten wollen hingehen unnötig viele Cookies speichern – in diesem Fall kann der Speicherung von (nicht zwingend erforderlichen) Cookies widersprochen werden.</a:t>
            </a:r>
          </a:p>
          <a:p>
            <a:r>
              <a:rPr lang="de-DE" dirty="0"/>
              <a:t>Die Teilnehmenden sollten im Einzelfall entscheiden, welchen Cookies sie zustimmen möchten.</a:t>
            </a:r>
          </a:p>
        </p:txBody>
      </p:sp>
    </p:spTree>
    <p:extLst>
      <p:ext uri="{BB962C8B-B14F-4D97-AF65-F5344CB8AC3E}">
        <p14:creationId xmlns:p14="http://schemas.microsoft.com/office/powerpoint/2010/main" val="2344687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Erläutern Sie, wie Cookies abgelehnt oder eingestellt werden können, gefolgt von zwei praktischen Übungen, bei denen Sie die Teilnehmenden begleiten.</a:t>
            </a:r>
          </a:p>
          <a:p>
            <a:r>
              <a:rPr lang="de-DE" dirty="0"/>
              <a:t>(Folie 1/3, Gesamtdauer der 3 Folien: 10 Minuten)</a:t>
            </a:r>
          </a:p>
        </p:txBody>
      </p:sp>
    </p:spTree>
    <p:extLst>
      <p:ext uri="{BB962C8B-B14F-4D97-AF65-F5344CB8AC3E}">
        <p14:creationId xmlns:p14="http://schemas.microsoft.com/office/powerpoint/2010/main" val="2484494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7483509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Achten Sie auf das unterschiedliche Vorgehen bei Apple bzw. Android.</a:t>
            </a:r>
          </a:p>
        </p:txBody>
      </p:sp>
    </p:spTree>
    <p:extLst>
      <p:ext uri="{BB962C8B-B14F-4D97-AF65-F5344CB8AC3E}">
        <p14:creationId xmlns:p14="http://schemas.microsoft.com/office/powerpoint/2010/main" val="3948815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el">
    <p:spTree>
      <p:nvGrpSpPr>
        <p:cNvPr id="1" name=""/>
        <p:cNvGrpSpPr/>
        <p:nvPr/>
      </p:nvGrpSpPr>
      <p:grpSpPr>
        <a:xfrm>
          <a:off x="0" y="0"/>
          <a:ext cx="0" cy="0"/>
          <a:chOff x="0" y="0"/>
          <a:chExt cx="0" cy="0"/>
        </a:xfrm>
      </p:grpSpPr>
      <p:sp>
        <p:nvSpPr>
          <p:cNvPr id="11" name="Autor und Datum"/>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Autor und Datum</a:t>
            </a:r>
          </a:p>
        </p:txBody>
      </p:sp>
      <p:sp>
        <p:nvSpPr>
          <p:cNvPr id="12" name="Titel der Präsentation"/>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Titel der Präsentation</a:t>
            </a:r>
          </a:p>
        </p:txBody>
      </p:sp>
      <p:sp>
        <p:nvSpPr>
          <p:cNvPr id="13" name="Textebene 1…"/>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Präsentationsuntertitel</a:t>
            </a:r>
          </a:p>
          <a:p>
            <a:pPr lvl="1"/>
            <a:endParaRPr/>
          </a:p>
          <a:p>
            <a:pPr lvl="2"/>
            <a:endParaRPr/>
          </a:p>
          <a:p>
            <a:pPr lvl="3"/>
            <a:endParaRPr/>
          </a:p>
          <a:p>
            <a:pPr lvl="4"/>
            <a:endParaRPr/>
          </a:p>
        </p:txBody>
      </p:sp>
      <p:sp>
        <p:nvSpPr>
          <p:cNvPr id="1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Aufstellung">
    <p:spTree>
      <p:nvGrpSpPr>
        <p:cNvPr id="1" name=""/>
        <p:cNvGrpSpPr/>
        <p:nvPr/>
      </p:nvGrpSpPr>
      <p:grpSpPr>
        <a:xfrm>
          <a:off x="0" y="0"/>
          <a:ext cx="0" cy="0"/>
          <a:chOff x="0" y="0"/>
          <a:chExt cx="0" cy="0"/>
        </a:xfrm>
      </p:grpSpPr>
      <p:sp>
        <p:nvSpPr>
          <p:cNvPr id="98" name="Textebene 1…"/>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Aufstellung</a:t>
            </a:r>
          </a:p>
          <a:p>
            <a:pPr lvl="1"/>
            <a:endParaRPr/>
          </a:p>
          <a:p>
            <a:pPr lvl="2"/>
            <a:endParaRPr/>
          </a:p>
          <a:p>
            <a:pPr lvl="3"/>
            <a:endParaRPr/>
          </a:p>
          <a:p>
            <a:pPr lvl="4"/>
            <a:endParaRPr/>
          </a:p>
        </p:txBody>
      </p:sp>
      <p:sp>
        <p:nvSpPr>
          <p:cNvPr id="99"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akt (groß)">
    <p:spTree>
      <p:nvGrpSpPr>
        <p:cNvPr id="1" name=""/>
        <p:cNvGrpSpPr/>
        <p:nvPr/>
      </p:nvGrpSpPr>
      <p:grpSpPr>
        <a:xfrm>
          <a:off x="0" y="0"/>
          <a:ext cx="0" cy="0"/>
          <a:chOff x="0" y="0"/>
          <a:chExt cx="0" cy="0"/>
        </a:xfrm>
      </p:grpSpPr>
      <p:sp>
        <p:nvSpPr>
          <p:cNvPr id="106" name="Textebene 1…"/>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100 %</a:t>
            </a:r>
          </a:p>
          <a:p>
            <a:pPr lvl="1"/>
            <a:endParaRPr/>
          </a:p>
          <a:p>
            <a:pPr lvl="2"/>
            <a:endParaRPr/>
          </a:p>
          <a:p>
            <a:pPr lvl="3"/>
            <a:endParaRPr/>
          </a:p>
          <a:p>
            <a:pPr lvl="4"/>
            <a:endParaRPr/>
          </a:p>
        </p:txBody>
      </p:sp>
      <p:sp>
        <p:nvSpPr>
          <p:cNvPr id="107" name="Fakte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Fakten</a:t>
            </a:r>
          </a:p>
        </p:txBody>
      </p:sp>
      <p:sp>
        <p:nvSpPr>
          <p:cNvPr id="108"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Zitat">
    <p:spTree>
      <p:nvGrpSpPr>
        <p:cNvPr id="1" name=""/>
        <p:cNvGrpSpPr/>
        <p:nvPr/>
      </p:nvGrpSpPr>
      <p:grpSpPr>
        <a:xfrm>
          <a:off x="0" y="0"/>
          <a:ext cx="0" cy="0"/>
          <a:chOff x="0" y="0"/>
          <a:chExt cx="0" cy="0"/>
        </a:xfrm>
      </p:grpSpPr>
      <p:sp>
        <p:nvSpPr>
          <p:cNvPr id="115" name="Quellenangabe"/>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Quellenangabe</a:t>
            </a:r>
          </a:p>
        </p:txBody>
      </p:sp>
      <p:sp>
        <p:nvSpPr>
          <p:cNvPr id="116" name="Textebene 1…"/>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„Bemerkenswert“</a:t>
            </a:r>
          </a:p>
          <a:p>
            <a:pPr lvl="1"/>
            <a:endParaRPr/>
          </a:p>
          <a:p>
            <a:pPr lvl="2"/>
            <a:endParaRPr/>
          </a:p>
          <a:p>
            <a:pPr lvl="3"/>
            <a:endParaRPr/>
          </a:p>
          <a:p>
            <a:pPr lvl="4"/>
            <a:endParaRPr/>
          </a:p>
        </p:txBody>
      </p:sp>
      <p:sp>
        <p:nvSpPr>
          <p:cNvPr id="117"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Foto - 3 Stück">
    <p:spTree>
      <p:nvGrpSpPr>
        <p:cNvPr id="1" name=""/>
        <p:cNvGrpSpPr/>
        <p:nvPr/>
      </p:nvGrpSpPr>
      <p:grpSpPr>
        <a:xfrm>
          <a:off x="0" y="0"/>
          <a:ext cx="0" cy="0"/>
          <a:chOff x="0" y="0"/>
          <a:chExt cx="0" cy="0"/>
        </a:xfrm>
      </p:grpSpPr>
      <p:sp>
        <p:nvSpPr>
          <p:cNvPr id="124" name="Bild"/>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Bild"/>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Bild"/>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34" name="Bild"/>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Folien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‹Nr.›</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Leer">
    <p:spTree>
      <p:nvGrpSpPr>
        <p:cNvPr id="1" name=""/>
        <p:cNvGrpSpPr/>
        <p:nvPr/>
      </p:nvGrpSpPr>
      <p:grpSpPr>
        <a:xfrm>
          <a:off x="0" y="0"/>
          <a:ext cx="0" cy="0"/>
          <a:chOff x="0" y="0"/>
          <a:chExt cx="0" cy="0"/>
        </a:xfrm>
      </p:grpSpPr>
      <p:sp>
        <p:nvSpPr>
          <p:cNvPr id="142"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el &amp; F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Titel der Präsentation"/>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Titel der Präsentation</a:t>
            </a:r>
          </a:p>
        </p:txBody>
      </p:sp>
      <p:sp>
        <p:nvSpPr>
          <p:cNvPr id="23" name="Autor und Datum"/>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Autor und Datum</a:t>
            </a:r>
          </a:p>
        </p:txBody>
      </p:sp>
      <p:sp>
        <p:nvSpPr>
          <p:cNvPr id="24" name="Textebene 1…"/>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Präsentationsuntertitel</a:t>
            </a:r>
          </a:p>
          <a:p>
            <a:pPr lvl="1"/>
            <a:endParaRPr/>
          </a:p>
          <a:p>
            <a:pPr lvl="2"/>
            <a:endParaRPr/>
          </a:p>
          <a:p>
            <a:pPr lvl="3"/>
            <a:endParaRPr/>
          </a:p>
          <a:p>
            <a:pPr lvl="4"/>
            <a:endParaRPr/>
          </a:p>
        </p:txBody>
      </p:sp>
      <p:sp>
        <p:nvSpPr>
          <p:cNvPr id="25"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el &amp; Foto 2">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Folientitel"/>
          <p:cNvSpPr txBox="1">
            <a:spLocks noGrp="1"/>
          </p:cNvSpPr>
          <p:nvPr>
            <p:ph type="title" hasCustomPrompt="1"/>
          </p:nvPr>
        </p:nvSpPr>
        <p:spPr>
          <a:xfrm>
            <a:off x="1206500" y="1270000"/>
            <a:ext cx="9779000" cy="5882273"/>
          </a:xfrm>
          <a:prstGeom prst="rect">
            <a:avLst/>
          </a:prstGeom>
        </p:spPr>
        <p:txBody>
          <a:bodyPr anchor="b"/>
          <a:lstStyle/>
          <a:p>
            <a:r>
              <a:t>Folientitel</a:t>
            </a:r>
          </a:p>
        </p:txBody>
      </p:sp>
      <p:sp>
        <p:nvSpPr>
          <p:cNvPr id="34" name="Textebene 1…"/>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Folien-Untertitel</a:t>
            </a:r>
          </a:p>
          <a:p>
            <a:pPr lvl="1"/>
            <a:endParaRPr/>
          </a:p>
          <a:p>
            <a:pPr lvl="2"/>
            <a:endParaRPr/>
          </a:p>
          <a:p>
            <a:pPr lvl="3"/>
            <a:endParaRPr/>
          </a:p>
          <a:p>
            <a:pPr lvl="4"/>
            <a:endParaRPr/>
          </a:p>
        </p:txBody>
      </p:sp>
      <p:sp>
        <p:nvSpPr>
          <p:cNvPr id="35" name="Foliennumm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el &amp; Punkte">
    <p:spTree>
      <p:nvGrpSpPr>
        <p:cNvPr id="1" name=""/>
        <p:cNvGrpSpPr/>
        <p:nvPr/>
      </p:nvGrpSpPr>
      <p:grpSpPr>
        <a:xfrm>
          <a:off x="0" y="0"/>
          <a:ext cx="0" cy="0"/>
          <a:chOff x="0" y="0"/>
          <a:chExt cx="0" cy="0"/>
        </a:xfrm>
      </p:grpSpPr>
      <p:sp>
        <p:nvSpPr>
          <p:cNvPr id="42" name="Folientitel"/>
          <p:cNvSpPr txBox="1">
            <a:spLocks noGrp="1"/>
          </p:cNvSpPr>
          <p:nvPr>
            <p:ph type="title" hasCustomPrompt="1"/>
          </p:nvPr>
        </p:nvSpPr>
        <p:spPr>
          <a:prstGeom prst="rect">
            <a:avLst/>
          </a:prstGeom>
        </p:spPr>
        <p:txBody>
          <a:bodyPr/>
          <a:lstStyle/>
          <a:p>
            <a:r>
              <a:t>Folientitel</a:t>
            </a:r>
          </a:p>
        </p:txBody>
      </p:sp>
      <p:sp>
        <p:nvSpPr>
          <p:cNvPr id="43" name="Folien-Unterti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44" name="Textebene 1…"/>
          <p:cNvSpPr txBox="1">
            <a:spLocks noGrp="1"/>
          </p:cNvSpPr>
          <p:nvPr>
            <p:ph type="body" idx="1" hasCustomPrompt="1"/>
          </p:nvPr>
        </p:nvSpPr>
        <p:spPr>
          <a:prstGeom prst="rect">
            <a:avLst/>
          </a:prstGeom>
        </p:spPr>
        <p:txBody>
          <a:bodyPr/>
          <a:lstStyle/>
          <a:p>
            <a:r>
              <a:t>Text für Folienpunkt</a:t>
            </a:r>
          </a:p>
          <a:p>
            <a:pPr lvl="1"/>
            <a:endParaRPr/>
          </a:p>
          <a:p>
            <a:pPr lvl="2"/>
            <a:endParaRPr/>
          </a:p>
          <a:p>
            <a:pPr lvl="3"/>
            <a:endParaRPr/>
          </a:p>
          <a:p>
            <a:pPr lvl="4"/>
            <a:endParaRPr/>
          </a:p>
        </p:txBody>
      </p:sp>
      <p:sp>
        <p:nvSpPr>
          <p:cNvPr id="45"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unkte">
    <p:spTree>
      <p:nvGrpSpPr>
        <p:cNvPr id="1" name=""/>
        <p:cNvGrpSpPr/>
        <p:nvPr/>
      </p:nvGrpSpPr>
      <p:grpSpPr>
        <a:xfrm>
          <a:off x="0" y="0"/>
          <a:ext cx="0" cy="0"/>
          <a:chOff x="0" y="0"/>
          <a:chExt cx="0" cy="0"/>
        </a:xfrm>
      </p:grpSpPr>
      <p:sp>
        <p:nvSpPr>
          <p:cNvPr id="52" name="Textebene 1…"/>
          <p:cNvSpPr txBox="1">
            <a:spLocks noGrp="1"/>
          </p:cNvSpPr>
          <p:nvPr>
            <p:ph type="body" idx="1" hasCustomPrompt="1"/>
          </p:nvPr>
        </p:nvSpPr>
        <p:spPr>
          <a:prstGeom prst="rect">
            <a:avLst/>
          </a:prstGeom>
        </p:spPr>
        <p:txBody>
          <a:bodyPr numCol="2" spcCol="1098550"/>
          <a:lstStyle/>
          <a:p>
            <a:r>
              <a:t>Text für Folienpunkt</a:t>
            </a:r>
          </a:p>
          <a:p>
            <a:pPr lvl="1"/>
            <a:endParaRPr/>
          </a:p>
          <a:p>
            <a:pPr lvl="2"/>
            <a:endParaRPr/>
          </a:p>
          <a:p>
            <a:pPr lvl="3"/>
            <a:endParaRPr/>
          </a:p>
          <a:p>
            <a:pPr lvl="4"/>
            <a:endParaRPr/>
          </a:p>
        </p:txBody>
      </p:sp>
      <p:sp>
        <p:nvSpPr>
          <p:cNvPr id="53"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el, Punkte &amp; Foto">
    <p:spTree>
      <p:nvGrpSpPr>
        <p:cNvPr id="1" name=""/>
        <p:cNvGrpSpPr/>
        <p:nvPr/>
      </p:nvGrpSpPr>
      <p:grpSpPr>
        <a:xfrm>
          <a:off x="0" y="0"/>
          <a:ext cx="0" cy="0"/>
          <a:chOff x="0" y="0"/>
          <a:chExt cx="0" cy="0"/>
        </a:xfrm>
      </p:grpSpPr>
      <p:sp>
        <p:nvSpPr>
          <p:cNvPr id="60" name="Folien-Untertitel"/>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61" name="Textebene 1…"/>
          <p:cNvSpPr txBox="1">
            <a:spLocks noGrp="1"/>
          </p:cNvSpPr>
          <p:nvPr>
            <p:ph type="body" sz="half" idx="1" hasCustomPrompt="1"/>
          </p:nvPr>
        </p:nvSpPr>
        <p:spPr>
          <a:xfrm>
            <a:off x="1206500" y="4248504"/>
            <a:ext cx="9779000" cy="8256630"/>
          </a:xfrm>
          <a:prstGeom prst="rect">
            <a:avLst/>
          </a:prstGeom>
        </p:spPr>
        <p:txBody>
          <a:bodyPr/>
          <a:lstStyle/>
          <a:p>
            <a:r>
              <a:t>Text für Folienpunkt</a:t>
            </a:r>
          </a:p>
          <a:p>
            <a:pPr lvl="1"/>
            <a:endParaRPr/>
          </a:p>
          <a:p>
            <a:pPr lvl="2"/>
            <a:endParaRPr/>
          </a:p>
          <a:p>
            <a:pPr lvl="3"/>
            <a:endParaRPr/>
          </a:p>
          <a:p>
            <a:pPr lvl="4"/>
            <a:endParaRPr/>
          </a:p>
        </p:txBody>
      </p:sp>
      <p:sp>
        <p:nvSpPr>
          <p:cNvPr id="62" name="660384004_1290x1720.jpg"/>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Folientitel"/>
          <p:cNvSpPr txBox="1">
            <a:spLocks noGrp="1"/>
          </p:cNvSpPr>
          <p:nvPr>
            <p:ph type="title" hasCustomPrompt="1"/>
          </p:nvPr>
        </p:nvSpPr>
        <p:spPr>
          <a:xfrm>
            <a:off x="1206500" y="1079500"/>
            <a:ext cx="9779000" cy="1435100"/>
          </a:xfrm>
          <a:prstGeom prst="rect">
            <a:avLst/>
          </a:prstGeom>
        </p:spPr>
        <p:txBody>
          <a:bodyPr/>
          <a:lstStyle/>
          <a:p>
            <a:r>
              <a:t>Folientitel</a:t>
            </a:r>
          </a:p>
        </p:txBody>
      </p:sp>
      <p:sp>
        <p:nvSpPr>
          <p:cNvPr id="6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Abschnitt">
    <p:spTree>
      <p:nvGrpSpPr>
        <p:cNvPr id="1" name=""/>
        <p:cNvGrpSpPr/>
        <p:nvPr/>
      </p:nvGrpSpPr>
      <p:grpSpPr>
        <a:xfrm>
          <a:off x="0" y="0"/>
          <a:ext cx="0" cy="0"/>
          <a:chOff x="0" y="0"/>
          <a:chExt cx="0" cy="0"/>
        </a:xfrm>
      </p:grpSpPr>
      <p:sp>
        <p:nvSpPr>
          <p:cNvPr id="71" name="Titel des Abschnitts"/>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Titel des Abschnitts</a:t>
            </a:r>
          </a:p>
        </p:txBody>
      </p:sp>
      <p:sp>
        <p:nvSpPr>
          <p:cNvPr id="72" name="Foliennumm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Nur Titel">
    <p:spTree>
      <p:nvGrpSpPr>
        <p:cNvPr id="1" name=""/>
        <p:cNvGrpSpPr/>
        <p:nvPr/>
      </p:nvGrpSpPr>
      <p:grpSpPr>
        <a:xfrm>
          <a:off x="0" y="0"/>
          <a:ext cx="0" cy="0"/>
          <a:chOff x="0" y="0"/>
          <a:chExt cx="0" cy="0"/>
        </a:xfrm>
      </p:grpSpPr>
      <p:sp>
        <p:nvSpPr>
          <p:cNvPr id="79" name="Folientitel"/>
          <p:cNvSpPr txBox="1">
            <a:spLocks noGrp="1"/>
          </p:cNvSpPr>
          <p:nvPr>
            <p:ph type="title" hasCustomPrompt="1"/>
          </p:nvPr>
        </p:nvSpPr>
        <p:spPr>
          <a:xfrm>
            <a:off x="1206500" y="1079500"/>
            <a:ext cx="21971000" cy="1434949"/>
          </a:xfrm>
          <a:prstGeom prst="rect">
            <a:avLst/>
          </a:prstGeom>
        </p:spPr>
        <p:txBody>
          <a:bodyPr/>
          <a:lstStyle/>
          <a:p>
            <a:r>
              <a:t>Folientitel</a:t>
            </a:r>
          </a:p>
        </p:txBody>
      </p:sp>
      <p:sp>
        <p:nvSpPr>
          <p:cNvPr id="80" name="Folien-Unterti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8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Titel"/>
          <p:cNvSpPr txBox="1">
            <a:spLocks noGrp="1"/>
          </p:cNvSpPr>
          <p:nvPr>
            <p:ph type="title" hasCustomPrompt="1"/>
          </p:nvPr>
        </p:nvSpPr>
        <p:spPr>
          <a:xfrm>
            <a:off x="1206500" y="1079500"/>
            <a:ext cx="21971000" cy="1435100"/>
          </a:xfrm>
          <a:prstGeom prst="rect">
            <a:avLst/>
          </a:prstGeom>
        </p:spPr>
        <p:txBody>
          <a:bodyPr/>
          <a:lstStyle/>
          <a:p>
            <a:r>
              <a:t>Agenda-Titel</a:t>
            </a:r>
          </a:p>
        </p:txBody>
      </p:sp>
      <p:sp>
        <p:nvSpPr>
          <p:cNvPr id="89" name="Agenda-Unterti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Agenda-Untertitel</a:t>
            </a:r>
          </a:p>
        </p:txBody>
      </p:sp>
      <p:sp>
        <p:nvSpPr>
          <p:cNvPr id="90" name="Textebene 1…"/>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Agendathemen</a:t>
            </a:r>
          </a:p>
          <a:p>
            <a:pPr lvl="1"/>
            <a:endParaRPr/>
          </a:p>
          <a:p>
            <a:pPr lvl="2"/>
            <a:endParaRPr/>
          </a:p>
          <a:p>
            <a:pPr lvl="3"/>
            <a:endParaRPr/>
          </a:p>
          <a:p>
            <a:pPr lvl="4"/>
            <a:endParaRPr/>
          </a:p>
        </p:txBody>
      </p:sp>
      <p:sp>
        <p:nvSpPr>
          <p:cNvPr id="9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Folientitel"/>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r>
              <a:t>Folientitel</a:t>
            </a:r>
          </a:p>
        </p:txBody>
      </p:sp>
      <p:sp>
        <p:nvSpPr>
          <p:cNvPr id="3" name="Textebene 1…"/>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r>
              <a:t>Text für Folienpunkt</a:t>
            </a:r>
          </a:p>
          <a:p>
            <a:pPr lvl="1"/>
            <a:endParaRPr/>
          </a:p>
          <a:p>
            <a:pPr lvl="2"/>
            <a:endParaRPr/>
          </a:p>
          <a:p>
            <a:pPr lvl="3"/>
            <a:endParaRPr/>
          </a:p>
          <a:p>
            <a:pPr lvl="4"/>
            <a:endParaRPr/>
          </a:p>
        </p:txBody>
      </p:sp>
      <p:sp>
        <p:nvSpPr>
          <p:cNvPr id="4" name="Foliennumm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3.svg"/></Relationships>
</file>

<file path=ppt/slides/_rels/slide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emf"/><Relationship Id="rId1" Type="http://schemas.openxmlformats.org/officeDocument/2006/relationships/slideLayout" Target="../slideLayouts/slideLayout15.xml"/><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emf"/><Relationship Id="rId1" Type="http://schemas.openxmlformats.org/officeDocument/2006/relationships/slideLayout" Target="../slideLayouts/slideLayout15.xml"/><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emf"/><Relationship Id="rId1" Type="http://schemas.openxmlformats.org/officeDocument/2006/relationships/slideLayout" Target="../slideLayouts/slideLayout15.xml"/><Relationship Id="rId4" Type="http://schemas.openxmlformats.org/officeDocument/2006/relationships/image" Target="../media/image3.svg"/></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528681"/>
            <a:ext cx="24384000" cy="111888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2" name="Digital dabei – Startpaket…"/>
          <p:cNvSpPr txBox="1">
            <a:spLocks noGrp="1"/>
          </p:cNvSpPr>
          <p:nvPr>
            <p:ph type="ctrTitle"/>
          </p:nvPr>
        </p:nvSpPr>
        <p:spPr>
          <a:xfrm>
            <a:off x="2340000" y="853200"/>
            <a:ext cx="15233750" cy="1518951"/>
          </a:xfrm>
          <a:prstGeom prst="rect">
            <a:avLst/>
          </a:prstGeom>
        </p:spPr>
        <p:txBody>
          <a:bodyPr anchor="t">
            <a:normAutofit/>
          </a:bodyPr>
          <a:lstStyle/>
          <a:p>
            <a:pPr defTabSz="402336">
              <a:lnSpc>
                <a:spcPct val="100000"/>
              </a:lnSpc>
              <a:defRPr sz="7919" spc="0">
                <a:latin typeface="Source Sans Pro"/>
                <a:ea typeface="Source Sans Pro"/>
                <a:cs typeface="Source Sans Pro"/>
                <a:sym typeface="Source Sans Pro"/>
              </a:defRPr>
            </a:pPr>
            <a:r>
              <a:rPr sz="7800" dirty="0">
                <a:solidFill>
                  <a:schemeClr val="bg2">
                    <a:lumMod val="10000"/>
                  </a:schemeClr>
                </a:solidFill>
                <a:latin typeface="Calibri" panose="020F0502020204030204" pitchFamily="34" charset="0"/>
                <a:cs typeface="Calibri" panose="020F0502020204030204" pitchFamily="34" charset="0"/>
              </a:rPr>
              <a:t>Digital dabei – Startpaket</a:t>
            </a:r>
          </a:p>
        </p:txBody>
      </p:sp>
      <p:sp>
        <p:nvSpPr>
          <p:cNvPr id="7"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pic>
        <p:nvPicPr>
          <p:cNvPr id="5" name="Bild 4"/>
          <p:cNvPicPr>
            <a:picLocks noChangeAspect="1"/>
          </p:cNvPicPr>
          <p:nvPr/>
        </p:nvPicPr>
        <p:blipFill>
          <a:blip r:embed="rId3"/>
          <a:stretch>
            <a:fillRect/>
          </a:stretch>
        </p:blipFill>
        <p:spPr>
          <a:xfrm>
            <a:off x="16623334" y="1527315"/>
            <a:ext cx="3494379" cy="11653847"/>
          </a:xfrm>
          <a:prstGeom prst="rect">
            <a:avLst/>
          </a:prstGeom>
        </p:spPr>
      </p:pic>
      <p:sp>
        <p:nvSpPr>
          <p:cNvPr id="15" name="Digital dabei – Startpaket…"/>
          <p:cNvSpPr txBox="1">
            <a:spLocks/>
          </p:cNvSpPr>
          <p:nvPr/>
        </p:nvSpPr>
        <p:spPr>
          <a:xfrm>
            <a:off x="2340000" y="5814204"/>
            <a:ext cx="13722754" cy="617651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r>
              <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In diesem Baustein steht das Thema „Cookies“ im Mittelpunkt </a:t>
            </a:r>
          </a:p>
        </p:txBody>
      </p:sp>
      <p:sp>
        <p:nvSpPr>
          <p:cNvPr id="16" name="Digital dabei – Startpaket…"/>
          <p:cNvSpPr txBox="1">
            <a:spLocks/>
          </p:cNvSpPr>
          <p:nvPr/>
        </p:nvSpPr>
        <p:spPr>
          <a:xfrm>
            <a:off x="2340000" y="4140679"/>
            <a:ext cx="10321405" cy="167352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Baustein 7.6</a:t>
            </a:r>
          </a:p>
        </p:txBody>
      </p:sp>
      <p:pic>
        <p:nvPicPr>
          <p:cNvPr id="3" name="Grafik 2">
            <a:extLst>
              <a:ext uri="{FF2B5EF4-FFF2-40B4-BE49-F238E27FC236}">
                <a16:creationId xmlns:a16="http://schemas.microsoft.com/office/drawing/2014/main" id="{E6B80A6D-F0F4-79EA-3F82-BCA6FC40CB6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1449139" y="4901886"/>
            <a:ext cx="21933221" cy="81047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sz="4600">
                <a:solidFill>
                  <a:srgbClr val="000000"/>
                </a:solidFill>
                <a:latin typeface="Source Sans Pro"/>
                <a:ea typeface="Source Sans Pro"/>
                <a:cs typeface="Source Sans Pro"/>
                <a:sym typeface="Source Sans Pro"/>
              </a:defRPr>
            </a:pPr>
            <a:endParaRPr dirty="0">
              <a:latin typeface="Calibri" panose="020F0502020204030204" pitchFamily="34" charset="0"/>
              <a:cs typeface="Calibri" panose="020F0502020204030204" pitchFamily="34" charset="0"/>
            </a:endParaRPr>
          </a:p>
        </p:txBody>
      </p:sp>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Cookies ablehnen oder einstellen: So geht‘s!</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Digital dabei – Startpaket…"/>
          <p:cNvSpPr txBox="1">
            <a:spLocks/>
          </p:cNvSpPr>
          <p:nvPr/>
        </p:nvSpPr>
        <p:spPr>
          <a:xfrm>
            <a:off x="2391341" y="3209024"/>
            <a:ext cx="19753042" cy="363432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11" name="Digital dabei – Startpaket…"/>
          <p:cNvSpPr txBox="1">
            <a:spLocks/>
          </p:cNvSpPr>
          <p:nvPr/>
        </p:nvSpPr>
        <p:spPr>
          <a:xfrm>
            <a:off x="1397427" y="3239592"/>
            <a:ext cx="13984087" cy="845166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marL="914400" indent="-914400" defTabSz="457200">
              <a:lnSpc>
                <a:spcPct val="100000"/>
              </a:lnSpc>
              <a:spcAft>
                <a:spcPts val="3000"/>
              </a:spcAft>
              <a:buFont typeface="+mj-lt"/>
              <a:buAutoNum type="arabicPeriod"/>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Tippen Sie </a:t>
            </a:r>
            <a:r>
              <a:rPr lang="de-DE" sz="4600" spc="0" dirty="0">
                <a:latin typeface="Calibri" panose="020F0502020204030204" pitchFamily="34" charset="0"/>
                <a:ea typeface="Source Sans Pro" charset="0"/>
                <a:cs typeface="Calibri" panose="020F0502020204030204" pitchFamily="34" charset="0"/>
              </a:rPr>
              <a:t>nicht</a:t>
            </a:r>
            <a:r>
              <a:rPr lang="de-DE" sz="4600" b="0" spc="0" dirty="0">
                <a:latin typeface="Calibri" panose="020F0502020204030204" pitchFamily="34" charset="0"/>
                <a:ea typeface="Source Sans Pro" charset="0"/>
                <a:cs typeface="Calibri" panose="020F0502020204030204" pitchFamily="34" charset="0"/>
              </a:rPr>
              <a:t> sofort auf die meist farbig hinterlegte Schaltfläche „Alle akzeptieren“.</a:t>
            </a:r>
          </a:p>
          <a:p>
            <a:pPr marL="914400" indent="-914400" defTabSz="457200">
              <a:lnSpc>
                <a:spcPct val="100000"/>
              </a:lnSpc>
              <a:spcAft>
                <a:spcPts val="3000"/>
              </a:spcAft>
              <a:buFont typeface="+mj-lt"/>
              <a:buAutoNum type="arabicPeriod"/>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Wählen Sie stattdessen „Ablehnen“. Wird dies</a:t>
            </a:r>
            <a:br>
              <a:rPr lang="de-DE" sz="4600" b="0" spc="0" dirty="0">
                <a:latin typeface="Calibri" panose="020F0502020204030204" pitchFamily="34" charset="0"/>
                <a:ea typeface="Source Sans Pro" charset="0"/>
                <a:cs typeface="Calibri" panose="020F0502020204030204" pitchFamily="34" charset="0"/>
              </a:rPr>
            </a:br>
            <a:r>
              <a:rPr lang="de-DE" sz="4600" b="0" spc="0" dirty="0">
                <a:latin typeface="Calibri" panose="020F0502020204030204" pitchFamily="34" charset="0"/>
                <a:ea typeface="Source Sans Pro" charset="0"/>
                <a:cs typeface="Calibri" panose="020F0502020204030204" pitchFamily="34" charset="0"/>
              </a:rPr>
              <a:t>nicht angezeigt, tippen Sie auf „Einstellungen“</a:t>
            </a:r>
            <a:br>
              <a:rPr lang="de-DE" sz="4600" b="0" spc="0" dirty="0">
                <a:latin typeface="Calibri" panose="020F0502020204030204" pitchFamily="34" charset="0"/>
                <a:ea typeface="Source Sans Pro" charset="0"/>
                <a:cs typeface="Calibri" panose="020F0502020204030204" pitchFamily="34" charset="0"/>
              </a:rPr>
            </a:br>
            <a:r>
              <a:rPr lang="de-DE" sz="4600" b="0" spc="0" dirty="0">
                <a:latin typeface="Calibri" panose="020F0502020204030204" pitchFamily="34" charset="0"/>
                <a:ea typeface="Source Sans Pro" charset="0"/>
                <a:cs typeface="Calibri" panose="020F0502020204030204" pitchFamily="34" charset="0"/>
              </a:rPr>
              <a:t>oder „Optionen“.</a:t>
            </a:r>
          </a:p>
          <a:p>
            <a:pPr marL="914400" indent="-914400" defTabSz="457200">
              <a:lnSpc>
                <a:spcPct val="100000"/>
              </a:lnSpc>
              <a:spcAft>
                <a:spcPts val="3000"/>
              </a:spcAft>
              <a:buFont typeface="+mj-lt"/>
              <a:buAutoNum type="arabicPeriod"/>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In der nun angezeigten Übersicht sind nur noch notwendige Cookies ausgewählt. Tippen Sie auf „Auswahl bestätigen“.</a:t>
            </a:r>
          </a:p>
        </p:txBody>
      </p:sp>
      <p:pic>
        <p:nvPicPr>
          <p:cNvPr id="12" name="Bild 11"/>
          <p:cNvPicPr>
            <a:picLocks noChangeAspect="1"/>
          </p:cNvPicPr>
          <p:nvPr/>
        </p:nvPicPr>
        <p:blipFill>
          <a:blip r:embed="rId3"/>
          <a:stretch>
            <a:fillRect/>
          </a:stretch>
        </p:blipFill>
        <p:spPr>
          <a:xfrm>
            <a:off x="19837692" y="7662188"/>
            <a:ext cx="3276600" cy="5753100"/>
          </a:xfrm>
          <a:prstGeom prst="rect">
            <a:avLst/>
          </a:prstGeom>
        </p:spPr>
      </p:pic>
      <p:sp>
        <p:nvSpPr>
          <p:cNvPr id="8" name="Textfeld 7">
            <a:extLst>
              <a:ext uri="{FF2B5EF4-FFF2-40B4-BE49-F238E27FC236}">
                <a16:creationId xmlns:a16="http://schemas.microsoft.com/office/drawing/2014/main" id="{D00C45F4-EE9A-EFA4-C0FA-5E1DCBB90509}"/>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1/3</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7" name="Grafik 6">
            <a:extLst>
              <a:ext uri="{FF2B5EF4-FFF2-40B4-BE49-F238E27FC236}">
                <a16:creationId xmlns:a16="http://schemas.microsoft.com/office/drawing/2014/main" id="{0A0D3272-707C-81C8-3640-09270B7BA8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175278145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1449139" y="4901886"/>
            <a:ext cx="21933221" cy="81047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a:defRPr sz="4600">
                <a:solidFill>
                  <a:srgbClr val="000000"/>
                </a:solidFill>
                <a:latin typeface="Source Sans Pro"/>
                <a:ea typeface="Source Sans Pro"/>
                <a:cs typeface="Source Sans Pro"/>
                <a:sym typeface="Source Sans Pro"/>
              </a:defRPr>
            </a:pPr>
            <a:endParaRPr dirty="0">
              <a:latin typeface="Calibri" panose="020F0502020204030204" pitchFamily="34" charset="0"/>
              <a:cs typeface="Calibri" panose="020F0502020204030204" pitchFamily="34" charset="0"/>
            </a:endParaRPr>
          </a:p>
        </p:txBody>
      </p:sp>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Übung 1: Cookies auf Webseiten einstellen </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Digital dabei – Startpaket…"/>
          <p:cNvSpPr txBox="1">
            <a:spLocks/>
          </p:cNvSpPr>
          <p:nvPr/>
        </p:nvSpPr>
        <p:spPr>
          <a:xfrm>
            <a:off x="2391341" y="3209024"/>
            <a:ext cx="19753042" cy="363432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11" name="Digital dabei – Startpaket…"/>
          <p:cNvSpPr txBox="1">
            <a:spLocks/>
          </p:cNvSpPr>
          <p:nvPr/>
        </p:nvSpPr>
        <p:spPr>
          <a:xfrm>
            <a:off x="1397427" y="3240000"/>
            <a:ext cx="13629213" cy="802032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marL="914400" indent="-914400" defTabSz="457200">
              <a:lnSpc>
                <a:spcPct val="100000"/>
              </a:lnSpc>
              <a:spcAft>
                <a:spcPts val="3000"/>
              </a:spcAft>
              <a:buFont typeface="+mj-lt"/>
              <a:buAutoNum type="arabicPeriod"/>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Öffnen Sie Ihre Browser-App und gehen Sie auf eine beliebige Internetseite.</a:t>
            </a:r>
          </a:p>
          <a:p>
            <a:pPr marL="914400" indent="-914400" defTabSz="457200">
              <a:lnSpc>
                <a:spcPct val="100000"/>
              </a:lnSpc>
              <a:spcAft>
                <a:spcPts val="3000"/>
              </a:spcAft>
              <a:buFont typeface="+mj-lt"/>
              <a:buAutoNum type="arabicPeriod"/>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Schauen Sie sich die Cookie-Abfrage genau an und treffen Sie eine Entscheidung, welchen Cookies Sie zustimmen.</a:t>
            </a:r>
          </a:p>
          <a:p>
            <a:pPr marL="914400" indent="-914400" defTabSz="457200">
              <a:lnSpc>
                <a:spcPct val="100000"/>
              </a:lnSpc>
              <a:spcAft>
                <a:spcPts val="3000"/>
              </a:spcAft>
              <a:buFont typeface="+mj-lt"/>
              <a:buAutoNum type="arabicPeriod"/>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Wiederholen Sie dies bei mehreren Internetseiten, um sicher im Umgang mit den unterschiedlichen Abfragen zu werden.</a:t>
            </a:r>
          </a:p>
        </p:txBody>
      </p:sp>
      <p:sp>
        <p:nvSpPr>
          <p:cNvPr id="8" name="Textfeld 7">
            <a:extLst>
              <a:ext uri="{FF2B5EF4-FFF2-40B4-BE49-F238E27FC236}">
                <a16:creationId xmlns:a16="http://schemas.microsoft.com/office/drawing/2014/main" id="{3B771DD7-7EFA-3B55-1DF1-66800F045E82}"/>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2/3</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9" name="Bild 3">
            <a:extLst>
              <a:ext uri="{FF2B5EF4-FFF2-40B4-BE49-F238E27FC236}">
                <a16:creationId xmlns:a16="http://schemas.microsoft.com/office/drawing/2014/main" id="{15511AB2-F000-3B8A-EFC5-504BE5E50CB9}"/>
              </a:ext>
            </a:extLst>
          </p:cNvPr>
          <p:cNvPicPr>
            <a:picLocks noChangeAspect="1"/>
          </p:cNvPicPr>
          <p:nvPr/>
        </p:nvPicPr>
        <p:blipFill>
          <a:blip r:embed="rId3"/>
          <a:stretch>
            <a:fillRect/>
          </a:stretch>
        </p:blipFill>
        <p:spPr>
          <a:xfrm>
            <a:off x="19921987" y="7651546"/>
            <a:ext cx="3276600" cy="5143500"/>
          </a:xfrm>
          <a:prstGeom prst="rect">
            <a:avLst/>
          </a:prstGeom>
        </p:spPr>
      </p:pic>
      <p:pic>
        <p:nvPicPr>
          <p:cNvPr id="7" name="Grafik 6">
            <a:extLst>
              <a:ext uri="{FF2B5EF4-FFF2-40B4-BE49-F238E27FC236}">
                <a16:creationId xmlns:a16="http://schemas.microsoft.com/office/drawing/2014/main" id="{BF1766A2-CDF7-102B-A686-B3CBDB0C204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204340430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5901AF97-2894-DEEC-01AE-B8C874D23607}"/>
              </a:ext>
            </a:extLst>
          </p:cNvPr>
          <p:cNvSpPr/>
          <p:nvPr/>
        </p:nvSpPr>
        <p:spPr>
          <a:xfrm>
            <a:off x="12557761" y="2561362"/>
            <a:ext cx="11819280" cy="9693102"/>
          </a:xfrm>
          <a:prstGeom prst="rect">
            <a:avLst/>
          </a:prstGeom>
          <a:solidFill>
            <a:srgbClr val="55648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7" name="Rechteck 16">
            <a:extLst>
              <a:ext uri="{FF2B5EF4-FFF2-40B4-BE49-F238E27FC236}">
                <a16:creationId xmlns:a16="http://schemas.microsoft.com/office/drawing/2014/main" id="{D3E76A9E-F003-F20F-B61F-5CBCCE9F2916}"/>
              </a:ext>
            </a:extLst>
          </p:cNvPr>
          <p:cNvSpPr/>
          <p:nvPr/>
        </p:nvSpPr>
        <p:spPr>
          <a:xfrm>
            <a:off x="-1" y="2560038"/>
            <a:ext cx="11819279" cy="9693102"/>
          </a:xfrm>
          <a:prstGeom prst="rect">
            <a:avLst/>
          </a:prstGeom>
          <a:solidFill>
            <a:srgbClr val="EE825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Übung 2: Cookies löschen </a:t>
            </a:r>
          </a:p>
        </p:txBody>
      </p:sp>
      <p:sp>
        <p:nvSpPr>
          <p:cNvPr id="3"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4" name="Rechteck 3"/>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Sollte der Akku Ihres Gerätes leer sein, schaltet sich Ihr Gerät aus. Um ihr Gerät dann zu aktivieren, benötigen Sie nicht nur den Code des Geräts, sondern auch die PIN Ihrer SIM-Karte. Dies ist eine vierstellige Zahlenkombination. Kennen Sie diese?…">
            <a:extLst>
              <a:ext uri="{FF2B5EF4-FFF2-40B4-BE49-F238E27FC236}">
                <a16:creationId xmlns:a16="http://schemas.microsoft.com/office/drawing/2014/main" id="{5B8AF68C-60DF-314B-59B1-5DB344BFF97F}"/>
              </a:ext>
            </a:extLst>
          </p:cNvPr>
          <p:cNvSpPr txBox="1"/>
          <p:nvPr/>
        </p:nvSpPr>
        <p:spPr>
          <a:xfrm>
            <a:off x="735136" y="2878840"/>
            <a:ext cx="1945719" cy="154125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numCol="1" spcCol="720000" anchor="t">
            <a:spAutoFit/>
          </a:bodyPr>
          <a:lstStyle/>
          <a:p>
            <a:pPr algn="l"/>
            <a:r>
              <a:rPr lang="de-DE" sz="4600" b="1" dirty="0">
                <a:solidFill>
                  <a:schemeClr val="bg1"/>
                </a:solidFill>
                <a:latin typeface="Calibri" panose="020F0502020204030204" pitchFamily="34" charset="0"/>
                <a:ea typeface="Source Sans Pro" charset="0"/>
                <a:cs typeface="Calibri" panose="020F0502020204030204" pitchFamily="34" charset="0"/>
                <a:sym typeface="Source Sans Pro"/>
              </a:rPr>
              <a:t>Apple</a:t>
            </a:r>
            <a:endParaRPr lang="de-DE" b="1" dirty="0">
              <a:solidFill>
                <a:schemeClr val="bg1"/>
              </a:solidFill>
            </a:endParaRPr>
          </a:p>
          <a:p>
            <a:pPr algn="l">
              <a:lnSpc>
                <a:spcPts val="6000"/>
              </a:lnSpc>
              <a:defRPr sz="4600">
                <a:solidFill>
                  <a:srgbClr val="000000"/>
                </a:solidFill>
                <a:latin typeface="Source Sans Pro"/>
                <a:ea typeface="Source Sans Pro"/>
                <a:cs typeface="Source Sans Pro"/>
                <a:sym typeface="Source Sans Pro"/>
              </a:defRPr>
            </a:pPr>
            <a:endParaRPr lang="de-DE" dirty="0">
              <a:latin typeface="Calibri" panose="020F0502020204030204" pitchFamily="34" charset="0"/>
              <a:cs typeface="Calibri" panose="020F0502020204030204" pitchFamily="34" charset="0"/>
            </a:endParaRPr>
          </a:p>
        </p:txBody>
      </p:sp>
      <p:sp>
        <p:nvSpPr>
          <p:cNvPr id="8" name="Sollte der Akku Ihres Gerätes leer sein, schaltet sich Ihr Gerät aus. Um ihr Gerät dann zu aktivieren, benötigen Sie nicht nur den Code des Geräts, sondern auch die PIN Ihrer SIM-Karte. Dies ist eine vierstellige Zahlenkombination. Kennen Sie diese?…">
            <a:extLst>
              <a:ext uri="{FF2B5EF4-FFF2-40B4-BE49-F238E27FC236}">
                <a16:creationId xmlns:a16="http://schemas.microsoft.com/office/drawing/2014/main" id="{44A28937-2B36-242C-0D73-290190DF5096}"/>
              </a:ext>
            </a:extLst>
          </p:cNvPr>
          <p:cNvSpPr txBox="1"/>
          <p:nvPr/>
        </p:nvSpPr>
        <p:spPr>
          <a:xfrm>
            <a:off x="13053487" y="2816120"/>
            <a:ext cx="4792319" cy="154125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numCol="1" spcCol="720000" anchor="t">
            <a:spAutoFit/>
          </a:bodyPr>
          <a:lstStyle/>
          <a:p>
            <a:pPr algn="l"/>
            <a:r>
              <a:rPr lang="de-DE" sz="4600" b="1" dirty="0">
                <a:solidFill>
                  <a:schemeClr val="bg1"/>
                </a:solidFill>
                <a:latin typeface="Calibri" panose="020F0502020204030204" pitchFamily="34" charset="0"/>
                <a:ea typeface="Source Sans Pro" charset="0"/>
                <a:sym typeface="Source Sans Pro"/>
              </a:rPr>
              <a:t>Android</a:t>
            </a:r>
            <a:endParaRPr lang="de-DE" b="1" dirty="0">
              <a:solidFill>
                <a:schemeClr val="bg1"/>
              </a:solidFill>
            </a:endParaRPr>
          </a:p>
          <a:p>
            <a:pPr algn="l">
              <a:lnSpc>
                <a:spcPts val="6000"/>
              </a:lnSpc>
              <a:defRPr sz="4600">
                <a:solidFill>
                  <a:srgbClr val="000000"/>
                </a:solidFill>
                <a:latin typeface="Source Sans Pro"/>
                <a:ea typeface="Source Sans Pro"/>
                <a:cs typeface="Source Sans Pro"/>
                <a:sym typeface="Source Sans Pro"/>
              </a:defRPr>
            </a:pPr>
            <a:endParaRPr lang="de-DE" dirty="0">
              <a:latin typeface="Calibri" panose="020F0502020204030204" pitchFamily="34" charset="0"/>
              <a:cs typeface="Calibri" panose="020F0502020204030204" pitchFamily="34" charset="0"/>
            </a:endParaRPr>
          </a:p>
        </p:txBody>
      </p:sp>
      <p:sp>
        <p:nvSpPr>
          <p:cNvPr id="5" name="Digital dabei – Startpaket…">
            <a:extLst>
              <a:ext uri="{FF2B5EF4-FFF2-40B4-BE49-F238E27FC236}">
                <a16:creationId xmlns:a16="http://schemas.microsoft.com/office/drawing/2014/main" id="{4827AF09-5EA4-5674-9397-CE258F0CBFC6}"/>
              </a:ext>
            </a:extLst>
          </p:cNvPr>
          <p:cNvSpPr txBox="1">
            <a:spLocks/>
          </p:cNvSpPr>
          <p:nvPr/>
        </p:nvSpPr>
        <p:spPr>
          <a:xfrm>
            <a:off x="1979323" y="3941226"/>
            <a:ext cx="9346773" cy="802032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marL="914400" indent="-914400" defTabSz="457200">
              <a:lnSpc>
                <a:spcPts val="5500"/>
              </a:lnSpc>
              <a:spcAft>
                <a:spcPts val="2000"/>
              </a:spcAft>
              <a:buFont typeface="+mj-lt"/>
              <a:buAutoNum type="arabicPeriod"/>
              <a:tabLst>
                <a:tab pos="648000" algn="l"/>
              </a:tabLst>
              <a:defRPr sz="4500" b="1">
                <a:solidFill>
                  <a:srgbClr val="000000"/>
                </a:solidFill>
                <a:latin typeface="Source Sans Pro"/>
                <a:ea typeface="Source Sans Pro"/>
                <a:cs typeface="Source Sans Pro"/>
                <a:sym typeface="Source Sans Pro"/>
              </a:defRPr>
            </a:pPr>
            <a:r>
              <a:rPr lang="de-DE" sz="3900" b="0" spc="0" dirty="0">
                <a:solidFill>
                  <a:schemeClr val="bg1"/>
                </a:solidFill>
                <a:latin typeface="Calibri" panose="020F0502020204030204" pitchFamily="34" charset="0"/>
                <a:ea typeface="Source Sans Pro" charset="0"/>
                <a:cs typeface="Calibri" panose="020F0502020204030204" pitchFamily="34" charset="0"/>
              </a:rPr>
              <a:t>Tippen Sie auf die App „Einstellungen“.</a:t>
            </a:r>
          </a:p>
          <a:p>
            <a:pPr marL="914400" indent="-914400" defTabSz="457200">
              <a:lnSpc>
                <a:spcPts val="5500"/>
              </a:lnSpc>
              <a:spcAft>
                <a:spcPts val="2000"/>
              </a:spcAft>
              <a:buFont typeface="+mj-lt"/>
              <a:buAutoNum type="arabicPeriod"/>
              <a:tabLst>
                <a:tab pos="648000" algn="l"/>
              </a:tabLst>
              <a:defRPr sz="4500" b="1">
                <a:solidFill>
                  <a:srgbClr val="000000"/>
                </a:solidFill>
                <a:latin typeface="Source Sans Pro"/>
                <a:ea typeface="Source Sans Pro"/>
                <a:cs typeface="Source Sans Pro"/>
                <a:sym typeface="Source Sans Pro"/>
              </a:defRPr>
            </a:pPr>
            <a:r>
              <a:rPr lang="de-DE" sz="3900" b="0" spc="0" dirty="0">
                <a:solidFill>
                  <a:schemeClr val="bg1"/>
                </a:solidFill>
                <a:latin typeface="Calibri" panose="020F0502020204030204" pitchFamily="34" charset="0"/>
                <a:ea typeface="Source Sans Pro" charset="0"/>
                <a:cs typeface="Calibri" panose="020F0502020204030204" pitchFamily="34" charset="0"/>
              </a:rPr>
              <a:t>Tippen Sie auf „Safari“.</a:t>
            </a:r>
          </a:p>
          <a:p>
            <a:pPr marL="914400" indent="-914400" defTabSz="457200">
              <a:lnSpc>
                <a:spcPts val="5500"/>
              </a:lnSpc>
              <a:spcAft>
                <a:spcPts val="2000"/>
              </a:spcAft>
              <a:buFont typeface="+mj-lt"/>
              <a:buAutoNum type="arabicPeriod"/>
              <a:tabLst>
                <a:tab pos="648000" algn="l"/>
              </a:tabLst>
              <a:defRPr sz="4500" b="1">
                <a:solidFill>
                  <a:srgbClr val="000000"/>
                </a:solidFill>
                <a:latin typeface="Source Sans Pro"/>
                <a:ea typeface="Source Sans Pro"/>
                <a:cs typeface="Source Sans Pro"/>
                <a:sym typeface="Source Sans Pro"/>
              </a:defRPr>
            </a:pPr>
            <a:r>
              <a:rPr lang="de-DE" sz="3900" b="0" spc="0" dirty="0">
                <a:solidFill>
                  <a:schemeClr val="bg1"/>
                </a:solidFill>
                <a:latin typeface="Calibri" panose="020F0502020204030204" pitchFamily="34" charset="0"/>
                <a:ea typeface="Source Sans Pro" charset="0"/>
                <a:cs typeface="Calibri" panose="020F0502020204030204" pitchFamily="34" charset="0"/>
              </a:rPr>
              <a:t>Tippen Sie auf „Verlauf und Websitedaten löschen“.</a:t>
            </a:r>
          </a:p>
          <a:p>
            <a:pPr marL="914400" indent="-914400" defTabSz="457200">
              <a:lnSpc>
                <a:spcPts val="5500"/>
              </a:lnSpc>
              <a:spcAft>
                <a:spcPts val="2000"/>
              </a:spcAft>
              <a:buFont typeface="+mj-lt"/>
              <a:buAutoNum type="arabicPeriod"/>
              <a:tabLst>
                <a:tab pos="648000" algn="l"/>
              </a:tabLst>
              <a:defRPr sz="4500" b="1">
                <a:solidFill>
                  <a:srgbClr val="000000"/>
                </a:solidFill>
                <a:latin typeface="Source Sans Pro"/>
                <a:ea typeface="Source Sans Pro"/>
                <a:cs typeface="Source Sans Pro"/>
                <a:sym typeface="Source Sans Pro"/>
              </a:defRPr>
            </a:pPr>
            <a:r>
              <a:rPr lang="de-DE" sz="3900" b="0" spc="0" dirty="0">
                <a:solidFill>
                  <a:schemeClr val="bg1"/>
                </a:solidFill>
                <a:latin typeface="Calibri" panose="020F0502020204030204" pitchFamily="34" charset="0"/>
                <a:ea typeface="Source Sans Pro" charset="0"/>
                <a:cs typeface="Calibri" panose="020F0502020204030204" pitchFamily="34" charset="0"/>
              </a:rPr>
              <a:t>Bestätigen Sie durch Tippen auf</a:t>
            </a:r>
            <a:br>
              <a:rPr lang="de-DE" sz="3900" b="0" spc="0" dirty="0">
                <a:solidFill>
                  <a:schemeClr val="bg1"/>
                </a:solidFill>
                <a:latin typeface="Calibri" panose="020F0502020204030204" pitchFamily="34" charset="0"/>
                <a:ea typeface="Source Sans Pro" charset="0"/>
                <a:cs typeface="Calibri" panose="020F0502020204030204" pitchFamily="34" charset="0"/>
              </a:rPr>
            </a:br>
            <a:r>
              <a:rPr lang="de-DE" sz="3900" b="0" spc="0" dirty="0">
                <a:solidFill>
                  <a:schemeClr val="bg1"/>
                </a:solidFill>
                <a:latin typeface="Calibri" panose="020F0502020204030204" pitchFamily="34" charset="0"/>
                <a:ea typeface="Source Sans Pro" charset="0"/>
                <a:cs typeface="Calibri" panose="020F0502020204030204" pitchFamily="34" charset="0"/>
              </a:rPr>
              <a:t>„Löschen“.</a:t>
            </a:r>
          </a:p>
        </p:txBody>
      </p:sp>
      <p:sp>
        <p:nvSpPr>
          <p:cNvPr id="7" name="Digital dabei – Startpaket…">
            <a:extLst>
              <a:ext uri="{FF2B5EF4-FFF2-40B4-BE49-F238E27FC236}">
                <a16:creationId xmlns:a16="http://schemas.microsoft.com/office/drawing/2014/main" id="{4FC0E5ED-B6D2-8D28-A5F1-88AD1D3BF598}"/>
              </a:ext>
            </a:extLst>
          </p:cNvPr>
          <p:cNvSpPr txBox="1">
            <a:spLocks/>
          </p:cNvSpPr>
          <p:nvPr/>
        </p:nvSpPr>
        <p:spPr>
          <a:xfrm>
            <a:off x="14786855" y="3926557"/>
            <a:ext cx="9364063" cy="803499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marL="914400" indent="-914400" defTabSz="457200">
              <a:lnSpc>
                <a:spcPts val="5500"/>
              </a:lnSpc>
              <a:spcAft>
                <a:spcPts val="2000"/>
              </a:spcAft>
              <a:buFont typeface="+mj-lt"/>
              <a:buAutoNum type="arabicPeriod"/>
              <a:tabLst>
                <a:tab pos="648000" algn="l"/>
              </a:tabLst>
              <a:defRPr sz="4500" b="1">
                <a:solidFill>
                  <a:srgbClr val="000000"/>
                </a:solidFill>
                <a:latin typeface="Source Sans Pro"/>
                <a:ea typeface="Source Sans Pro"/>
                <a:cs typeface="Source Sans Pro"/>
                <a:sym typeface="Source Sans Pro"/>
              </a:defRPr>
            </a:pPr>
            <a:r>
              <a:rPr lang="de-DE" sz="3900" b="0" spc="0" dirty="0">
                <a:solidFill>
                  <a:schemeClr val="bg1"/>
                </a:solidFill>
                <a:latin typeface="Calibri" panose="020F0502020204030204" pitchFamily="34" charset="0"/>
                <a:ea typeface="Source Sans Pro" charset="0"/>
                <a:cs typeface="Calibri" panose="020F0502020204030204" pitchFamily="34" charset="0"/>
              </a:rPr>
              <a:t>Tippen Sie auf die App „Chrome“.</a:t>
            </a:r>
          </a:p>
          <a:p>
            <a:pPr marL="914400" indent="-914400" defTabSz="457200">
              <a:lnSpc>
                <a:spcPts val="5500"/>
              </a:lnSpc>
              <a:spcAft>
                <a:spcPts val="2000"/>
              </a:spcAft>
              <a:buFont typeface="+mj-lt"/>
              <a:buAutoNum type="arabicPeriod"/>
              <a:tabLst>
                <a:tab pos="648000" algn="l"/>
              </a:tabLst>
              <a:defRPr sz="4500" b="1">
                <a:solidFill>
                  <a:srgbClr val="000000"/>
                </a:solidFill>
                <a:latin typeface="Source Sans Pro"/>
                <a:ea typeface="Source Sans Pro"/>
                <a:cs typeface="Source Sans Pro"/>
                <a:sym typeface="Source Sans Pro"/>
              </a:defRPr>
            </a:pPr>
            <a:r>
              <a:rPr lang="de-DE" sz="3900" b="0" spc="0" dirty="0">
                <a:solidFill>
                  <a:schemeClr val="bg1"/>
                </a:solidFill>
                <a:latin typeface="Calibri" panose="020F0502020204030204" pitchFamily="34" charset="0"/>
                <a:ea typeface="Source Sans Pro" charset="0"/>
                <a:cs typeface="Calibri" panose="020F0502020204030204" pitchFamily="34" charset="0"/>
              </a:rPr>
              <a:t>Tippen Sie oben rechts auf die drei Punkte.</a:t>
            </a:r>
          </a:p>
          <a:p>
            <a:pPr marL="914400" indent="-914400" defTabSz="457200">
              <a:lnSpc>
                <a:spcPts val="5500"/>
              </a:lnSpc>
              <a:spcAft>
                <a:spcPts val="2000"/>
              </a:spcAft>
              <a:buFont typeface="+mj-lt"/>
              <a:buAutoNum type="arabicPeriod"/>
              <a:tabLst>
                <a:tab pos="648000" algn="l"/>
              </a:tabLst>
              <a:defRPr sz="4500" b="1">
                <a:solidFill>
                  <a:srgbClr val="000000"/>
                </a:solidFill>
                <a:latin typeface="Source Sans Pro"/>
                <a:ea typeface="Source Sans Pro"/>
                <a:cs typeface="Source Sans Pro"/>
                <a:sym typeface="Source Sans Pro"/>
              </a:defRPr>
            </a:pPr>
            <a:r>
              <a:rPr lang="de-DE" sz="3900" b="0" spc="0" dirty="0">
                <a:solidFill>
                  <a:schemeClr val="bg1"/>
                </a:solidFill>
                <a:latin typeface="Calibri" panose="020F0502020204030204" pitchFamily="34" charset="0"/>
                <a:ea typeface="Source Sans Pro" charset="0"/>
                <a:cs typeface="Calibri" panose="020F0502020204030204" pitchFamily="34" charset="0"/>
              </a:rPr>
              <a:t>Tippen Sie auf „Verlauf“ und dann</a:t>
            </a:r>
            <a:br>
              <a:rPr lang="de-DE" sz="3900" b="0" spc="0" dirty="0">
                <a:solidFill>
                  <a:schemeClr val="bg1"/>
                </a:solidFill>
                <a:latin typeface="Calibri" panose="020F0502020204030204" pitchFamily="34" charset="0"/>
                <a:ea typeface="Source Sans Pro" charset="0"/>
                <a:cs typeface="Calibri" panose="020F0502020204030204" pitchFamily="34" charset="0"/>
              </a:rPr>
            </a:br>
            <a:r>
              <a:rPr lang="de-DE" sz="3900" b="0" spc="0" dirty="0">
                <a:solidFill>
                  <a:schemeClr val="bg1"/>
                </a:solidFill>
                <a:latin typeface="Calibri" panose="020F0502020204030204" pitchFamily="34" charset="0"/>
                <a:ea typeface="Source Sans Pro" charset="0"/>
                <a:cs typeface="Calibri" panose="020F0502020204030204" pitchFamily="34" charset="0"/>
              </a:rPr>
              <a:t>auf „Browserdaten löschen“.</a:t>
            </a:r>
          </a:p>
          <a:p>
            <a:pPr marL="914400" indent="-914400" defTabSz="457200">
              <a:lnSpc>
                <a:spcPts val="5500"/>
              </a:lnSpc>
              <a:spcAft>
                <a:spcPts val="2000"/>
              </a:spcAft>
              <a:buFont typeface="+mj-lt"/>
              <a:buAutoNum type="arabicPeriod"/>
              <a:tabLst>
                <a:tab pos="648000" algn="l"/>
              </a:tabLst>
              <a:defRPr sz="4500" b="1">
                <a:solidFill>
                  <a:srgbClr val="000000"/>
                </a:solidFill>
                <a:latin typeface="Source Sans Pro"/>
                <a:ea typeface="Source Sans Pro"/>
                <a:cs typeface="Source Sans Pro"/>
                <a:sym typeface="Source Sans Pro"/>
              </a:defRPr>
            </a:pPr>
            <a:r>
              <a:rPr lang="de-DE" sz="3900" b="0" spc="0" dirty="0">
                <a:solidFill>
                  <a:schemeClr val="bg1"/>
                </a:solidFill>
                <a:latin typeface="Calibri" panose="020F0502020204030204" pitchFamily="34" charset="0"/>
                <a:ea typeface="Source Sans Pro" charset="0"/>
                <a:cs typeface="Calibri" panose="020F0502020204030204" pitchFamily="34" charset="0"/>
              </a:rPr>
              <a:t>Wählen Sie einen Zeitraum aus und tippen Sie das Kästchen „Cookies“ an.</a:t>
            </a:r>
          </a:p>
          <a:p>
            <a:pPr marL="914400" indent="-914400" defTabSz="457200">
              <a:lnSpc>
                <a:spcPts val="5500"/>
              </a:lnSpc>
              <a:spcAft>
                <a:spcPts val="2000"/>
              </a:spcAft>
              <a:buFont typeface="+mj-lt"/>
              <a:buAutoNum type="arabicPeriod"/>
              <a:tabLst>
                <a:tab pos="648000" algn="l"/>
              </a:tabLst>
              <a:defRPr sz="4500" b="1">
                <a:solidFill>
                  <a:srgbClr val="000000"/>
                </a:solidFill>
                <a:latin typeface="Source Sans Pro"/>
                <a:ea typeface="Source Sans Pro"/>
                <a:cs typeface="Source Sans Pro"/>
                <a:sym typeface="Source Sans Pro"/>
              </a:defRPr>
            </a:pPr>
            <a:r>
              <a:rPr lang="de-DE" sz="3900" b="0" spc="0" dirty="0">
                <a:solidFill>
                  <a:schemeClr val="bg1"/>
                </a:solidFill>
                <a:latin typeface="Calibri" panose="020F0502020204030204" pitchFamily="34" charset="0"/>
                <a:ea typeface="Source Sans Pro" charset="0"/>
                <a:cs typeface="Calibri" panose="020F0502020204030204" pitchFamily="34" charset="0"/>
              </a:rPr>
              <a:t>Tippen Sie auf „Daten löschen“.</a:t>
            </a:r>
          </a:p>
        </p:txBody>
      </p:sp>
      <p:sp>
        <p:nvSpPr>
          <p:cNvPr id="10" name="Textfeld 9">
            <a:extLst>
              <a:ext uri="{FF2B5EF4-FFF2-40B4-BE49-F238E27FC236}">
                <a16:creationId xmlns:a16="http://schemas.microsoft.com/office/drawing/2014/main" id="{BE40A716-993F-C326-87E6-D2F270124413}"/>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3/3</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9" name="Grafik 8">
            <a:extLst>
              <a:ext uri="{FF2B5EF4-FFF2-40B4-BE49-F238E27FC236}">
                <a16:creationId xmlns:a16="http://schemas.microsoft.com/office/drawing/2014/main" id="{4FF4C0B5-D9A2-4E1A-5C74-BAF885BB1F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54792529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527200"/>
            <a:ext cx="24384000" cy="111888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Digital dabei – Startpaket…"/>
          <p:cNvSpPr txBox="1">
            <a:spLocks/>
          </p:cNvSpPr>
          <p:nvPr/>
        </p:nvSpPr>
        <p:spPr>
          <a:xfrm>
            <a:off x="2340000" y="853200"/>
            <a:ext cx="15233750"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Fragen</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5310053" y="4422898"/>
            <a:ext cx="6300056" cy="328564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Welche Apps kennen Sie schon?…"/>
          <p:cNvSpPr txBox="1"/>
          <p:nvPr/>
        </p:nvSpPr>
        <p:spPr>
          <a:xfrm>
            <a:off x="5895656" y="10560925"/>
            <a:ext cx="4864493" cy="835422"/>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t">
            <a:spAutoFit/>
          </a:bodyPr>
          <a:lstStyle/>
          <a:p>
            <a:pPr algn="l">
              <a:lnSpc>
                <a:spcPts val="6000"/>
              </a:lnSpc>
              <a:defRPr sz="6000" b="1">
                <a:solidFill>
                  <a:srgbClr val="000000"/>
                </a:solidFill>
                <a:latin typeface="Source Sans Pro"/>
                <a:ea typeface="Source Sans Pro"/>
                <a:cs typeface="Source Sans Pro"/>
                <a:sym typeface="Source Sans Pro"/>
              </a:defRPr>
            </a:pPr>
            <a:endParaRPr sz="4600" dirty="0">
              <a:latin typeface="Calibri" panose="020F0502020204030204" pitchFamily="34" charset="0"/>
              <a:cs typeface="Calibri" panose="020F0502020204030204" pitchFamily="34" charset="0"/>
            </a:endParaRPr>
          </a:p>
        </p:txBody>
      </p:sp>
      <p:sp>
        <p:nvSpPr>
          <p:cNvPr id="7" name="Rechtwinkliges Dreieck 6"/>
          <p:cNvSpPr/>
          <p:nvPr/>
        </p:nvSpPr>
        <p:spPr>
          <a:xfrm rot="10800000">
            <a:off x="4586165" y="5674379"/>
            <a:ext cx="744472" cy="744472"/>
          </a:xfrm>
          <a:prstGeom prst="rtTriangl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9" name="Bild 8"/>
          <p:cNvPicPr>
            <a:picLocks noChangeAspect="1"/>
          </p:cNvPicPr>
          <p:nvPr/>
        </p:nvPicPr>
        <p:blipFill>
          <a:blip r:embed="rId3"/>
          <a:stretch>
            <a:fillRect/>
          </a:stretch>
        </p:blipFill>
        <p:spPr>
          <a:xfrm>
            <a:off x="-3127129" y="4132623"/>
            <a:ext cx="6628090" cy="10291283"/>
          </a:xfrm>
          <a:prstGeom prst="rect">
            <a:avLst/>
          </a:prstGeom>
        </p:spPr>
      </p:pic>
      <p:sp>
        <p:nvSpPr>
          <p:cNvPr id="12" name="Textfeld 11"/>
          <p:cNvSpPr txBox="1"/>
          <p:nvPr/>
        </p:nvSpPr>
        <p:spPr>
          <a:xfrm>
            <a:off x="5885193" y="5630280"/>
            <a:ext cx="5281571" cy="8720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ts val="6000"/>
              </a:lnSpc>
            </a:pP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rPr>
              <a:t>Was ist noch offen?</a:t>
            </a:r>
            <a:endParaRPr kumimoji="0" lang="de-DE" sz="4600" b="1" u="none" strike="noStrike" cap="none" spc="0" normalizeH="0" baseline="0" dirty="0">
              <a:ln>
                <a:noFill/>
              </a:ln>
              <a:solidFill>
                <a:schemeClr val="bg2">
                  <a:lumMod val="10000"/>
                </a:schemeClr>
              </a:solidFill>
              <a:effectLst/>
              <a:uFillTx/>
              <a:latin typeface="Calibri" panose="020F0502020204030204" pitchFamily="34" charset="0"/>
              <a:ea typeface="Source Sans Pro" charset="0"/>
              <a:cs typeface="Calibri" panose="020F0502020204030204" pitchFamily="34" charset="0"/>
              <a:sym typeface="Helvetica Neue"/>
            </a:endParaRPr>
          </a:p>
        </p:txBody>
      </p:sp>
      <p:pic>
        <p:nvPicPr>
          <p:cNvPr id="8" name="Grafik 7">
            <a:extLst>
              <a:ext uri="{FF2B5EF4-FFF2-40B4-BE49-F238E27FC236}">
                <a16:creationId xmlns:a16="http://schemas.microsoft.com/office/drawing/2014/main" id="{A1F74195-AE74-38EC-EE62-CADA92EA775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193391967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528681"/>
            <a:ext cx="24384000" cy="111888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Digital dabei – Startpaket…"/>
          <p:cNvSpPr txBox="1">
            <a:spLocks/>
          </p:cNvSpPr>
          <p:nvPr/>
        </p:nvSpPr>
        <p:spPr>
          <a:xfrm>
            <a:off x="2340000" y="853200"/>
            <a:ext cx="15233750"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Digital dabei – Startpaket</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Digital dabei – Startpaket…"/>
          <p:cNvSpPr txBox="1">
            <a:spLocks/>
          </p:cNvSpPr>
          <p:nvPr/>
        </p:nvSpPr>
        <p:spPr>
          <a:xfrm>
            <a:off x="2391341" y="5812723"/>
            <a:ext cx="13722754" cy="617651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6" name="Digital dabei – Startpaket…"/>
          <p:cNvSpPr txBox="1">
            <a:spLocks/>
          </p:cNvSpPr>
          <p:nvPr/>
        </p:nvSpPr>
        <p:spPr>
          <a:xfrm>
            <a:off x="2340000" y="4139198"/>
            <a:ext cx="12179461" cy="389161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Danke und bis </a:t>
            </a:r>
          </a:p>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zum nächsten Mal!</a:t>
            </a:r>
          </a:p>
        </p:txBody>
      </p:sp>
      <p:pic>
        <p:nvPicPr>
          <p:cNvPr id="8" name="Bild 7"/>
          <p:cNvPicPr>
            <a:picLocks noChangeAspect="1"/>
          </p:cNvPicPr>
          <p:nvPr/>
        </p:nvPicPr>
        <p:blipFill>
          <a:blip r:embed="rId3"/>
          <a:stretch>
            <a:fillRect/>
          </a:stretch>
        </p:blipFill>
        <p:spPr>
          <a:xfrm>
            <a:off x="17305312" y="1531088"/>
            <a:ext cx="3234266" cy="11650074"/>
          </a:xfrm>
          <a:prstGeom prst="rect">
            <a:avLst/>
          </a:prstGeom>
        </p:spPr>
      </p:pic>
      <p:pic>
        <p:nvPicPr>
          <p:cNvPr id="7" name="Grafik 6">
            <a:extLst>
              <a:ext uri="{FF2B5EF4-FFF2-40B4-BE49-F238E27FC236}">
                <a16:creationId xmlns:a16="http://schemas.microsoft.com/office/drawing/2014/main" id="{64154C6C-2A7C-DF03-3379-7206D3087F5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426057684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gital dabei – Startpaket…">
            <a:extLst>
              <a:ext uri="{FF2B5EF4-FFF2-40B4-BE49-F238E27FC236}">
                <a16:creationId xmlns:a16="http://schemas.microsoft.com/office/drawing/2014/main" id="{DD9580A2-70C6-12C7-5CED-9099978AACA4}"/>
              </a:ext>
            </a:extLst>
          </p:cNvPr>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Kennen Sie solche Abfragen / Einblendungen?</a:t>
            </a:r>
          </a:p>
        </p:txBody>
      </p:sp>
      <p:sp>
        <p:nvSpPr>
          <p:cNvPr id="4" name="Textfeld 3">
            <a:extLst>
              <a:ext uri="{FF2B5EF4-FFF2-40B4-BE49-F238E27FC236}">
                <a16:creationId xmlns:a16="http://schemas.microsoft.com/office/drawing/2014/main" id="{28576427-F3FF-98EA-6395-71452B5DCD14}"/>
              </a:ext>
            </a:extLst>
          </p:cNvPr>
          <p:cNvSpPr txBox="1"/>
          <p:nvPr/>
        </p:nvSpPr>
        <p:spPr>
          <a:xfrm>
            <a:off x="749659" y="12513019"/>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2/2</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sp>
        <p:nvSpPr>
          <p:cNvPr id="6" name="Linie">
            <a:extLst>
              <a:ext uri="{FF2B5EF4-FFF2-40B4-BE49-F238E27FC236}">
                <a16:creationId xmlns:a16="http://schemas.microsoft.com/office/drawing/2014/main" id="{F103514A-B159-27CB-C5C2-8D50FF07B066}"/>
              </a:ext>
            </a:extLst>
          </p:cNvPr>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7" name="Rechteck 6">
            <a:extLst>
              <a:ext uri="{FF2B5EF4-FFF2-40B4-BE49-F238E27FC236}">
                <a16:creationId xmlns:a16="http://schemas.microsoft.com/office/drawing/2014/main" id="{E30E25CE-7217-2E97-C3D4-D4734750646F}"/>
              </a:ext>
            </a:extLst>
          </p:cNvPr>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10" name="Grafik 9" descr="Ein Bild, das Text enthält.&#10;&#10;Automatisch generierte Beschreibung">
            <a:extLst>
              <a:ext uri="{FF2B5EF4-FFF2-40B4-BE49-F238E27FC236}">
                <a16:creationId xmlns:a16="http://schemas.microsoft.com/office/drawing/2014/main" id="{C3D81D33-AC90-D1E3-5C7C-D2D6D62A8A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1719" y="2870598"/>
            <a:ext cx="4185720" cy="9063479"/>
          </a:xfrm>
          <a:prstGeom prst="rect">
            <a:avLst/>
          </a:prstGeom>
        </p:spPr>
      </p:pic>
      <p:pic>
        <p:nvPicPr>
          <p:cNvPr id="12" name="Grafik 11" descr="Ein Bild, das Text enthält.&#10;&#10;Automatisch generierte Beschreibung">
            <a:extLst>
              <a:ext uri="{FF2B5EF4-FFF2-40B4-BE49-F238E27FC236}">
                <a16:creationId xmlns:a16="http://schemas.microsoft.com/office/drawing/2014/main" id="{7293A3E9-1B4B-BDC8-7B88-9944E7CFC3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8768" y="2870599"/>
            <a:ext cx="4181999" cy="9063480"/>
          </a:xfrm>
          <a:prstGeom prst="rect">
            <a:avLst/>
          </a:prstGeom>
        </p:spPr>
      </p:pic>
      <p:pic>
        <p:nvPicPr>
          <p:cNvPr id="14" name="Grafik 13" descr="Ein Bild, das Text enthält.&#10;&#10;Automatisch generierte Beschreibung">
            <a:extLst>
              <a:ext uri="{FF2B5EF4-FFF2-40B4-BE49-F238E27FC236}">
                <a16:creationId xmlns:a16="http://schemas.microsoft.com/office/drawing/2014/main" id="{FA946647-E7B6-BB69-1941-2774689F2F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46725" y="2883466"/>
            <a:ext cx="4176060" cy="9050609"/>
          </a:xfrm>
          <a:prstGeom prst="rect">
            <a:avLst/>
          </a:prstGeom>
        </p:spPr>
      </p:pic>
      <p:pic>
        <p:nvPicPr>
          <p:cNvPr id="16" name="Grafik 15" descr="Ein Bild, das Text enthält.&#10;&#10;Automatisch generierte Beschreibung">
            <a:extLst>
              <a:ext uri="{FF2B5EF4-FFF2-40B4-BE49-F238E27FC236}">
                <a16:creationId xmlns:a16="http://schemas.microsoft.com/office/drawing/2014/main" id="{2C366460-0E4F-96A8-DAE9-8EB65664BF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32071" y="2883466"/>
            <a:ext cx="4176059" cy="9050607"/>
          </a:xfrm>
          <a:prstGeom prst="rect">
            <a:avLst/>
          </a:prstGeom>
        </p:spPr>
      </p:pic>
      <p:pic>
        <p:nvPicPr>
          <p:cNvPr id="18" name="Grafik 17" descr="Ein Bild, das Text enthält.&#10;&#10;Automatisch generierte Beschreibung">
            <a:extLst>
              <a:ext uri="{FF2B5EF4-FFF2-40B4-BE49-F238E27FC236}">
                <a16:creationId xmlns:a16="http://schemas.microsoft.com/office/drawing/2014/main" id="{9A569E18-EFE5-9E51-12C9-06115179B7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233824" y="2870598"/>
            <a:ext cx="4176059" cy="9050607"/>
          </a:xfrm>
          <a:prstGeom prst="rect">
            <a:avLst/>
          </a:prstGeom>
        </p:spPr>
      </p:pic>
      <p:sp>
        <p:nvSpPr>
          <p:cNvPr id="20" name="Textfeld 19">
            <a:extLst>
              <a:ext uri="{FF2B5EF4-FFF2-40B4-BE49-F238E27FC236}">
                <a16:creationId xmlns:a16="http://schemas.microsoft.com/office/drawing/2014/main" id="{CCF2E669-D218-2C57-6D8F-4D45551DAD8C}"/>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1/6</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2" name="Grafik 1">
            <a:extLst>
              <a:ext uri="{FF2B5EF4-FFF2-40B4-BE49-F238E27FC236}">
                <a16:creationId xmlns:a16="http://schemas.microsoft.com/office/drawing/2014/main" id="{369ABD32-C207-558B-5305-A2D4768C728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7552761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llte der Akku Ihres Gerätes leer sein, schaltet sich Ihr Gerät aus. Um ihr Gerät dann zu aktivieren, benötigen Sie nicht nur den Code des Geräts, sondern auch die PIN Ihrer SIM-Karte. Dies ist eine vierstellige Zahlenkombination. Kennen Sie diese?…">
            <a:extLst>
              <a:ext uri="{FF2B5EF4-FFF2-40B4-BE49-F238E27FC236}">
                <a16:creationId xmlns:a16="http://schemas.microsoft.com/office/drawing/2014/main" id="{8FCABCCA-D481-FCE8-610D-05B6FB6A0E0D}"/>
              </a:ext>
            </a:extLst>
          </p:cNvPr>
          <p:cNvSpPr txBox="1"/>
          <p:nvPr/>
        </p:nvSpPr>
        <p:spPr>
          <a:xfrm>
            <a:off x="2340001" y="3204000"/>
            <a:ext cx="16594770" cy="6988901"/>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b="1" dirty="0">
                <a:latin typeface="Calibri" panose="020F0502020204030204" pitchFamily="34" charset="0"/>
                <a:cs typeface="Calibri" panose="020F0502020204030204" pitchFamily="34" charset="0"/>
              </a:rPr>
              <a:t>Was sind Cookies?</a:t>
            </a:r>
          </a:p>
          <a:p>
            <a:pPr marL="685800" indent="-685800" algn="l">
              <a:lnSpc>
                <a:spcPts val="6000"/>
              </a:lnSpc>
              <a:buFont typeface="Arial" panose="020B0604020202020204" pitchFamily="34" charset="0"/>
              <a:buChar char="•"/>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ea typeface="Source Sans Pro" panose="020B0503030403020204" pitchFamily="34" charset="0"/>
                <a:cs typeface="Calibri" panose="020F0502020204030204" pitchFamily="34" charset="0"/>
              </a:rPr>
              <a:t>Cookies sind Daten</a:t>
            </a:r>
            <a:r>
              <a:rPr lang="de-DE" dirty="0">
                <a:solidFill>
                  <a:srgbClr val="000000"/>
                </a:solidFill>
                <a:effectLst/>
                <a:latin typeface="Calibri" panose="020F0502020204030204" pitchFamily="34" charset="0"/>
                <a:ea typeface="Source Sans Pro" panose="020B0503030403020204" pitchFamily="34" charset="0"/>
                <a:cs typeface="Calibri" panose="020F0502020204030204" pitchFamily="34" charset="0"/>
              </a:rPr>
              <a:t>, die von (fast) jeder besuchten </a:t>
            </a:r>
            <a:r>
              <a:rPr lang="de-DE" dirty="0">
                <a:solidFill>
                  <a:srgbClr val="000000"/>
                </a:solidFill>
                <a:latin typeface="Calibri" panose="020F0502020204030204" pitchFamily="34" charset="0"/>
                <a:ea typeface="Source Sans Pro" panose="020B0503030403020204" pitchFamily="34" charset="0"/>
                <a:cs typeface="Calibri" panose="020F0502020204030204" pitchFamily="34" charset="0"/>
              </a:rPr>
              <a:t>Internet</a:t>
            </a:r>
            <a:r>
              <a:rPr lang="de-DE" dirty="0">
                <a:solidFill>
                  <a:srgbClr val="000000"/>
                </a:solidFill>
                <a:effectLst/>
                <a:latin typeface="Calibri" panose="020F0502020204030204" pitchFamily="34" charset="0"/>
                <a:ea typeface="Source Sans Pro" panose="020B0503030403020204" pitchFamily="34" charset="0"/>
                <a:cs typeface="Calibri" panose="020F0502020204030204" pitchFamily="34" charset="0"/>
              </a:rPr>
              <a:t>seite auf Ihrem Smartphone oder Tablet gespeichert werden.</a:t>
            </a:r>
          </a:p>
          <a:p>
            <a:pPr marL="685800" indent="-685800" algn="l">
              <a:lnSpc>
                <a:spcPts val="6000"/>
              </a:lnSpc>
              <a:buFont typeface="Arial" panose="020B0604020202020204" pitchFamily="34" charset="0"/>
              <a:buChar char="•"/>
              <a:defRPr sz="4600">
                <a:solidFill>
                  <a:srgbClr val="000000"/>
                </a:solidFill>
                <a:latin typeface="Source Sans Pro"/>
                <a:ea typeface="Source Sans Pro"/>
                <a:cs typeface="Source Sans Pro"/>
                <a:sym typeface="Source Sans Pro"/>
              </a:defRPr>
            </a:pPr>
            <a:endParaRPr lang="de-DE" dirty="0">
              <a:latin typeface="Calibri" panose="020F0502020204030204" pitchFamily="34" charset="0"/>
              <a:cs typeface="Calibri" panose="020F0502020204030204" pitchFamily="34" charset="0"/>
            </a:endParaRPr>
          </a:p>
          <a:p>
            <a:pPr algn="l">
              <a:lnSpc>
                <a:spcPts val="6000"/>
              </a:lnSpc>
              <a:defRPr sz="4600">
                <a:solidFill>
                  <a:srgbClr val="000000"/>
                </a:solidFill>
                <a:latin typeface="Source Sans Pro"/>
                <a:ea typeface="Source Sans Pro"/>
                <a:cs typeface="Source Sans Pro"/>
                <a:sym typeface="Source Sans Pro"/>
              </a:defRPr>
            </a:pPr>
            <a:r>
              <a:rPr lang="de-DE" b="1" dirty="0">
                <a:latin typeface="Calibri" panose="020F0502020204030204" pitchFamily="34" charset="0"/>
                <a:cs typeface="Calibri" panose="020F0502020204030204" pitchFamily="34" charset="0"/>
              </a:rPr>
              <a:t>Wozu dienen Cookies?</a:t>
            </a:r>
          </a:p>
          <a:p>
            <a:pPr marL="685800" indent="-685800" algn="l">
              <a:lnSpc>
                <a:spcPts val="6000"/>
              </a:lnSpc>
              <a:buFont typeface="Arial" panose="020B0604020202020204" pitchFamily="34" charset="0"/>
              <a:buChar char="•"/>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Cookies machen das Surfen im Internet einfacher / komfortabler.</a:t>
            </a:r>
          </a:p>
          <a:p>
            <a:pPr marL="685800" indent="-685800" algn="l">
              <a:lnSpc>
                <a:spcPts val="6000"/>
              </a:lnSpc>
              <a:buFont typeface="Arial" panose="020B0604020202020204" pitchFamily="34" charset="0"/>
              <a:buChar char="•"/>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Cookies sorgen dafür, dass manche Funktionen auf Webseiten funktionieren.</a:t>
            </a:r>
          </a:p>
          <a:p>
            <a:pPr marL="685800" indent="-685800" algn="l">
              <a:lnSpc>
                <a:spcPts val="6000"/>
              </a:lnSpc>
              <a:buFont typeface="Arial" panose="020B0604020202020204" pitchFamily="34" charset="0"/>
              <a:buChar char="•"/>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Cookies sammeln Daten über Sie.</a:t>
            </a:r>
            <a:endParaRPr dirty="0">
              <a:latin typeface="Calibri" panose="020F0502020204030204" pitchFamily="34" charset="0"/>
              <a:cs typeface="Calibri" panose="020F0502020204030204" pitchFamily="34" charset="0"/>
            </a:endParaRPr>
          </a:p>
        </p:txBody>
      </p:sp>
      <p:sp>
        <p:nvSpPr>
          <p:cNvPr id="3" name="Digital dabei – Startpaket…">
            <a:extLst>
              <a:ext uri="{FF2B5EF4-FFF2-40B4-BE49-F238E27FC236}">
                <a16:creationId xmlns:a16="http://schemas.microsoft.com/office/drawing/2014/main" id="{DD9580A2-70C6-12C7-5CED-9099978AACA4}"/>
              </a:ext>
            </a:extLst>
          </p:cNvPr>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Cookies</a:t>
            </a:r>
          </a:p>
        </p:txBody>
      </p:sp>
      <p:sp>
        <p:nvSpPr>
          <p:cNvPr id="4" name="Textfeld 3">
            <a:extLst>
              <a:ext uri="{FF2B5EF4-FFF2-40B4-BE49-F238E27FC236}">
                <a16:creationId xmlns:a16="http://schemas.microsoft.com/office/drawing/2014/main" id="{28576427-F3FF-98EA-6395-71452B5DCD14}"/>
              </a:ext>
            </a:extLst>
          </p:cNvPr>
          <p:cNvSpPr txBox="1"/>
          <p:nvPr/>
        </p:nvSpPr>
        <p:spPr>
          <a:xfrm>
            <a:off x="749659" y="12513019"/>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2/2</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sp>
        <p:nvSpPr>
          <p:cNvPr id="6" name="Linie">
            <a:extLst>
              <a:ext uri="{FF2B5EF4-FFF2-40B4-BE49-F238E27FC236}">
                <a16:creationId xmlns:a16="http://schemas.microsoft.com/office/drawing/2014/main" id="{F103514A-B159-27CB-C5C2-8D50FF07B066}"/>
              </a:ext>
            </a:extLst>
          </p:cNvPr>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7" name="Rechteck 6">
            <a:extLst>
              <a:ext uri="{FF2B5EF4-FFF2-40B4-BE49-F238E27FC236}">
                <a16:creationId xmlns:a16="http://schemas.microsoft.com/office/drawing/2014/main" id="{E30E25CE-7217-2E97-C3D4-D4734750646F}"/>
              </a:ext>
            </a:extLst>
          </p:cNvPr>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5" name="Bild 12">
            <a:extLst>
              <a:ext uri="{FF2B5EF4-FFF2-40B4-BE49-F238E27FC236}">
                <a16:creationId xmlns:a16="http://schemas.microsoft.com/office/drawing/2014/main" id="{132F6135-9022-D603-4290-E09A3742E42B}"/>
              </a:ext>
            </a:extLst>
          </p:cNvPr>
          <p:cNvPicPr>
            <a:picLocks noChangeAspect="1"/>
          </p:cNvPicPr>
          <p:nvPr/>
        </p:nvPicPr>
        <p:blipFill>
          <a:blip r:embed="rId3"/>
          <a:stretch>
            <a:fillRect/>
          </a:stretch>
        </p:blipFill>
        <p:spPr>
          <a:xfrm>
            <a:off x="19837692" y="7655629"/>
            <a:ext cx="3276600" cy="5753100"/>
          </a:xfrm>
          <a:prstGeom prst="rect">
            <a:avLst/>
          </a:prstGeom>
        </p:spPr>
      </p:pic>
      <p:sp>
        <p:nvSpPr>
          <p:cNvPr id="10" name="Textfeld 9">
            <a:extLst>
              <a:ext uri="{FF2B5EF4-FFF2-40B4-BE49-F238E27FC236}">
                <a16:creationId xmlns:a16="http://schemas.microsoft.com/office/drawing/2014/main" id="{A5610480-D800-C705-1331-64A00B0A0617}"/>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2/6</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8" name="Grafik 7">
            <a:extLst>
              <a:ext uri="{FF2B5EF4-FFF2-40B4-BE49-F238E27FC236}">
                <a16:creationId xmlns:a16="http://schemas.microsoft.com/office/drawing/2014/main" id="{C8021435-B32A-7309-169D-5106304C9D1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280977381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llte der Akku Ihres Gerätes leer sein, schaltet sich Ihr Gerät aus. Um ihr Gerät dann zu aktivieren, benötigen Sie nicht nur den Code des Geräts, sondern auch die PIN Ihrer SIM-Karte. Dies ist eine vierstellige Zahlenkombination. Kennen Sie diese?…">
            <a:extLst>
              <a:ext uri="{FF2B5EF4-FFF2-40B4-BE49-F238E27FC236}">
                <a16:creationId xmlns:a16="http://schemas.microsoft.com/office/drawing/2014/main" id="{8FCABCCA-D481-FCE8-610D-05B6FB6A0E0D}"/>
              </a:ext>
            </a:extLst>
          </p:cNvPr>
          <p:cNvSpPr txBox="1"/>
          <p:nvPr/>
        </p:nvSpPr>
        <p:spPr>
          <a:xfrm>
            <a:off x="2340000" y="3204000"/>
            <a:ext cx="16620353" cy="4680640"/>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b="1" dirty="0">
                <a:latin typeface="Calibri" panose="020F0502020204030204" pitchFamily="34" charset="0"/>
                <a:cs typeface="Calibri" panose="020F0502020204030204" pitchFamily="34" charset="0"/>
              </a:rPr>
              <a:t>Cookies machen das Surfen im Internet einfacher / komfortabler.</a:t>
            </a:r>
          </a:p>
          <a:p>
            <a:pPr algn="l">
              <a:lnSpc>
                <a:spcPts val="6000"/>
              </a:lnSpc>
              <a:defRPr sz="4600">
                <a:solidFill>
                  <a:srgbClr val="000000"/>
                </a:solidFill>
                <a:latin typeface="Source Sans Pro"/>
                <a:ea typeface="Source Sans Pro"/>
                <a:cs typeface="Source Sans Pro"/>
                <a:sym typeface="Source Sans Pro"/>
              </a:defRPr>
            </a:pPr>
            <a:endParaRPr lang="de-DE" dirty="0">
              <a:latin typeface="Calibri" panose="020F0502020204030204" pitchFamily="34" charset="0"/>
              <a:cs typeface="Calibri" panose="020F0502020204030204" pitchFamily="34" charset="0"/>
            </a:endParaRP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ea typeface="Source Sans Pro" panose="020B0503030403020204" pitchFamily="34" charset="0"/>
                <a:cs typeface="Calibri" panose="020F0502020204030204" pitchFamily="34" charset="0"/>
              </a:rPr>
              <a:t>Beispiel: Ihre Login-Daten </a:t>
            </a:r>
            <a:r>
              <a:rPr lang="de-DE" dirty="0">
                <a:solidFill>
                  <a:srgbClr val="000000"/>
                </a:solidFill>
                <a:effectLst/>
                <a:latin typeface="Calibri" panose="020F0502020204030204" pitchFamily="34" charset="0"/>
                <a:ea typeface="Source Sans Pro" panose="020B0503030403020204" pitchFamily="34" charset="0"/>
                <a:cs typeface="Calibri" panose="020F0502020204030204" pitchFamily="34" charset="0"/>
              </a:rPr>
              <a:t>zur Anmeldung bei einem Benutzerkonto werden gespeichert. So müssen Sie die Daten nicht immer wieder neu eingeben.</a:t>
            </a:r>
          </a:p>
          <a:p>
            <a:pPr algn="l">
              <a:lnSpc>
                <a:spcPts val="6000"/>
              </a:lnSpc>
              <a:defRPr sz="4600">
                <a:solidFill>
                  <a:srgbClr val="000000"/>
                </a:solidFill>
                <a:latin typeface="Source Sans Pro"/>
                <a:ea typeface="Source Sans Pro"/>
                <a:cs typeface="Source Sans Pro"/>
                <a:sym typeface="Source Sans Pro"/>
              </a:defRPr>
            </a:pPr>
            <a:endParaRPr lang="de-DE" dirty="0">
              <a:latin typeface="Calibri" panose="020F0502020204030204" pitchFamily="34" charset="0"/>
              <a:cs typeface="Calibri" panose="020F0502020204030204" pitchFamily="34" charset="0"/>
            </a:endParaRPr>
          </a:p>
        </p:txBody>
      </p:sp>
      <p:sp>
        <p:nvSpPr>
          <p:cNvPr id="3" name="Digital dabei – Startpaket…">
            <a:extLst>
              <a:ext uri="{FF2B5EF4-FFF2-40B4-BE49-F238E27FC236}">
                <a16:creationId xmlns:a16="http://schemas.microsoft.com/office/drawing/2014/main" id="{DD9580A2-70C6-12C7-5CED-9099978AACA4}"/>
              </a:ext>
            </a:extLst>
          </p:cNvPr>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Cookies</a:t>
            </a:r>
          </a:p>
        </p:txBody>
      </p:sp>
      <p:sp>
        <p:nvSpPr>
          <p:cNvPr id="4" name="Textfeld 3">
            <a:extLst>
              <a:ext uri="{FF2B5EF4-FFF2-40B4-BE49-F238E27FC236}">
                <a16:creationId xmlns:a16="http://schemas.microsoft.com/office/drawing/2014/main" id="{28576427-F3FF-98EA-6395-71452B5DCD14}"/>
              </a:ext>
            </a:extLst>
          </p:cNvPr>
          <p:cNvSpPr txBox="1"/>
          <p:nvPr/>
        </p:nvSpPr>
        <p:spPr>
          <a:xfrm>
            <a:off x="749659" y="12513019"/>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2/2</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sp>
        <p:nvSpPr>
          <p:cNvPr id="6" name="Linie">
            <a:extLst>
              <a:ext uri="{FF2B5EF4-FFF2-40B4-BE49-F238E27FC236}">
                <a16:creationId xmlns:a16="http://schemas.microsoft.com/office/drawing/2014/main" id="{F103514A-B159-27CB-C5C2-8D50FF07B066}"/>
              </a:ext>
            </a:extLst>
          </p:cNvPr>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7" name="Rechteck 6">
            <a:extLst>
              <a:ext uri="{FF2B5EF4-FFF2-40B4-BE49-F238E27FC236}">
                <a16:creationId xmlns:a16="http://schemas.microsoft.com/office/drawing/2014/main" id="{E30E25CE-7217-2E97-C3D4-D4734750646F}"/>
              </a:ext>
            </a:extLst>
          </p:cNvPr>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Textfeld 7">
            <a:extLst>
              <a:ext uri="{FF2B5EF4-FFF2-40B4-BE49-F238E27FC236}">
                <a16:creationId xmlns:a16="http://schemas.microsoft.com/office/drawing/2014/main" id="{8E6F0E21-3377-9B53-4910-B4002DF7C104}"/>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3/6</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9" name="Bild 3">
            <a:extLst>
              <a:ext uri="{FF2B5EF4-FFF2-40B4-BE49-F238E27FC236}">
                <a16:creationId xmlns:a16="http://schemas.microsoft.com/office/drawing/2014/main" id="{3DAE16AF-6CB3-D38E-0640-71003B1463BC}"/>
              </a:ext>
            </a:extLst>
          </p:cNvPr>
          <p:cNvPicPr>
            <a:picLocks noChangeAspect="1"/>
          </p:cNvPicPr>
          <p:nvPr/>
        </p:nvPicPr>
        <p:blipFill>
          <a:blip r:embed="rId2"/>
          <a:stretch>
            <a:fillRect/>
          </a:stretch>
        </p:blipFill>
        <p:spPr>
          <a:xfrm>
            <a:off x="19921987" y="7651546"/>
            <a:ext cx="3276600" cy="5143500"/>
          </a:xfrm>
          <a:prstGeom prst="rect">
            <a:avLst/>
          </a:prstGeom>
        </p:spPr>
      </p:pic>
      <p:pic>
        <p:nvPicPr>
          <p:cNvPr id="5" name="Grafik 4">
            <a:extLst>
              <a:ext uri="{FF2B5EF4-FFF2-40B4-BE49-F238E27FC236}">
                <a16:creationId xmlns:a16="http://schemas.microsoft.com/office/drawing/2014/main" id="{2C7B04D3-9CDA-65D8-FA00-F767AB9939E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156014231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llte der Akku Ihres Gerätes leer sein, schaltet sich Ihr Gerät aus. Um ihr Gerät dann zu aktivieren, benötigen Sie nicht nur den Code des Geräts, sondern auch die PIN Ihrer SIM-Karte. Dies ist eine vierstellige Zahlenkombination. Kennen Sie diese?…">
            <a:extLst>
              <a:ext uri="{FF2B5EF4-FFF2-40B4-BE49-F238E27FC236}">
                <a16:creationId xmlns:a16="http://schemas.microsoft.com/office/drawing/2014/main" id="{8FCABCCA-D481-FCE8-610D-05B6FB6A0E0D}"/>
              </a:ext>
            </a:extLst>
          </p:cNvPr>
          <p:cNvSpPr txBox="1"/>
          <p:nvPr/>
        </p:nvSpPr>
        <p:spPr>
          <a:xfrm>
            <a:off x="2340000" y="3204000"/>
            <a:ext cx="15791883" cy="5450018"/>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b="1" dirty="0">
                <a:latin typeface="Calibri" panose="020F0502020204030204" pitchFamily="34" charset="0"/>
                <a:cs typeface="Calibri" panose="020F0502020204030204" pitchFamily="34" charset="0"/>
              </a:rPr>
              <a:t>Cookies sorgen dafür, dass manche Funktionen auf </a:t>
            </a:r>
          </a:p>
          <a:p>
            <a:pPr algn="l">
              <a:lnSpc>
                <a:spcPts val="6000"/>
              </a:lnSpc>
              <a:defRPr sz="4600">
                <a:solidFill>
                  <a:srgbClr val="000000"/>
                </a:solidFill>
                <a:latin typeface="Source Sans Pro"/>
                <a:ea typeface="Source Sans Pro"/>
                <a:cs typeface="Source Sans Pro"/>
                <a:sym typeface="Source Sans Pro"/>
              </a:defRPr>
            </a:pPr>
            <a:r>
              <a:rPr lang="de-DE" b="1" dirty="0">
                <a:latin typeface="Calibri" panose="020F0502020204030204" pitchFamily="34" charset="0"/>
                <a:cs typeface="Calibri" panose="020F0502020204030204" pitchFamily="34" charset="0"/>
              </a:rPr>
              <a:t>Webseiten funktionieren.</a:t>
            </a:r>
          </a:p>
          <a:p>
            <a:pPr algn="l">
              <a:lnSpc>
                <a:spcPts val="6000"/>
              </a:lnSpc>
              <a:defRPr sz="4600">
                <a:solidFill>
                  <a:srgbClr val="000000"/>
                </a:solidFill>
                <a:latin typeface="Source Sans Pro"/>
                <a:ea typeface="Source Sans Pro"/>
                <a:cs typeface="Source Sans Pro"/>
                <a:sym typeface="Source Sans Pro"/>
              </a:defRPr>
            </a:pPr>
            <a:endParaRPr lang="de-DE" dirty="0">
              <a:latin typeface="Calibri" panose="020F0502020204030204" pitchFamily="34" charset="0"/>
              <a:cs typeface="Calibri" panose="020F0502020204030204" pitchFamily="34" charset="0"/>
            </a:endParaRP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ea typeface="Source Sans Pro" panose="020B0503030403020204" pitchFamily="34" charset="0"/>
                <a:cs typeface="Calibri" panose="020F0502020204030204" pitchFamily="34" charset="0"/>
              </a:rPr>
              <a:t>Beispiel: Sie kaufen über das Internet ein. Das, was Sie bereits</a:t>
            </a:r>
            <a:br>
              <a:rPr lang="de-DE" dirty="0">
                <a:latin typeface="Calibri" panose="020F0502020204030204" pitchFamily="34" charset="0"/>
                <a:ea typeface="Source Sans Pro" panose="020B0503030403020204" pitchFamily="34" charset="0"/>
                <a:cs typeface="Calibri" panose="020F0502020204030204" pitchFamily="34" charset="0"/>
              </a:rPr>
            </a:br>
            <a:r>
              <a:rPr lang="de-DE" dirty="0">
                <a:latin typeface="Calibri" panose="020F0502020204030204" pitchFamily="34" charset="0"/>
                <a:ea typeface="Source Sans Pro" panose="020B0503030403020204" pitchFamily="34" charset="0"/>
                <a:cs typeface="Calibri" panose="020F0502020204030204" pitchFamily="34" charset="0"/>
              </a:rPr>
              <a:t>in den Warenkorb gelegt haben, wird mit Hilfe von Cookies gespeichert. Nur so können Sie mehrere Dinge in einem</a:t>
            </a:r>
            <a:br>
              <a:rPr lang="de-DE" dirty="0">
                <a:latin typeface="Calibri" panose="020F0502020204030204" pitchFamily="34" charset="0"/>
                <a:ea typeface="Source Sans Pro" panose="020B0503030403020204" pitchFamily="34" charset="0"/>
                <a:cs typeface="Calibri" panose="020F0502020204030204" pitchFamily="34" charset="0"/>
              </a:rPr>
            </a:br>
            <a:r>
              <a:rPr lang="de-DE" dirty="0">
                <a:latin typeface="Calibri" panose="020F0502020204030204" pitchFamily="34" charset="0"/>
                <a:ea typeface="Source Sans Pro" panose="020B0503030403020204" pitchFamily="34" charset="0"/>
                <a:cs typeface="Calibri" panose="020F0502020204030204" pitchFamily="34" charset="0"/>
              </a:rPr>
              <a:t>Online-Shop kaufen. </a:t>
            </a:r>
            <a:endParaRPr lang="de-DE" dirty="0">
              <a:latin typeface="Calibri" panose="020F0502020204030204" pitchFamily="34" charset="0"/>
              <a:cs typeface="Calibri" panose="020F0502020204030204" pitchFamily="34" charset="0"/>
            </a:endParaRPr>
          </a:p>
        </p:txBody>
      </p:sp>
      <p:sp>
        <p:nvSpPr>
          <p:cNvPr id="3" name="Digital dabei – Startpaket…">
            <a:extLst>
              <a:ext uri="{FF2B5EF4-FFF2-40B4-BE49-F238E27FC236}">
                <a16:creationId xmlns:a16="http://schemas.microsoft.com/office/drawing/2014/main" id="{DD9580A2-70C6-12C7-5CED-9099978AACA4}"/>
              </a:ext>
            </a:extLst>
          </p:cNvPr>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Cookies</a:t>
            </a:r>
          </a:p>
        </p:txBody>
      </p:sp>
      <p:sp>
        <p:nvSpPr>
          <p:cNvPr id="4" name="Textfeld 3">
            <a:extLst>
              <a:ext uri="{FF2B5EF4-FFF2-40B4-BE49-F238E27FC236}">
                <a16:creationId xmlns:a16="http://schemas.microsoft.com/office/drawing/2014/main" id="{28576427-F3FF-98EA-6395-71452B5DCD14}"/>
              </a:ext>
            </a:extLst>
          </p:cNvPr>
          <p:cNvSpPr txBox="1"/>
          <p:nvPr/>
        </p:nvSpPr>
        <p:spPr>
          <a:xfrm>
            <a:off x="749659" y="12513019"/>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2/2</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sp>
        <p:nvSpPr>
          <p:cNvPr id="6" name="Linie">
            <a:extLst>
              <a:ext uri="{FF2B5EF4-FFF2-40B4-BE49-F238E27FC236}">
                <a16:creationId xmlns:a16="http://schemas.microsoft.com/office/drawing/2014/main" id="{F103514A-B159-27CB-C5C2-8D50FF07B066}"/>
              </a:ext>
            </a:extLst>
          </p:cNvPr>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7" name="Rechteck 6">
            <a:extLst>
              <a:ext uri="{FF2B5EF4-FFF2-40B4-BE49-F238E27FC236}">
                <a16:creationId xmlns:a16="http://schemas.microsoft.com/office/drawing/2014/main" id="{E30E25CE-7217-2E97-C3D4-D4734750646F}"/>
              </a:ext>
            </a:extLst>
          </p:cNvPr>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Textfeld 7">
            <a:extLst>
              <a:ext uri="{FF2B5EF4-FFF2-40B4-BE49-F238E27FC236}">
                <a16:creationId xmlns:a16="http://schemas.microsoft.com/office/drawing/2014/main" id="{8B64145F-B239-CBAD-D2C8-8A52516FE35F}"/>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4/6</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9" name="Bild 2">
            <a:extLst>
              <a:ext uri="{FF2B5EF4-FFF2-40B4-BE49-F238E27FC236}">
                <a16:creationId xmlns:a16="http://schemas.microsoft.com/office/drawing/2014/main" id="{8D82EDE5-80A0-B58C-06F3-58C00EBF113B}"/>
              </a:ext>
            </a:extLst>
          </p:cNvPr>
          <p:cNvPicPr>
            <a:picLocks noChangeAspect="1"/>
          </p:cNvPicPr>
          <p:nvPr/>
        </p:nvPicPr>
        <p:blipFill>
          <a:blip r:embed="rId2"/>
          <a:stretch>
            <a:fillRect/>
          </a:stretch>
        </p:blipFill>
        <p:spPr>
          <a:xfrm>
            <a:off x="19189992" y="7653889"/>
            <a:ext cx="3924300" cy="5753100"/>
          </a:xfrm>
          <a:prstGeom prst="rect">
            <a:avLst/>
          </a:prstGeom>
        </p:spPr>
      </p:pic>
      <p:pic>
        <p:nvPicPr>
          <p:cNvPr id="5" name="Grafik 4">
            <a:extLst>
              <a:ext uri="{FF2B5EF4-FFF2-40B4-BE49-F238E27FC236}">
                <a16:creationId xmlns:a16="http://schemas.microsoft.com/office/drawing/2014/main" id="{BD57817A-39E1-3EA8-B67B-104E759B91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354480801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llte der Akku Ihres Gerätes leer sein, schaltet sich Ihr Gerät aus. Um ihr Gerät dann zu aktivieren, benötigen Sie nicht nur den Code des Geräts, sondern auch die PIN Ihrer SIM-Karte. Dies ist eine vierstellige Zahlenkombination. Kennen Sie diese?…">
            <a:extLst>
              <a:ext uri="{FF2B5EF4-FFF2-40B4-BE49-F238E27FC236}">
                <a16:creationId xmlns:a16="http://schemas.microsoft.com/office/drawing/2014/main" id="{8FCABCCA-D481-FCE8-610D-05B6FB6A0E0D}"/>
              </a:ext>
            </a:extLst>
          </p:cNvPr>
          <p:cNvSpPr txBox="1"/>
          <p:nvPr/>
        </p:nvSpPr>
        <p:spPr>
          <a:xfrm>
            <a:off x="2340000" y="3204000"/>
            <a:ext cx="15791883" cy="545001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b="1" dirty="0">
                <a:latin typeface="Calibri" panose="020F0502020204030204" pitchFamily="34" charset="0"/>
                <a:cs typeface="Calibri" panose="020F0502020204030204" pitchFamily="34" charset="0"/>
              </a:rPr>
              <a:t>Cookies sammeln Daten über Sie: Welche?</a:t>
            </a:r>
          </a:p>
          <a:p>
            <a:pPr algn="l">
              <a:lnSpc>
                <a:spcPts val="6000"/>
              </a:lnSpc>
              <a:defRPr sz="4600">
                <a:solidFill>
                  <a:srgbClr val="000000"/>
                </a:solidFill>
                <a:latin typeface="Source Sans Pro"/>
                <a:ea typeface="Source Sans Pro"/>
                <a:cs typeface="Source Sans Pro"/>
                <a:sym typeface="Source Sans Pro"/>
              </a:defRPr>
            </a:pPr>
            <a:endParaRPr lang="de-DE" dirty="0">
              <a:latin typeface="Calibri" panose="020F0502020204030204" pitchFamily="34" charset="0"/>
              <a:cs typeface="Calibri" panose="020F0502020204030204" pitchFamily="34" charset="0"/>
            </a:endParaRPr>
          </a:p>
          <a:p>
            <a:pPr algn="l">
              <a:lnSpc>
                <a:spcPts val="6000"/>
              </a:lnSpc>
              <a:defRPr sz="4600">
                <a:solidFill>
                  <a:srgbClr val="000000"/>
                </a:solidFill>
                <a:latin typeface="Source Sans Pro"/>
                <a:ea typeface="Source Sans Pro"/>
                <a:cs typeface="Source Sans Pro"/>
                <a:sym typeface="Source Sans Pro"/>
              </a:defRPr>
            </a:pPr>
            <a:r>
              <a:rPr lang="de-DE" sz="4600" dirty="0">
                <a:latin typeface="Calibri" panose="020F0502020204030204" pitchFamily="34" charset="0"/>
                <a:ea typeface="Source Sans Pro" panose="020B0503030403020204" pitchFamily="34" charset="0"/>
                <a:cs typeface="Calibri" panose="020F0502020204030204" pitchFamily="34" charset="0"/>
              </a:rPr>
              <a:t>Zum Beispiel (aber nicht immer): </a:t>
            </a:r>
            <a:r>
              <a:rPr lang="de-DE" sz="4600" kern="100" dirty="0">
                <a:effectLst/>
                <a:latin typeface="Calibri" panose="020F0502020204030204" pitchFamily="34" charset="0"/>
                <a:ea typeface="Source Sans Pro" panose="020B0503030403020204" pitchFamily="34" charset="0"/>
                <a:cs typeface="Arial" panose="020B0604020202020204" pitchFamily="34" charset="0"/>
              </a:rPr>
              <a:t>besuchte Webseiten oder Produkte, die Sie sich kürzlich angesehen haben (und damit auch Ihre Interessen), die Häufigkeit Ihrer Internetsuche und </a:t>
            </a:r>
          </a:p>
          <a:p>
            <a:pPr algn="l">
              <a:lnSpc>
                <a:spcPts val="6000"/>
              </a:lnSpc>
              <a:defRPr sz="4600">
                <a:solidFill>
                  <a:srgbClr val="000000"/>
                </a:solidFill>
                <a:latin typeface="Source Sans Pro"/>
                <a:ea typeface="Source Sans Pro"/>
                <a:cs typeface="Source Sans Pro"/>
                <a:sym typeface="Source Sans Pro"/>
              </a:defRPr>
            </a:pPr>
            <a:r>
              <a:rPr lang="de-DE" sz="4600" kern="100" dirty="0">
                <a:effectLst/>
                <a:latin typeface="Calibri" panose="020F0502020204030204" pitchFamily="34" charset="0"/>
                <a:ea typeface="Source Sans Pro" panose="020B0503030403020204" pitchFamily="34" charset="0"/>
                <a:cs typeface="Arial" panose="020B0604020202020204" pitchFamily="34" charset="0"/>
              </a:rPr>
              <a:t>mit welchem Gerät Sie im Internet sind.</a:t>
            </a:r>
          </a:p>
          <a:p>
            <a:pPr algn="l">
              <a:lnSpc>
                <a:spcPts val="6000"/>
              </a:lnSpc>
              <a:defRPr sz="4600">
                <a:solidFill>
                  <a:srgbClr val="000000"/>
                </a:solidFill>
                <a:latin typeface="Source Sans Pro"/>
                <a:ea typeface="Source Sans Pro"/>
                <a:cs typeface="Source Sans Pro"/>
                <a:sym typeface="Source Sans Pro"/>
              </a:defRPr>
            </a:pPr>
            <a:endParaRPr lang="de-DE" dirty="0">
              <a:latin typeface="Calibri" panose="020F0502020204030204" pitchFamily="34" charset="0"/>
              <a:cs typeface="Calibri" panose="020F0502020204030204" pitchFamily="34" charset="0"/>
            </a:endParaRPr>
          </a:p>
        </p:txBody>
      </p:sp>
      <p:sp>
        <p:nvSpPr>
          <p:cNvPr id="3" name="Digital dabei – Startpaket…">
            <a:extLst>
              <a:ext uri="{FF2B5EF4-FFF2-40B4-BE49-F238E27FC236}">
                <a16:creationId xmlns:a16="http://schemas.microsoft.com/office/drawing/2014/main" id="{DD9580A2-70C6-12C7-5CED-9099978AACA4}"/>
              </a:ext>
            </a:extLst>
          </p:cNvPr>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Cookies</a:t>
            </a:r>
          </a:p>
        </p:txBody>
      </p:sp>
      <p:sp>
        <p:nvSpPr>
          <p:cNvPr id="4" name="Textfeld 3">
            <a:extLst>
              <a:ext uri="{FF2B5EF4-FFF2-40B4-BE49-F238E27FC236}">
                <a16:creationId xmlns:a16="http://schemas.microsoft.com/office/drawing/2014/main" id="{28576427-F3FF-98EA-6395-71452B5DCD14}"/>
              </a:ext>
            </a:extLst>
          </p:cNvPr>
          <p:cNvSpPr txBox="1"/>
          <p:nvPr/>
        </p:nvSpPr>
        <p:spPr>
          <a:xfrm>
            <a:off x="749659" y="12513019"/>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2/2</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sp>
        <p:nvSpPr>
          <p:cNvPr id="6" name="Linie">
            <a:extLst>
              <a:ext uri="{FF2B5EF4-FFF2-40B4-BE49-F238E27FC236}">
                <a16:creationId xmlns:a16="http://schemas.microsoft.com/office/drawing/2014/main" id="{F103514A-B159-27CB-C5C2-8D50FF07B066}"/>
              </a:ext>
            </a:extLst>
          </p:cNvPr>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7" name="Rechteck 6">
            <a:extLst>
              <a:ext uri="{FF2B5EF4-FFF2-40B4-BE49-F238E27FC236}">
                <a16:creationId xmlns:a16="http://schemas.microsoft.com/office/drawing/2014/main" id="{E30E25CE-7217-2E97-C3D4-D4734750646F}"/>
              </a:ext>
            </a:extLst>
          </p:cNvPr>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Textfeld 7">
            <a:extLst>
              <a:ext uri="{FF2B5EF4-FFF2-40B4-BE49-F238E27FC236}">
                <a16:creationId xmlns:a16="http://schemas.microsoft.com/office/drawing/2014/main" id="{6ECE6471-26E5-4AA7-32F5-0DB9E225CB15}"/>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5/6</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9" name="Bild 11">
            <a:extLst>
              <a:ext uri="{FF2B5EF4-FFF2-40B4-BE49-F238E27FC236}">
                <a16:creationId xmlns:a16="http://schemas.microsoft.com/office/drawing/2014/main" id="{FBAC75E6-F4A2-5B6C-6E3A-6B3E904C0C60}"/>
              </a:ext>
            </a:extLst>
          </p:cNvPr>
          <p:cNvPicPr>
            <a:picLocks noChangeAspect="1"/>
          </p:cNvPicPr>
          <p:nvPr/>
        </p:nvPicPr>
        <p:blipFill>
          <a:blip r:embed="rId2"/>
          <a:stretch>
            <a:fillRect/>
          </a:stretch>
        </p:blipFill>
        <p:spPr>
          <a:xfrm>
            <a:off x="19837692" y="7662188"/>
            <a:ext cx="3276600" cy="5753100"/>
          </a:xfrm>
          <a:prstGeom prst="rect">
            <a:avLst/>
          </a:prstGeom>
        </p:spPr>
      </p:pic>
      <p:pic>
        <p:nvPicPr>
          <p:cNvPr id="5" name="Grafik 4">
            <a:extLst>
              <a:ext uri="{FF2B5EF4-FFF2-40B4-BE49-F238E27FC236}">
                <a16:creationId xmlns:a16="http://schemas.microsoft.com/office/drawing/2014/main" id="{A4348A30-A008-AEE2-FDE6-5611660E6FE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119225222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llte der Akku Ihres Gerätes leer sein, schaltet sich Ihr Gerät aus. Um ihr Gerät dann zu aktivieren, benötigen Sie nicht nur den Code des Geräts, sondern auch die PIN Ihrer SIM-Karte. Dies ist eine vierstellige Zahlenkombination. Kennen Sie diese?…">
            <a:extLst>
              <a:ext uri="{FF2B5EF4-FFF2-40B4-BE49-F238E27FC236}">
                <a16:creationId xmlns:a16="http://schemas.microsoft.com/office/drawing/2014/main" id="{8FCABCCA-D481-FCE8-610D-05B6FB6A0E0D}"/>
              </a:ext>
            </a:extLst>
          </p:cNvPr>
          <p:cNvSpPr txBox="1"/>
          <p:nvPr/>
        </p:nvSpPr>
        <p:spPr>
          <a:xfrm>
            <a:off x="2340000" y="3204000"/>
            <a:ext cx="15791883" cy="7327455"/>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b="1" dirty="0">
                <a:latin typeface="Calibri" panose="020F0502020204030204" pitchFamily="34" charset="0"/>
                <a:cs typeface="Calibri" panose="020F0502020204030204" pitchFamily="34" charset="0"/>
              </a:rPr>
              <a:t>Cookies sammeln Daten über Sie: Warum?</a:t>
            </a:r>
          </a:p>
          <a:p>
            <a:pPr algn="l">
              <a:lnSpc>
                <a:spcPts val="6000"/>
              </a:lnSpc>
              <a:defRPr sz="4600">
                <a:solidFill>
                  <a:srgbClr val="000000"/>
                </a:solidFill>
                <a:latin typeface="Source Sans Pro"/>
                <a:ea typeface="Source Sans Pro"/>
                <a:cs typeface="Source Sans Pro"/>
                <a:sym typeface="Source Sans Pro"/>
              </a:defRPr>
            </a:pPr>
            <a:endParaRPr lang="de-DE" dirty="0">
              <a:solidFill>
                <a:schemeClr val="bg2">
                  <a:lumMod val="10000"/>
                </a:schemeClr>
              </a:solidFill>
              <a:latin typeface="Calibri" panose="020F0502020204030204" pitchFamily="34" charset="0"/>
              <a:cs typeface="Calibri" panose="020F0502020204030204" pitchFamily="34" charset="0"/>
            </a:endParaRPr>
          </a:p>
          <a:p>
            <a:pPr algn="l"/>
            <a:r>
              <a:rPr lang="de-DE" sz="4600" dirty="0">
                <a:solidFill>
                  <a:schemeClr val="bg2">
                    <a:lumMod val="10000"/>
                  </a:schemeClr>
                </a:solidFill>
                <a:latin typeface="Calibri" panose="020F0502020204030204" pitchFamily="34" charset="0"/>
                <a:ea typeface="Source Sans Pro" panose="020B0503030403020204" pitchFamily="34" charset="0"/>
              </a:rPr>
              <a:t>D</a:t>
            </a:r>
            <a:r>
              <a:rPr lang="de-DE" sz="4600" kern="100" dirty="0">
                <a:solidFill>
                  <a:schemeClr val="bg2">
                    <a:lumMod val="10000"/>
                  </a:schemeClr>
                </a:solidFill>
                <a:effectLst/>
                <a:latin typeface="Calibri" panose="020F0502020204030204" pitchFamily="34" charset="0"/>
                <a:ea typeface="Source Sans Pro" panose="020B0503030403020204" pitchFamily="34" charset="0"/>
                <a:cs typeface="Arial" panose="020B0604020202020204" pitchFamily="34" charset="0"/>
              </a:rPr>
              <a:t>ie gewonnenen Daten werden häufig an Unternehmen und Werbetreibende verkauft, die dadurch zielgenauere Werbung schalten können, die sogenannte personalisierte Werbung. Dabei bekommen Sie Werbeanzeigen angezeigt, die auf Ihrem Suchverhalten basieren. </a:t>
            </a:r>
            <a:r>
              <a:rPr lang="de-DE" sz="4600" dirty="0">
                <a:solidFill>
                  <a:schemeClr val="bg2">
                    <a:lumMod val="10000"/>
                  </a:schemeClr>
                </a:solidFill>
                <a:effectLst/>
                <a:latin typeface="Calibri" panose="020F0502020204030204" pitchFamily="34" charset="0"/>
                <a:ea typeface="Source Sans Pro" panose="020B0503030403020204" pitchFamily="34" charset="0"/>
                <a:cs typeface="Arial" panose="020B0604020202020204" pitchFamily="34" charset="0"/>
              </a:rPr>
              <a:t>Wenn Sie also z.B. auf der Suche nach einem neuen Fahrrad sind, dann wird Ihnen sehr wahrscheinlich auch auf anderen Webseiten Werbung für Fahrräder angezeigt. </a:t>
            </a:r>
            <a:endParaRPr lang="de-DE" sz="4600" kern="100" dirty="0">
              <a:solidFill>
                <a:schemeClr val="bg2">
                  <a:lumMod val="10000"/>
                </a:schemeClr>
              </a:solidFill>
              <a:effectLst/>
              <a:latin typeface="Calibri" panose="020F0502020204030204" pitchFamily="34" charset="0"/>
              <a:ea typeface="Source Sans Pro" panose="020B0503030403020204" pitchFamily="34" charset="0"/>
              <a:cs typeface="Arial" panose="020B0604020202020204" pitchFamily="34" charset="0"/>
            </a:endParaRPr>
          </a:p>
          <a:p>
            <a:pPr algn="l">
              <a:lnSpc>
                <a:spcPts val="6000"/>
              </a:lnSpc>
              <a:defRPr sz="4600">
                <a:solidFill>
                  <a:srgbClr val="000000"/>
                </a:solidFill>
                <a:latin typeface="Source Sans Pro"/>
                <a:ea typeface="Source Sans Pro"/>
                <a:cs typeface="Source Sans Pro"/>
                <a:sym typeface="Source Sans Pro"/>
              </a:defRPr>
            </a:pPr>
            <a:endParaRPr lang="de-DE" dirty="0">
              <a:latin typeface="Calibri" panose="020F0502020204030204" pitchFamily="34" charset="0"/>
              <a:cs typeface="Calibri" panose="020F0502020204030204" pitchFamily="34" charset="0"/>
            </a:endParaRPr>
          </a:p>
        </p:txBody>
      </p:sp>
      <p:sp>
        <p:nvSpPr>
          <p:cNvPr id="3" name="Digital dabei – Startpaket…">
            <a:extLst>
              <a:ext uri="{FF2B5EF4-FFF2-40B4-BE49-F238E27FC236}">
                <a16:creationId xmlns:a16="http://schemas.microsoft.com/office/drawing/2014/main" id="{DD9580A2-70C6-12C7-5CED-9099978AACA4}"/>
              </a:ext>
            </a:extLst>
          </p:cNvPr>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Cookies</a:t>
            </a:r>
          </a:p>
        </p:txBody>
      </p:sp>
      <p:sp>
        <p:nvSpPr>
          <p:cNvPr id="4" name="Textfeld 3">
            <a:extLst>
              <a:ext uri="{FF2B5EF4-FFF2-40B4-BE49-F238E27FC236}">
                <a16:creationId xmlns:a16="http://schemas.microsoft.com/office/drawing/2014/main" id="{28576427-F3FF-98EA-6395-71452B5DCD14}"/>
              </a:ext>
            </a:extLst>
          </p:cNvPr>
          <p:cNvSpPr txBox="1"/>
          <p:nvPr/>
        </p:nvSpPr>
        <p:spPr>
          <a:xfrm>
            <a:off x="749659" y="12513019"/>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2/2</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sp>
        <p:nvSpPr>
          <p:cNvPr id="6" name="Linie">
            <a:extLst>
              <a:ext uri="{FF2B5EF4-FFF2-40B4-BE49-F238E27FC236}">
                <a16:creationId xmlns:a16="http://schemas.microsoft.com/office/drawing/2014/main" id="{F103514A-B159-27CB-C5C2-8D50FF07B066}"/>
              </a:ext>
            </a:extLst>
          </p:cNvPr>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7" name="Rechteck 6">
            <a:extLst>
              <a:ext uri="{FF2B5EF4-FFF2-40B4-BE49-F238E27FC236}">
                <a16:creationId xmlns:a16="http://schemas.microsoft.com/office/drawing/2014/main" id="{E30E25CE-7217-2E97-C3D4-D4734750646F}"/>
              </a:ext>
            </a:extLst>
          </p:cNvPr>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Textfeld 7">
            <a:extLst>
              <a:ext uri="{FF2B5EF4-FFF2-40B4-BE49-F238E27FC236}">
                <a16:creationId xmlns:a16="http://schemas.microsoft.com/office/drawing/2014/main" id="{BD55F4E0-CD39-8E68-28DC-46991295421D}"/>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6/6</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9" name="Bild 3">
            <a:extLst>
              <a:ext uri="{FF2B5EF4-FFF2-40B4-BE49-F238E27FC236}">
                <a16:creationId xmlns:a16="http://schemas.microsoft.com/office/drawing/2014/main" id="{66E460D1-CBF9-F909-41F5-D7F2306A10CE}"/>
              </a:ext>
            </a:extLst>
          </p:cNvPr>
          <p:cNvPicPr>
            <a:picLocks noChangeAspect="1"/>
          </p:cNvPicPr>
          <p:nvPr/>
        </p:nvPicPr>
        <p:blipFill>
          <a:blip r:embed="rId3"/>
          <a:stretch>
            <a:fillRect/>
          </a:stretch>
        </p:blipFill>
        <p:spPr>
          <a:xfrm>
            <a:off x="19921987" y="7651546"/>
            <a:ext cx="3276600" cy="5143500"/>
          </a:xfrm>
          <a:prstGeom prst="rect">
            <a:avLst/>
          </a:prstGeom>
        </p:spPr>
      </p:pic>
      <p:pic>
        <p:nvPicPr>
          <p:cNvPr id="5" name="Grafik 4">
            <a:extLst>
              <a:ext uri="{FF2B5EF4-FFF2-40B4-BE49-F238E27FC236}">
                <a16:creationId xmlns:a16="http://schemas.microsoft.com/office/drawing/2014/main" id="{CB1673F2-1168-5656-9157-192466B26FB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174113131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0" y="2528681"/>
            <a:ext cx="24384000" cy="111888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 name="Digital dabei – Startpaket…"/>
          <p:cNvSpPr txBox="1">
            <a:spLocks/>
          </p:cNvSpPr>
          <p:nvPr/>
        </p:nvSpPr>
        <p:spPr>
          <a:xfrm>
            <a:off x="2340000" y="853200"/>
            <a:ext cx="15233750"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Austausch: Cookies</a:t>
            </a:r>
          </a:p>
        </p:txBody>
      </p:sp>
      <p:sp>
        <p:nvSpPr>
          <p:cNvPr id="8"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pic>
        <p:nvPicPr>
          <p:cNvPr id="4" name="Bild 3"/>
          <p:cNvPicPr>
            <a:picLocks noChangeAspect="1"/>
          </p:cNvPicPr>
          <p:nvPr/>
        </p:nvPicPr>
        <p:blipFill>
          <a:blip r:embed="rId3"/>
          <a:stretch>
            <a:fillRect/>
          </a:stretch>
        </p:blipFill>
        <p:spPr>
          <a:xfrm>
            <a:off x="17909669" y="1527315"/>
            <a:ext cx="2429760" cy="11653847"/>
          </a:xfrm>
          <a:prstGeom prst="rect">
            <a:avLst/>
          </a:prstGeom>
        </p:spPr>
      </p:pic>
      <p:sp>
        <p:nvSpPr>
          <p:cNvPr id="15" name="Rechteck 14"/>
          <p:cNvSpPr/>
          <p:nvPr/>
        </p:nvSpPr>
        <p:spPr>
          <a:xfrm>
            <a:off x="1765006" y="3859965"/>
            <a:ext cx="14183806" cy="75600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6" name="Welche Apps kennen Sie schon?…"/>
          <p:cNvSpPr txBox="1"/>
          <p:nvPr/>
        </p:nvSpPr>
        <p:spPr>
          <a:xfrm>
            <a:off x="2340000" y="4553407"/>
            <a:ext cx="12732474" cy="6219523"/>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l">
              <a:lnSpc>
                <a:spcPts val="6000"/>
              </a:lnSpc>
              <a:defRPr sz="6000" b="1">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Wurde Ihnen schon mal passgenaue </a:t>
            </a:r>
          </a:p>
          <a:p>
            <a:pPr algn="l">
              <a:lnSpc>
                <a:spcPts val="6000"/>
              </a:lnSpc>
              <a:defRPr sz="6000" b="1">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Werbung angezeigt?</a:t>
            </a:r>
          </a:p>
          <a:p>
            <a:pPr algn="l">
              <a:lnSpc>
                <a:spcPts val="6000"/>
              </a:lnSpc>
              <a:defRPr sz="6000" b="1">
                <a:solidFill>
                  <a:srgbClr val="000000"/>
                </a:solidFill>
                <a:latin typeface="Source Sans Pro"/>
                <a:ea typeface="Source Sans Pro"/>
                <a:cs typeface="Source Sans Pro"/>
                <a:sym typeface="Source Sans Pro"/>
              </a:defRPr>
            </a:pPr>
            <a:endParaRPr lang="de-DE" sz="4600" dirty="0">
              <a:latin typeface="Calibri" panose="020F0502020204030204" pitchFamily="34" charset="0"/>
              <a:cs typeface="Calibri" panose="020F0502020204030204" pitchFamily="34" charset="0"/>
            </a:endParaRPr>
          </a:p>
          <a:p>
            <a:pPr algn="l">
              <a:lnSpc>
                <a:spcPts val="6000"/>
              </a:lnSpc>
              <a:defRPr sz="6000" b="1">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Finden Sie dies eher positiv, weil Sie ja nach entsprechenden Produkten/Themen suchen, oder negativ, weil Sie nicht analysiert werden möchten? </a:t>
            </a:r>
          </a:p>
          <a:p>
            <a:pPr algn="l">
              <a:lnSpc>
                <a:spcPts val="6000"/>
              </a:lnSpc>
              <a:defRPr sz="6000" b="1">
                <a:solidFill>
                  <a:srgbClr val="000000"/>
                </a:solidFill>
                <a:latin typeface="Source Sans Pro"/>
                <a:ea typeface="Source Sans Pro"/>
                <a:cs typeface="Source Sans Pro"/>
                <a:sym typeface="Source Sans Pro"/>
              </a:defRPr>
            </a:pPr>
            <a:endParaRPr lang="de-DE" sz="4600" dirty="0">
              <a:latin typeface="Calibri" panose="020F0502020204030204" pitchFamily="34" charset="0"/>
              <a:cs typeface="Calibri" panose="020F0502020204030204" pitchFamily="34" charset="0"/>
            </a:endParaRPr>
          </a:p>
          <a:p>
            <a:pPr algn="l">
              <a:lnSpc>
                <a:spcPts val="6000"/>
              </a:lnSpc>
              <a:defRPr sz="6000" b="1">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Welche Vor- und Nachteile sehen Sie in Cookies?</a:t>
            </a:r>
            <a:endParaRPr sz="4600" dirty="0">
              <a:latin typeface="Calibri" panose="020F0502020204030204" pitchFamily="34" charset="0"/>
              <a:cs typeface="Calibri" panose="020F0502020204030204" pitchFamily="34" charset="0"/>
            </a:endParaRPr>
          </a:p>
        </p:txBody>
      </p:sp>
      <p:sp>
        <p:nvSpPr>
          <p:cNvPr id="17" name="Rechtwinkliges Dreieck 16"/>
          <p:cNvSpPr/>
          <p:nvPr/>
        </p:nvSpPr>
        <p:spPr>
          <a:xfrm rot="5400000">
            <a:off x="15948811" y="4742119"/>
            <a:ext cx="1084521" cy="1084521"/>
          </a:xfrm>
          <a:prstGeom prst="rtTriangl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2" name="Grafik 1">
            <a:extLst>
              <a:ext uri="{FF2B5EF4-FFF2-40B4-BE49-F238E27FC236}">
                <a16:creationId xmlns:a16="http://schemas.microsoft.com/office/drawing/2014/main" id="{CA43275D-D737-ED65-295F-050E1A0B61A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Laden Sie Ihren Akku regelmäßig auf!"/>
          <p:cNvSpPr txBox="1"/>
          <p:nvPr/>
        </p:nvSpPr>
        <p:spPr>
          <a:xfrm>
            <a:off x="2340000" y="3825864"/>
            <a:ext cx="14870314" cy="295529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defTabSz="457200">
              <a:lnSpc>
                <a:spcPct val="120000"/>
              </a:lnSpc>
              <a:defRPr sz="9000" b="1">
                <a:solidFill>
                  <a:srgbClr val="000000"/>
                </a:solidFill>
                <a:latin typeface="Source Sans Pro"/>
                <a:ea typeface="Source Sans Pro"/>
                <a:cs typeface="Source Sans Pro"/>
                <a:sym typeface="Source Sans Pro"/>
              </a:defRPr>
            </a:lvl1pPr>
          </a:lstStyle>
          <a:p>
            <a:r>
              <a:rPr lang="de-DE" sz="7800" dirty="0">
                <a:latin typeface="Calibri" panose="020F0502020204030204" pitchFamily="34" charset="0"/>
                <a:cs typeface="Calibri" panose="020F0502020204030204" pitchFamily="34" charset="0"/>
              </a:rPr>
              <a:t>Cookies sind nicht </a:t>
            </a:r>
            <a:r>
              <a:rPr lang="de-DE" sz="7800" dirty="0">
                <a:effectLst/>
                <a:latin typeface="Calibri" panose="020F0502020204030204" pitchFamily="34" charset="0"/>
                <a:ea typeface="Source Sans Pro" panose="020B0503030403020204" pitchFamily="34" charset="0"/>
                <a:cs typeface="Arial" panose="020B0604020202020204" pitchFamily="34" charset="0"/>
              </a:rPr>
              <a:t>grundsätzlich </a:t>
            </a:r>
          </a:p>
          <a:p>
            <a:r>
              <a:rPr lang="de-DE" sz="7800" dirty="0">
                <a:effectLst/>
                <a:latin typeface="Calibri" panose="020F0502020204030204" pitchFamily="34" charset="0"/>
                <a:ea typeface="Source Sans Pro" panose="020B0503030403020204" pitchFamily="34" charset="0"/>
                <a:cs typeface="Arial" panose="020B0604020202020204" pitchFamily="34" charset="0"/>
              </a:rPr>
              <a:t>gut oder schlecht. </a:t>
            </a:r>
            <a:endParaRPr lang="de-DE" sz="7800" dirty="0">
              <a:latin typeface="Calibri" panose="020F0502020204030204" pitchFamily="34" charset="0"/>
              <a:cs typeface="Calibri" panose="020F0502020204030204" pitchFamily="34" charset="0"/>
            </a:endParaRPr>
          </a:p>
        </p:txBody>
      </p:sp>
      <p:sp>
        <p:nvSpPr>
          <p:cNvPr id="6"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Tipp</a:t>
            </a:r>
          </a:p>
        </p:txBody>
      </p:sp>
      <p:sp>
        <p:nvSpPr>
          <p:cNvPr id="7"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8" name="Rechteck 7"/>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2" name="Bild 1"/>
          <p:cNvPicPr>
            <a:picLocks noChangeAspect="1"/>
          </p:cNvPicPr>
          <p:nvPr/>
        </p:nvPicPr>
        <p:blipFill>
          <a:blip r:embed="rId3"/>
          <a:stretch>
            <a:fillRect/>
          </a:stretch>
        </p:blipFill>
        <p:spPr>
          <a:xfrm>
            <a:off x="17694582" y="1527314"/>
            <a:ext cx="2704146" cy="11653847"/>
          </a:xfrm>
          <a:prstGeom prst="rect">
            <a:avLst/>
          </a:prstGeom>
        </p:spPr>
      </p:pic>
      <p:pic>
        <p:nvPicPr>
          <p:cNvPr id="3" name="Grafik 2">
            <a:extLst>
              <a:ext uri="{FF2B5EF4-FFF2-40B4-BE49-F238E27FC236}">
                <a16:creationId xmlns:a16="http://schemas.microsoft.com/office/drawing/2014/main" id="{D6379BF0-DB9A-7540-ACF9-8CCD3035838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828</Words>
  <Application>Microsoft Macintosh PowerPoint</Application>
  <PresentationFormat>Benutzerdefiniert</PresentationFormat>
  <Paragraphs>94</Paragraphs>
  <Slides>14</Slides>
  <Notes>11</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14</vt:i4>
      </vt:variant>
    </vt:vector>
  </HeadingPairs>
  <TitlesOfParts>
    <vt:vector size="19" baseType="lpstr">
      <vt:lpstr>Arial</vt:lpstr>
      <vt:lpstr>Calibri</vt:lpstr>
      <vt:lpstr>Helvetica Neue</vt:lpstr>
      <vt:lpstr>Helvetica Neue Medium</vt:lpstr>
      <vt:lpstr>21_BasicWhite</vt:lpstr>
      <vt:lpstr>Digital dabei – Startpaket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dabei – Startpaket  Baustein 3  In diesem Baustein werden die Bedien-Gesten gemeinsam geübt, sowie die Grundlagen für die eigenständige Weiterarbeit mit der App vermittelt.</dc:title>
  <cp:lastModifiedBy>Volker Löw</cp:lastModifiedBy>
  <cp:revision>41</cp:revision>
  <dcterms:modified xsi:type="dcterms:W3CDTF">2023-11-09T13:55:51Z</dcterms:modified>
</cp:coreProperties>
</file>