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92" r:id="rId3"/>
    <p:sldId id="284" r:id="rId4"/>
    <p:sldId id="285" r:id="rId5"/>
    <p:sldId id="286" r:id="rId6"/>
    <p:sldId id="287" r:id="rId7"/>
    <p:sldId id="288" r:id="rId8"/>
    <p:sldId id="290" r:id="rId9"/>
    <p:sldId id="282" r:id="rId10"/>
    <p:sldId id="294" r:id="rId11"/>
    <p:sldId id="279" r:id="rId12"/>
    <p:sldId id="291" r:id="rId13"/>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8525985-B0B3-F8F4-DD22-7915FA5D2DE1}" name="Ronja Hofmann" initials="RH" userId="S::rh@bf-medienbildung.de::cb3cacc5-58e6-4ec0-a79d-925b85d5fc3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FFD932"/>
    <a:srgbClr val="BECDDC"/>
    <a:srgbClr val="E60A2D"/>
    <a:srgbClr val="5564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019"/>
    <p:restoredTop sz="76463"/>
  </p:normalViewPr>
  <p:slideViewPr>
    <p:cSldViewPr snapToGrid="0" snapToObjects="1">
      <p:cViewPr varScale="1">
        <p:scale>
          <a:sx n="46" d="100"/>
          <a:sy n="46" d="100"/>
        </p:scale>
        <p:origin x="110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8" name="Shape 148"/>
          <p:cNvSpPr>
            <a:spLocks noGrp="1" noRot="1" noChangeAspect="1"/>
          </p:cNvSpPr>
          <p:nvPr>
            <p:ph type="sldImg"/>
          </p:nvPr>
        </p:nvSpPr>
        <p:spPr>
          <a:xfrm>
            <a:off x="1143000" y="685800"/>
            <a:ext cx="4572000" cy="3429000"/>
          </a:xfrm>
          <a:prstGeom prst="rect">
            <a:avLst/>
          </a:prstGeom>
        </p:spPr>
        <p:txBody>
          <a:bodyPr/>
          <a:lstStyle/>
          <a:p>
            <a:endParaRPr/>
          </a:p>
        </p:txBody>
      </p:sp>
      <p:sp>
        <p:nvSpPr>
          <p:cNvPr id="149" name="Shape 14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de-DE" dirty="0">
                <a:solidFill>
                  <a:srgbClr val="000000"/>
                </a:solidFill>
                <a:effectLst/>
                <a:latin typeface="Calibri" panose="020F0502020204030204" pitchFamily="34" charset="0"/>
              </a:rPr>
              <a:t>Begrüßen Sie die Teilnehmenden und geben Sie einen Überblick über die heutige Begleitung. (Dauer: 5 Minuten)</a:t>
            </a:r>
            <a:endParaRPr lang="de-DE" dirty="0">
              <a:effectLst/>
            </a:endParaRPr>
          </a:p>
          <a:p>
            <a:endParaRPr lang="de-DE" dirty="0"/>
          </a:p>
        </p:txBody>
      </p:sp>
    </p:spTree>
    <p:extLst>
      <p:ext uri="{BB962C8B-B14F-4D97-AF65-F5344CB8AC3E}">
        <p14:creationId xmlns:p14="http://schemas.microsoft.com/office/powerpoint/2010/main" val="21023929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de-DE" i="1" dirty="0">
                <a:solidFill>
                  <a:srgbClr val="000000"/>
                </a:solidFill>
                <a:effectLst/>
                <a:latin typeface="Calibri" panose="020F0502020204030204" pitchFamily="34" charset="0"/>
              </a:rPr>
              <a:t>Hinweis: Dies ist eine optionale Vertiefung.</a:t>
            </a:r>
            <a:br>
              <a:rPr lang="de-DE" dirty="0">
                <a:solidFill>
                  <a:srgbClr val="000000"/>
                </a:solidFill>
                <a:effectLst/>
                <a:latin typeface="Calibri" panose="020F0502020204030204" pitchFamily="34" charset="0"/>
              </a:rPr>
            </a:br>
            <a:endParaRPr lang="de-DE" dirty="0">
              <a:solidFill>
                <a:srgbClr val="000000"/>
              </a:solidFill>
              <a:effectLst/>
              <a:latin typeface="Calibri" panose="020F0502020204030204" pitchFamily="34" charset="0"/>
            </a:endParaRPr>
          </a:p>
          <a:p>
            <a:r>
              <a:rPr lang="de-DE" dirty="0">
                <a:solidFill>
                  <a:srgbClr val="000000"/>
                </a:solidFill>
                <a:effectLst/>
                <a:latin typeface="Times"/>
              </a:rPr>
              <a:t>Erläutern Sie den Teilnehmenden, wie Suchmaschinen technisch funktionieren.</a:t>
            </a:r>
            <a:br>
              <a:rPr lang="de-DE" dirty="0">
                <a:solidFill>
                  <a:srgbClr val="000000"/>
                </a:solidFill>
                <a:effectLst/>
                <a:latin typeface="Times"/>
              </a:rPr>
            </a:br>
            <a:endParaRPr lang="de-DE" dirty="0">
              <a:solidFill>
                <a:srgbClr val="000000"/>
              </a:solidFill>
              <a:effectLst/>
              <a:latin typeface="Times"/>
            </a:endParaRPr>
          </a:p>
          <a:p>
            <a:r>
              <a:rPr lang="de-DE" i="1" dirty="0">
                <a:solidFill>
                  <a:srgbClr val="000000"/>
                </a:solidFill>
                <a:effectLst/>
                <a:latin typeface="Times"/>
              </a:rPr>
              <a:t>Hinweis: Orientieren Sie sich dabei an den Inhalten aus der Starthilfe-App, Modul 7, Kapitel „Wie funktionieren Suchmaschinen technisch?“ </a:t>
            </a:r>
            <a:endParaRPr lang="de-DE" dirty="0">
              <a:solidFill>
                <a:srgbClr val="000000"/>
              </a:solidFill>
              <a:effectLst/>
              <a:latin typeface="Times"/>
            </a:endParaRPr>
          </a:p>
          <a:p>
            <a:pPr marL="0" marR="0" lvl="0" indent="0" defTabSz="457200" eaLnBrk="1" fontAlgn="auto" latinLnBrk="0" hangingPunct="1">
              <a:lnSpc>
                <a:spcPct val="117999"/>
              </a:lnSpc>
              <a:spcBef>
                <a:spcPts val="0"/>
              </a:spcBef>
              <a:spcAft>
                <a:spcPts val="0"/>
              </a:spcAft>
              <a:buClrTx/>
              <a:buSzTx/>
              <a:buFontTx/>
              <a:buNone/>
              <a:tabLst/>
              <a:defRPr/>
            </a:pPr>
            <a:endParaRPr lang="de-DE" dirty="0">
              <a:solidFill>
                <a:srgbClr val="000000"/>
              </a:solidFill>
              <a:effectLst/>
              <a:latin typeface="Calibri" panose="020F0502020204030204" pitchFamily="34" charset="0"/>
            </a:endParaRPr>
          </a:p>
          <a:p>
            <a:pPr marL="0" marR="0" lvl="0" indent="0" defTabSz="457200" eaLnBrk="1" fontAlgn="auto" latinLnBrk="0" hangingPunct="1">
              <a:lnSpc>
                <a:spcPct val="117999"/>
              </a:lnSpc>
              <a:spcBef>
                <a:spcPts val="0"/>
              </a:spcBef>
              <a:spcAft>
                <a:spcPts val="0"/>
              </a:spcAft>
              <a:buClrTx/>
              <a:buSzTx/>
              <a:buFontTx/>
              <a:buNone/>
              <a:tabLst/>
              <a:defRPr/>
            </a:pPr>
            <a:r>
              <a:rPr lang="de-DE" dirty="0">
                <a:solidFill>
                  <a:srgbClr val="000000"/>
                </a:solidFill>
                <a:effectLst/>
                <a:latin typeface="Calibri" panose="020F0502020204030204" pitchFamily="34" charset="0"/>
              </a:rPr>
              <a:t>(Dauer: 10 Minuten)</a:t>
            </a:r>
            <a:endParaRPr lang="de-DE" dirty="0">
              <a:effectLst/>
            </a:endParaRPr>
          </a:p>
          <a:p>
            <a:endParaRPr lang="de-DE" dirty="0"/>
          </a:p>
        </p:txBody>
      </p:sp>
    </p:spTree>
    <p:extLst>
      <p:ext uri="{BB962C8B-B14F-4D97-AF65-F5344CB8AC3E}">
        <p14:creationId xmlns:p14="http://schemas.microsoft.com/office/powerpoint/2010/main" val="24548940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de-DE" sz="2200" dirty="0">
                <a:effectLst/>
                <a:latin typeface="+mn-lt"/>
                <a:ea typeface="+mn-ea"/>
                <a:cs typeface="+mn-cs"/>
                <a:sym typeface="Helvetica Neue"/>
              </a:rPr>
              <a:t>Klären Sie Fragen, kündigen Sie das nächste Treffen an und verabschieden Sie sich. (Dauer: 5 Minuten)</a:t>
            </a:r>
          </a:p>
          <a:p>
            <a:endParaRPr lang="de-DE" dirty="0"/>
          </a:p>
        </p:txBody>
      </p:sp>
    </p:spTree>
    <p:extLst>
      <p:ext uri="{BB962C8B-B14F-4D97-AF65-F5344CB8AC3E}">
        <p14:creationId xmlns:p14="http://schemas.microsoft.com/office/powerpoint/2010/main" val="9886159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endParaRPr lang="de-DE" dirty="0"/>
          </a:p>
        </p:txBody>
      </p:sp>
    </p:spTree>
    <p:extLst>
      <p:ext uri="{BB962C8B-B14F-4D97-AF65-F5344CB8AC3E}">
        <p14:creationId xmlns:p14="http://schemas.microsoft.com/office/powerpoint/2010/main" val="2879570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r>
              <a:rPr lang="de-DE" dirty="0">
                <a:solidFill>
                  <a:srgbClr val="000000"/>
                </a:solidFill>
                <a:effectLst/>
                <a:latin typeface="Times"/>
              </a:rPr>
              <a:t>Kommen Sie mit den Teilnehmenden ins Gespräch. Erfragen Sie, ob sie wissen, mit welcher Suchmaschine sie an ihrem Gerät bisher nach Informationen im Internet suchen. Weisen Sie darauf hin, dass sich an jedem Gerät eine Standard-Suchmaschine festlegen lässt. (Wie das geht, ist Thema des Folgebausteins.)</a:t>
            </a:r>
          </a:p>
          <a:p>
            <a:pPr marL="0" marR="0" lvl="0" indent="0" defTabSz="457200" eaLnBrk="1" fontAlgn="auto" latinLnBrk="0" hangingPunct="1">
              <a:lnSpc>
                <a:spcPct val="117999"/>
              </a:lnSpc>
              <a:spcBef>
                <a:spcPts val="0"/>
              </a:spcBef>
              <a:spcAft>
                <a:spcPts val="0"/>
              </a:spcAft>
              <a:buClrTx/>
              <a:buSzTx/>
              <a:buFontTx/>
              <a:buNone/>
              <a:tabLst/>
              <a:defRPr/>
            </a:pPr>
            <a:endParaRPr lang="de-DE" dirty="0">
              <a:solidFill>
                <a:srgbClr val="000000"/>
              </a:solidFill>
              <a:effectLst/>
              <a:latin typeface="Calibri" panose="020F0502020204030204" pitchFamily="34" charset="0"/>
            </a:endParaRPr>
          </a:p>
          <a:p>
            <a:pPr marL="0" marR="0" lvl="0" indent="0" defTabSz="457200" eaLnBrk="1" fontAlgn="auto" latinLnBrk="0" hangingPunct="1">
              <a:lnSpc>
                <a:spcPct val="117999"/>
              </a:lnSpc>
              <a:spcBef>
                <a:spcPts val="0"/>
              </a:spcBef>
              <a:spcAft>
                <a:spcPts val="0"/>
              </a:spcAft>
              <a:buClrTx/>
              <a:buSzTx/>
              <a:buFontTx/>
              <a:buNone/>
              <a:tabLst/>
              <a:defRPr/>
            </a:pPr>
            <a:r>
              <a:rPr lang="de-DE" dirty="0">
                <a:solidFill>
                  <a:srgbClr val="000000"/>
                </a:solidFill>
                <a:effectLst/>
                <a:latin typeface="Calibri" panose="020F0502020204030204" pitchFamily="34" charset="0"/>
              </a:rPr>
              <a:t>(Dauer: 5 Minuten)</a:t>
            </a:r>
          </a:p>
          <a:p>
            <a:endParaRPr lang="de-DE" dirty="0"/>
          </a:p>
          <a:p>
            <a:endParaRPr lang="de-DE" dirty="0">
              <a:solidFill>
                <a:srgbClr val="000000"/>
              </a:solidFill>
              <a:effectLst/>
              <a:latin typeface="Calibri" panose="020F0502020204030204" pitchFamily="34" charset="0"/>
            </a:endParaRPr>
          </a:p>
        </p:txBody>
      </p:sp>
    </p:spTree>
    <p:extLst>
      <p:ext uri="{BB962C8B-B14F-4D97-AF65-F5344CB8AC3E}">
        <p14:creationId xmlns:p14="http://schemas.microsoft.com/office/powerpoint/2010/main" val="22477824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de-DE" sz="1400" dirty="0">
                <a:solidFill>
                  <a:srgbClr val="000000"/>
                </a:solidFill>
                <a:effectLst/>
                <a:latin typeface="Calibri" panose="020F0502020204030204" pitchFamily="34" charset="0"/>
              </a:rPr>
              <a:t>Es gibt es eine große Bandbreite an alternativen Suchmaschinen, die verschiedene Bedürfnisse abdecken.</a:t>
            </a:r>
            <a:r>
              <a:rPr lang="de-DE" sz="1400" dirty="0">
                <a:solidFill>
                  <a:srgbClr val="000000"/>
                </a:solidFill>
                <a:effectLst/>
                <a:latin typeface="Times" pitchFamily="2" charset="0"/>
              </a:rPr>
              <a:t> </a:t>
            </a:r>
            <a:r>
              <a:rPr lang="de-DE" sz="1400" dirty="0">
                <a:solidFill>
                  <a:srgbClr val="000000"/>
                </a:solidFill>
                <a:effectLst/>
                <a:latin typeface="Calibri" panose="020F0502020204030204" pitchFamily="34" charset="0"/>
              </a:rPr>
              <a:t>Stellen Sie die verschiedenen Suchmaschinen mit ihren Vor- und Nachteilen vor. Es geht hierbei insbesondere um die Abwägung zwischen Komfort und Datenschutz: </a:t>
            </a:r>
            <a:r>
              <a:rPr lang="de-DE" sz="1100" dirty="0">
                <a:solidFill>
                  <a:srgbClr val="000000"/>
                </a:solidFill>
                <a:effectLst/>
                <a:latin typeface="Helvetica Neue" panose="02000503000000020004" pitchFamily="2" charset="0"/>
              </a:rPr>
              <a:t>(Folie 1/5, Gesamtdauer der 5 Folien: 15 Minuten)</a:t>
            </a:r>
            <a:endParaRPr lang="de-DE" sz="1400" dirty="0">
              <a:solidFill>
                <a:srgbClr val="000000"/>
              </a:solidFill>
              <a:effectLst/>
              <a:latin typeface="Calibri" panose="020F0502020204030204" pitchFamily="34" charset="0"/>
            </a:endParaRPr>
          </a:p>
          <a:p>
            <a:endParaRPr lang="de-DE" sz="1800" b="1" dirty="0">
              <a:effectLst/>
              <a:latin typeface="Calibri" panose="020F0502020204030204" pitchFamily="34" charset="0"/>
              <a:ea typeface="Calibri" panose="020F0502020204030204" pitchFamily="34" charset="0"/>
              <a:cs typeface="Times New Roman" panose="02020603050405020304" pitchFamily="18" charset="0"/>
            </a:endParaRPr>
          </a:p>
          <a:p>
            <a:r>
              <a:rPr lang="de-DE" sz="1800" b="1" dirty="0">
                <a:effectLst/>
                <a:latin typeface="Calibri" panose="020F0502020204030204" pitchFamily="34" charset="0"/>
                <a:ea typeface="Calibri" panose="020F0502020204030204" pitchFamily="34" charset="0"/>
                <a:cs typeface="Times New Roman" panose="02020603050405020304" pitchFamily="18" charset="0"/>
              </a:rPr>
              <a:t>Google</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r>
              <a:rPr lang="de-DE" sz="1800" dirty="0">
                <a:effectLst/>
                <a:latin typeface="Calibri" panose="020F0502020204030204" pitchFamily="34" charset="0"/>
                <a:ea typeface="Calibri" panose="020F0502020204030204" pitchFamily="34" charset="0"/>
                <a:cs typeface="Times New Roman" panose="02020603050405020304" pitchFamily="18" charset="0"/>
              </a:rPr>
              <a:t>Der Klassiker und die klare Nummer Eins unter den meistgenutzten Suchmaschinen: Google. Der große Vorteil von Google sind die besonders präzisen Suchergebnisse. Außerdem gehören Apps wie Google Maps (Online-Karten), Gmail (E-Mail-Programm) oder Google Drive (</a:t>
            </a:r>
            <a:r>
              <a:rPr lang="de-DE" sz="1800" i="0" dirty="0">
                <a:effectLst/>
                <a:latin typeface="Calibri" panose="020F0502020204030204" pitchFamily="34" charset="0"/>
                <a:ea typeface="Calibri" panose="020F0502020204030204" pitchFamily="34" charset="0"/>
                <a:cs typeface="Times New Roman" panose="02020603050405020304" pitchFamily="18" charset="0"/>
              </a:rPr>
              <a:t>Cloud</a:t>
            </a:r>
            <a:r>
              <a:rPr lang="de-DE" sz="1800" dirty="0">
                <a:effectLst/>
                <a:latin typeface="Calibri" panose="020F0502020204030204" pitchFamily="34" charset="0"/>
                <a:ea typeface="Calibri" panose="020F0502020204030204" pitchFamily="34" charset="0"/>
                <a:cs typeface="Times New Roman" panose="02020603050405020304" pitchFamily="18" charset="0"/>
              </a:rPr>
              <a:t>, auf der Inhalte gespeichert werden können) oder YouTube (Videoportal) ebenfalls zu Google. Das ermöglicht eine einfache und übergreifende Nutzung verschiedener Dienste. Die große Schwachstelle von Google ist der Datenschutz. Denn Google nutzt das sogenannte </a:t>
            </a:r>
            <a:r>
              <a:rPr lang="de-DE" sz="1800" i="1" dirty="0">
                <a:effectLst/>
                <a:latin typeface="Calibri" panose="020F0502020204030204" pitchFamily="34" charset="0"/>
                <a:ea typeface="Calibri" panose="020F0502020204030204" pitchFamily="34" charset="0"/>
                <a:cs typeface="Times New Roman" panose="02020603050405020304" pitchFamily="18" charset="0"/>
              </a:rPr>
              <a:t>Tracking</a:t>
            </a:r>
            <a:r>
              <a:rPr lang="de-DE" sz="1800" dirty="0">
                <a:effectLst/>
                <a:latin typeface="Calibri" panose="020F0502020204030204" pitchFamily="34" charset="0"/>
                <a:ea typeface="Calibri" panose="020F0502020204030204" pitchFamily="34" charset="0"/>
                <a:cs typeface="Times New Roman" panose="02020603050405020304" pitchFamily="18" charset="0"/>
              </a:rPr>
              <a:t> (engl. </a:t>
            </a:r>
            <a:r>
              <a:rPr lang="de-DE" sz="1800" i="1" dirty="0">
                <a:effectLst/>
                <a:latin typeface="Calibri" panose="020F0502020204030204" pitchFamily="34" charset="0"/>
                <a:ea typeface="Calibri" panose="020F0502020204030204" pitchFamily="34" charset="0"/>
                <a:cs typeface="Times New Roman" panose="02020603050405020304" pitchFamily="18" charset="0"/>
              </a:rPr>
              <a:t>(rück)verfolgen</a:t>
            </a:r>
            <a:r>
              <a:rPr lang="de-DE" sz="1800" dirty="0">
                <a:effectLst/>
                <a:latin typeface="Calibri" panose="020F0502020204030204" pitchFamily="34" charset="0"/>
                <a:ea typeface="Calibri" panose="020F0502020204030204" pitchFamily="34" charset="0"/>
                <a:cs typeface="Times New Roman" panose="02020603050405020304" pitchFamily="18" charset="0"/>
              </a:rPr>
              <a:t>), um das Nutzungsverhalten aller Nutzerinnen und Nutzer nachzuverfolgen und auszuwerten. </a:t>
            </a:r>
          </a:p>
          <a:p>
            <a:endParaRPr lang="de-DE" dirty="0"/>
          </a:p>
        </p:txBody>
      </p:sp>
    </p:spTree>
    <p:extLst>
      <p:ext uri="{BB962C8B-B14F-4D97-AF65-F5344CB8AC3E}">
        <p14:creationId xmlns:p14="http://schemas.microsoft.com/office/powerpoint/2010/main" val="18081468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r>
              <a:rPr lang="de-DE" sz="1800" b="1" dirty="0">
                <a:effectLst/>
                <a:latin typeface="Calibri" panose="020F0502020204030204" pitchFamily="34" charset="0"/>
                <a:ea typeface="Calibri" panose="020F0502020204030204" pitchFamily="34" charset="0"/>
                <a:cs typeface="Times New Roman" panose="02020603050405020304" pitchFamily="18" charset="0"/>
              </a:rPr>
              <a:t>Bing</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r>
              <a:rPr lang="de-DE" sz="1800" dirty="0">
                <a:effectLst/>
                <a:latin typeface="Calibri" panose="020F0502020204030204" pitchFamily="34" charset="0"/>
                <a:ea typeface="Calibri" panose="020F0502020204030204" pitchFamily="34" charset="0"/>
                <a:cs typeface="Times New Roman" panose="02020603050405020304" pitchFamily="18" charset="0"/>
              </a:rPr>
              <a:t>Microsoft Bing ist nach Google die zweitbeliebteste Suchmaschine. Die Bedienung ist wie bei Google sehr einfach und intuitiv. Bing eignet sich besonders für die Video-Suche, da alle Ergebnisse groß und übersichtlich angezeigt werden</a:t>
            </a:r>
            <a:r>
              <a:rPr lang="de-DE" sz="1800">
                <a:effectLst/>
                <a:latin typeface="Calibri" panose="020F0502020204030204" pitchFamily="34" charset="0"/>
                <a:ea typeface="Calibri" panose="020F0502020204030204" pitchFamily="34" charset="0"/>
                <a:cs typeface="Times New Roman" panose="02020603050405020304" pitchFamily="18" charset="0"/>
              </a:rPr>
              <a:t>. Der </a:t>
            </a:r>
            <a:r>
              <a:rPr lang="de-DE" sz="1800" dirty="0">
                <a:effectLst/>
                <a:latin typeface="Calibri" panose="020F0502020204030204" pitchFamily="34" charset="0"/>
                <a:ea typeface="Calibri" panose="020F0502020204030204" pitchFamily="34" charset="0"/>
                <a:cs typeface="Times New Roman" panose="02020603050405020304" pitchFamily="18" charset="0"/>
              </a:rPr>
              <a:t>Suchverlauf sowie persönliche Daten werden gespeichert und können an Dritte weitergegeben werden. </a:t>
            </a:r>
          </a:p>
          <a:p>
            <a:endParaRPr lang="de-DE" dirty="0"/>
          </a:p>
        </p:txBody>
      </p:sp>
    </p:spTree>
    <p:extLst>
      <p:ext uri="{BB962C8B-B14F-4D97-AF65-F5344CB8AC3E}">
        <p14:creationId xmlns:p14="http://schemas.microsoft.com/office/powerpoint/2010/main" val="23447690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r>
              <a:rPr lang="de-DE" sz="1800" b="1" dirty="0">
                <a:effectLst/>
                <a:latin typeface="Calibri" panose="020F0502020204030204" pitchFamily="34" charset="0"/>
                <a:ea typeface="Calibri" panose="020F0502020204030204" pitchFamily="34" charset="0"/>
                <a:cs typeface="Times New Roman" panose="02020603050405020304" pitchFamily="18" charset="0"/>
              </a:rPr>
              <a:t>Startpage</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r>
              <a:rPr lang="de-DE" sz="1800" dirty="0">
                <a:effectLst/>
                <a:latin typeface="Calibri" panose="020F0502020204030204" pitchFamily="34" charset="0"/>
                <a:ea typeface="Calibri" panose="020F0502020204030204" pitchFamily="34" charset="0"/>
                <a:cs typeface="Times New Roman" panose="02020603050405020304" pitchFamily="18" charset="0"/>
              </a:rPr>
              <a:t>In Deutschland ist Startpage noch recht unbekannt, zählt aber seit 2006 zu den Pionieren im Bereich der anonymen Suchmaschinen. Startpage schützt die persönlichen Daten, arbeitet ohne Tracking und ermöglicht anonymes Suchen und Surfen im Internet. Der Clou: Startpage leitet die Suchanfragen anonym an die Google-Suchmaschine weiter, weshalb die Ergebnisse ziemlich exakt der Google-Suche entsprechen. Kleiner Nachteil: Die Suchergebnisse werden eher schlicht dargestellt, was anfänglich etwas ungewohnt sein kann. </a:t>
            </a:r>
          </a:p>
          <a:p>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243529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r>
              <a:rPr lang="de-DE" sz="1800" b="1" dirty="0">
                <a:effectLst/>
                <a:latin typeface="Calibri" panose="020F0502020204030204" pitchFamily="34" charset="0"/>
                <a:ea typeface="Calibri" panose="020F0502020204030204" pitchFamily="34" charset="0"/>
                <a:cs typeface="Times New Roman" panose="02020603050405020304" pitchFamily="18" charset="0"/>
              </a:rPr>
              <a:t>DuckDuckGo</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r>
              <a:rPr lang="de-DE" sz="1800" dirty="0">
                <a:effectLst/>
                <a:latin typeface="Calibri" panose="020F0502020204030204" pitchFamily="34" charset="0"/>
                <a:ea typeface="Calibri" panose="020F0502020204030204" pitchFamily="34" charset="0"/>
                <a:cs typeface="Times New Roman" panose="02020603050405020304" pitchFamily="18" charset="0"/>
              </a:rPr>
              <a:t>Die Suchmaschine DuckDuckGo punktet mit ihrer Übersichtlichkeit und Einstellvielfalt sowie mit guten Suchergebnisse. Priorität hat aber das Thema Datenschutz und Privatsphäre. Es werden keine IP-Adressen (individuelle Adresse, die jedem Gerät zugewiesen wird, das ans Netz angebunden ist) oder Informationen über die Suchanfragen gespeichert. Eine Besonderheit von DuckDuckGo: Die Suchanfragen sind nicht personalisiert, alle Nutzerinnen und Nutzer erhalten die gleichen Suchergebnisse. Laut Anbieter sollen außerdem nicht die meistgesuchten, sondern die besten Suchergebnisse angezeigt werden. </a:t>
            </a:r>
          </a:p>
          <a:p>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157756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r>
              <a:rPr lang="de-DE" sz="1800" b="1" dirty="0" err="1">
                <a:effectLst/>
                <a:latin typeface="Calibri" panose="020F0502020204030204" pitchFamily="34" charset="0"/>
                <a:ea typeface="Calibri" panose="020F0502020204030204" pitchFamily="34" charset="0"/>
                <a:cs typeface="Times New Roman" panose="02020603050405020304" pitchFamily="18" charset="0"/>
              </a:rPr>
              <a:t>Ecosia</a:t>
            </a:r>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a:p>
            <a:r>
              <a:rPr lang="de-DE" sz="1800" dirty="0">
                <a:effectLst/>
                <a:latin typeface="Calibri" panose="020F0502020204030204" pitchFamily="34" charset="0"/>
                <a:ea typeface="Calibri" panose="020F0502020204030204" pitchFamily="34" charset="0"/>
                <a:cs typeface="Times New Roman" panose="02020603050405020304" pitchFamily="18" charset="0"/>
              </a:rPr>
              <a:t>Eine der ersten Suchmaschinen mit ökologischem Anspruch kommt aus Berlin. </a:t>
            </a:r>
            <a:r>
              <a:rPr lang="de-DE" sz="1800" dirty="0" err="1">
                <a:effectLst/>
                <a:latin typeface="Calibri" panose="020F0502020204030204" pitchFamily="34" charset="0"/>
                <a:ea typeface="Calibri" panose="020F0502020204030204" pitchFamily="34" charset="0"/>
                <a:cs typeface="Times New Roman" panose="02020603050405020304" pitchFamily="18" charset="0"/>
              </a:rPr>
              <a:t>Ecosia</a:t>
            </a:r>
            <a:r>
              <a:rPr lang="de-DE" sz="1800" dirty="0">
                <a:effectLst/>
                <a:latin typeface="Calibri" panose="020F0502020204030204" pitchFamily="34" charset="0"/>
                <a:ea typeface="Calibri" panose="020F0502020204030204" pitchFamily="34" charset="0"/>
                <a:cs typeface="Times New Roman" panose="02020603050405020304" pitchFamily="18" charset="0"/>
              </a:rPr>
              <a:t> erzielt Umsatz durch Suchanzeigen und investiert die Gewinne in den Klimaschutz – insbesondere in weltweite Baumpflanzprojekte. Im Hintergrund nutzt </a:t>
            </a:r>
            <a:r>
              <a:rPr lang="de-DE" sz="1800" dirty="0" err="1">
                <a:effectLst/>
                <a:latin typeface="Calibri" panose="020F0502020204030204" pitchFamily="34" charset="0"/>
                <a:ea typeface="Calibri" panose="020F0502020204030204" pitchFamily="34" charset="0"/>
                <a:cs typeface="Times New Roman" panose="02020603050405020304" pitchFamily="18" charset="0"/>
              </a:rPr>
              <a:t>Ecosia</a:t>
            </a:r>
            <a:r>
              <a:rPr lang="de-DE" sz="1800" dirty="0">
                <a:effectLst/>
                <a:latin typeface="Calibri" panose="020F0502020204030204" pitchFamily="34" charset="0"/>
                <a:ea typeface="Calibri" panose="020F0502020204030204" pitchFamily="34" charset="0"/>
                <a:cs typeface="Times New Roman" panose="02020603050405020304" pitchFamily="18" charset="0"/>
              </a:rPr>
              <a:t> die CO2-neutrale Such-Technologie von Microsoft Bing. Daher müssen Nutzerdaten an Bing weitergegeben werden, jedoch werden keine individuellen Nutzerprofile erstellt.</a:t>
            </a:r>
          </a:p>
          <a:p>
            <a:pPr marL="0" marR="0" lvl="0" indent="0" defTabSz="457200" eaLnBrk="1" fontAlgn="auto" latinLnBrk="0" hangingPunct="1">
              <a:lnSpc>
                <a:spcPct val="117999"/>
              </a:lnSpc>
              <a:spcBef>
                <a:spcPts val="0"/>
              </a:spcBef>
              <a:spcAft>
                <a:spcPts val="0"/>
              </a:spcAft>
              <a:buClrTx/>
              <a:buSzTx/>
              <a:buFontTx/>
              <a:buNone/>
              <a:tabLst/>
              <a:defRPr/>
            </a:pPr>
            <a:br>
              <a:rPr lang="de-DE" sz="1800" dirty="0">
                <a:effectLst/>
                <a:latin typeface="Calibri" panose="020F0502020204030204" pitchFamily="34" charset="0"/>
                <a:ea typeface="Calibri" panose="020F0502020204030204" pitchFamily="34" charset="0"/>
                <a:cs typeface="Times New Roman" panose="02020603050405020304" pitchFamily="18" charset="0"/>
              </a:rPr>
            </a:br>
            <a:r>
              <a:rPr lang="de-DE" sz="1400" dirty="0">
                <a:solidFill>
                  <a:srgbClr val="000000"/>
                </a:solidFill>
                <a:effectLst/>
                <a:latin typeface="Times"/>
              </a:rPr>
              <a:t>Verweisen Sie zum Abschluss der Suchmaschinen-Vorstellung auf die Starthilfe-App als Nachschlagewerk zu den Inhalten: Modul 7, Kapitel „Die Vielfalt der Suchmaschinen“.</a:t>
            </a:r>
          </a:p>
          <a:p>
            <a:endParaRPr lang="de-DE"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555481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de-DE" dirty="0">
                <a:solidFill>
                  <a:srgbClr val="000000"/>
                </a:solidFill>
                <a:effectLst/>
                <a:latin typeface="Calibri" panose="020F0502020204030204" pitchFamily="34" charset="0"/>
              </a:rPr>
              <a:t>Teilen Sie das Arbeitsblatt „Suchmaschinen im Vergleich“ aus. Die Teilnehmenden sollen jeweils zwei Suchmaschinen auswählen, die sie gerne ausprobieren möchten. Dazu öffnen Sie wahlweise den Browser und geben die Internetadresse über die Tastatur ein oder scannen den QR-Code. (Bei Apple-Geräten funktioniert dies einfach über die Kamera-App, bei Android-Geräten ist teilweise – abhängig von Gerät/Hersteller – eine zusätzliche QR-Code-Scan-App notwendig).</a:t>
            </a:r>
          </a:p>
          <a:p>
            <a:pPr marL="0" marR="0" lvl="0" indent="0" defTabSz="457200" eaLnBrk="1" fontAlgn="auto" latinLnBrk="0" hangingPunct="1">
              <a:lnSpc>
                <a:spcPct val="117999"/>
              </a:lnSpc>
              <a:spcBef>
                <a:spcPts val="0"/>
              </a:spcBef>
              <a:spcAft>
                <a:spcPts val="0"/>
              </a:spcAft>
              <a:buClrTx/>
              <a:buSzTx/>
              <a:buFontTx/>
              <a:buNone/>
              <a:tabLst/>
              <a:defRPr/>
            </a:pPr>
            <a:r>
              <a:rPr lang="de-DE" dirty="0">
                <a:solidFill>
                  <a:srgbClr val="000000"/>
                </a:solidFill>
                <a:effectLst/>
                <a:latin typeface="Calibri" panose="020F0502020204030204" pitchFamily="34" charset="0"/>
              </a:rPr>
              <a:t>Lassen Sie die Teilnehmenden dann identische Begriffe suchen, die ihnen im Alltag Unterstützung bieten würden (erinnern Sie an den Austausch zu Beginn).</a:t>
            </a:r>
            <a:br>
              <a:rPr lang="de-DE" dirty="0">
                <a:solidFill>
                  <a:srgbClr val="000000"/>
                </a:solidFill>
                <a:effectLst/>
                <a:latin typeface="Calibri" panose="020F0502020204030204" pitchFamily="34" charset="0"/>
              </a:rPr>
            </a:br>
            <a:br>
              <a:rPr lang="de-DE" dirty="0">
                <a:solidFill>
                  <a:srgbClr val="000000"/>
                </a:solidFill>
                <a:effectLst/>
                <a:latin typeface="Calibri" panose="020F0502020204030204" pitchFamily="34" charset="0"/>
              </a:rPr>
            </a:br>
            <a:r>
              <a:rPr lang="de-DE" dirty="0">
                <a:solidFill>
                  <a:srgbClr val="000000"/>
                </a:solidFill>
                <a:effectLst/>
                <a:latin typeface="Calibri" panose="020F0502020204030204" pitchFamily="34" charset="0"/>
              </a:rPr>
              <a:t>(Dauer: 15 Minuten)</a:t>
            </a:r>
          </a:p>
          <a:p>
            <a:endParaRPr lang="de-DE" dirty="0"/>
          </a:p>
        </p:txBody>
      </p:sp>
    </p:spTree>
    <p:extLst>
      <p:ext uri="{BB962C8B-B14F-4D97-AF65-F5344CB8AC3E}">
        <p14:creationId xmlns:p14="http://schemas.microsoft.com/office/powerpoint/2010/main" val="25274701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81000" y="685800"/>
            <a:ext cx="6096000" cy="3429000"/>
          </a:xfrm>
        </p:spPr>
      </p:sp>
      <p:sp>
        <p:nvSpPr>
          <p:cNvPr id="3" name="Notizenplatzhalt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de-DE" dirty="0">
                <a:solidFill>
                  <a:srgbClr val="000000"/>
                </a:solidFill>
                <a:effectLst/>
                <a:latin typeface="Calibri" panose="020F0502020204030204" pitchFamily="34" charset="0"/>
              </a:rPr>
              <a:t>Ermutigen Sie die Teilnehmenden, verschiedene Suchmaschinen im Alltag auszuprobieren. An jedem Tag sollte ein Begriff im Internet gesucht werden, um am Ende der Woche eine Suchmaschine als Favorit festzulegen. </a:t>
            </a:r>
          </a:p>
          <a:p>
            <a:pPr marL="0" marR="0" lvl="0" indent="0" defTabSz="457200" eaLnBrk="1" fontAlgn="auto" latinLnBrk="0" hangingPunct="1">
              <a:lnSpc>
                <a:spcPct val="117999"/>
              </a:lnSpc>
              <a:spcBef>
                <a:spcPts val="0"/>
              </a:spcBef>
              <a:spcAft>
                <a:spcPts val="0"/>
              </a:spcAft>
              <a:buClrTx/>
              <a:buSzTx/>
              <a:buFontTx/>
              <a:buNone/>
              <a:tabLst/>
              <a:defRPr/>
            </a:pPr>
            <a:endParaRPr lang="de-DE" dirty="0">
              <a:solidFill>
                <a:srgbClr val="000000"/>
              </a:solidFill>
              <a:effectLst/>
              <a:latin typeface="Calibri" panose="020F0502020204030204" pitchFamily="34" charset="0"/>
            </a:endParaRPr>
          </a:p>
          <a:p>
            <a:pPr marL="0" marR="0" lvl="0" indent="0" defTabSz="457200" eaLnBrk="1" fontAlgn="auto" latinLnBrk="0" hangingPunct="1">
              <a:lnSpc>
                <a:spcPct val="117999"/>
              </a:lnSpc>
              <a:spcBef>
                <a:spcPts val="0"/>
              </a:spcBef>
              <a:spcAft>
                <a:spcPts val="0"/>
              </a:spcAft>
              <a:buClrTx/>
              <a:buSzTx/>
              <a:buFontTx/>
              <a:buNone/>
              <a:tabLst/>
              <a:defRPr/>
            </a:pPr>
            <a:r>
              <a:rPr lang="de-DE" dirty="0">
                <a:solidFill>
                  <a:srgbClr val="000000"/>
                </a:solidFill>
                <a:effectLst/>
                <a:latin typeface="Calibri" panose="020F0502020204030204" pitchFamily="34" charset="0"/>
              </a:rPr>
              <a:t>(Dauer: 5 Minuten)</a:t>
            </a:r>
            <a:endParaRPr lang="de-DE" dirty="0">
              <a:effectLst/>
            </a:endParaRPr>
          </a:p>
          <a:p>
            <a:endParaRPr lang="de-DE" dirty="0"/>
          </a:p>
        </p:txBody>
      </p:sp>
    </p:spTree>
    <p:extLst>
      <p:ext uri="{BB962C8B-B14F-4D97-AF65-F5344CB8AC3E}">
        <p14:creationId xmlns:p14="http://schemas.microsoft.com/office/powerpoint/2010/main" val="2257337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el">
    <p:spTree>
      <p:nvGrpSpPr>
        <p:cNvPr id="1" name=""/>
        <p:cNvGrpSpPr/>
        <p:nvPr/>
      </p:nvGrpSpPr>
      <p:grpSpPr>
        <a:xfrm>
          <a:off x="0" y="0"/>
          <a:ext cx="0" cy="0"/>
          <a:chOff x="0" y="0"/>
          <a:chExt cx="0" cy="0"/>
        </a:xfrm>
      </p:grpSpPr>
      <p:sp>
        <p:nvSpPr>
          <p:cNvPr id="11" name="Autor und Datum"/>
          <p:cNvSpPr txBox="1">
            <a:spLocks noGrp="1"/>
          </p:cNvSpPr>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Autor und Datum</a:t>
            </a:r>
          </a:p>
        </p:txBody>
      </p:sp>
      <p:sp>
        <p:nvSpPr>
          <p:cNvPr id="12" name="Titel der Präsentation"/>
          <p:cNvSpPr txBox="1">
            <a:spLocks noGrp="1"/>
          </p:cNvSpPr>
          <p:nvPr>
            <p:ph type="title" hasCustomPrompt="1"/>
          </p:nvPr>
        </p:nvSpPr>
        <p:spPr>
          <a:xfrm>
            <a:off x="1206496" y="2574991"/>
            <a:ext cx="21971004" cy="4648201"/>
          </a:xfrm>
          <a:prstGeom prst="rect">
            <a:avLst/>
          </a:prstGeom>
        </p:spPr>
        <p:txBody>
          <a:bodyPr anchor="b"/>
          <a:lstStyle>
            <a:lvl1pPr>
              <a:defRPr sz="11600" spc="-232"/>
            </a:lvl1pPr>
          </a:lstStyle>
          <a:p>
            <a:r>
              <a:t>Titel der Präsentation</a:t>
            </a:r>
          </a:p>
        </p:txBody>
      </p:sp>
      <p:sp>
        <p:nvSpPr>
          <p:cNvPr id="13" name="Textebene 1…"/>
          <p:cNvSpPr txBox="1">
            <a:spLocks noGrp="1"/>
          </p:cNvSpPr>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Präsentationsuntertitel</a:t>
            </a:r>
          </a:p>
          <a:p>
            <a:pPr lvl="1"/>
            <a:endParaRPr/>
          </a:p>
          <a:p>
            <a:pPr lvl="2"/>
            <a:endParaRPr/>
          </a:p>
          <a:p>
            <a:pPr lvl="3"/>
            <a:endParaRPr/>
          </a:p>
          <a:p>
            <a:pPr lvl="4"/>
            <a:endParaRPr/>
          </a:p>
        </p:txBody>
      </p:sp>
      <p:sp>
        <p:nvSpPr>
          <p:cNvPr id="14"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Aufstellung">
    <p:spTree>
      <p:nvGrpSpPr>
        <p:cNvPr id="1" name=""/>
        <p:cNvGrpSpPr/>
        <p:nvPr/>
      </p:nvGrpSpPr>
      <p:grpSpPr>
        <a:xfrm>
          <a:off x="0" y="0"/>
          <a:ext cx="0" cy="0"/>
          <a:chOff x="0" y="0"/>
          <a:chExt cx="0" cy="0"/>
        </a:xfrm>
      </p:grpSpPr>
      <p:sp>
        <p:nvSpPr>
          <p:cNvPr id="98" name="Textebene 1…"/>
          <p:cNvSpPr txBox="1">
            <a:spLocks noGrp="1"/>
          </p:cNvSpPr>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z="11600" spc="-232">
                <a:latin typeface="Helvetica Neue Medium"/>
                <a:ea typeface="Helvetica Neue Medium"/>
                <a:cs typeface="Helvetica Neue Medium"/>
                <a:sym typeface="Helvetica Neue Medium"/>
              </a:defRPr>
            </a:lvl1pPr>
            <a:lvl2pPr marL="0" indent="457200" algn="ctr">
              <a:lnSpc>
                <a:spcPct val="80000"/>
              </a:lnSpc>
              <a:spcBef>
                <a:spcPts val="0"/>
              </a:spcBef>
              <a:buSzTx/>
              <a:buNone/>
              <a:defRPr sz="11600" spc="-232">
                <a:latin typeface="Helvetica Neue Medium"/>
                <a:ea typeface="Helvetica Neue Medium"/>
                <a:cs typeface="Helvetica Neue Medium"/>
                <a:sym typeface="Helvetica Neue Medium"/>
              </a:defRPr>
            </a:lvl2pPr>
            <a:lvl3pPr marL="0" indent="914400" algn="ctr">
              <a:lnSpc>
                <a:spcPct val="80000"/>
              </a:lnSpc>
              <a:spcBef>
                <a:spcPts val="0"/>
              </a:spcBef>
              <a:buSzTx/>
              <a:buNone/>
              <a:defRPr sz="11600" spc="-232">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z="11600" spc="-232">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z="11600" spc="-232">
                <a:latin typeface="Helvetica Neue Medium"/>
                <a:ea typeface="Helvetica Neue Medium"/>
                <a:cs typeface="Helvetica Neue Medium"/>
                <a:sym typeface="Helvetica Neue Medium"/>
              </a:defRPr>
            </a:lvl5pPr>
          </a:lstStyle>
          <a:p>
            <a:r>
              <a:t>Aufstellung</a:t>
            </a:r>
          </a:p>
          <a:p>
            <a:pPr lvl="1"/>
            <a:endParaRPr/>
          </a:p>
          <a:p>
            <a:pPr lvl="2"/>
            <a:endParaRPr/>
          </a:p>
          <a:p>
            <a:pPr lvl="3"/>
            <a:endParaRPr/>
          </a:p>
          <a:p>
            <a:pPr lvl="4"/>
            <a:endParaRPr/>
          </a:p>
        </p:txBody>
      </p:sp>
      <p:sp>
        <p:nvSpPr>
          <p:cNvPr id="99"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Fakt (groß)">
    <p:spTree>
      <p:nvGrpSpPr>
        <p:cNvPr id="1" name=""/>
        <p:cNvGrpSpPr/>
        <p:nvPr/>
      </p:nvGrpSpPr>
      <p:grpSpPr>
        <a:xfrm>
          <a:off x="0" y="0"/>
          <a:ext cx="0" cy="0"/>
          <a:chOff x="0" y="0"/>
          <a:chExt cx="0" cy="0"/>
        </a:xfrm>
      </p:grpSpPr>
      <p:sp>
        <p:nvSpPr>
          <p:cNvPr id="106" name="Textebene 1…"/>
          <p:cNvSpPr txBox="1">
            <a:spLocks noGrp="1"/>
          </p:cNvSpPr>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sz="25000" b="1" spc="-250"/>
            </a:lvl1pPr>
            <a:lvl2pPr marL="0" indent="457200" algn="ctr">
              <a:lnSpc>
                <a:spcPct val="80000"/>
              </a:lnSpc>
              <a:spcBef>
                <a:spcPts val="0"/>
              </a:spcBef>
              <a:buSzTx/>
              <a:buNone/>
              <a:defRPr sz="25000" b="1" spc="-250"/>
            </a:lvl2pPr>
            <a:lvl3pPr marL="0" indent="914400" algn="ctr">
              <a:lnSpc>
                <a:spcPct val="80000"/>
              </a:lnSpc>
              <a:spcBef>
                <a:spcPts val="0"/>
              </a:spcBef>
              <a:buSzTx/>
              <a:buNone/>
              <a:defRPr sz="25000" b="1" spc="-250"/>
            </a:lvl3pPr>
            <a:lvl4pPr marL="0" indent="1371600" algn="ctr">
              <a:lnSpc>
                <a:spcPct val="80000"/>
              </a:lnSpc>
              <a:spcBef>
                <a:spcPts val="0"/>
              </a:spcBef>
              <a:buSzTx/>
              <a:buNone/>
              <a:defRPr sz="25000" b="1" spc="-250"/>
            </a:lvl4pPr>
            <a:lvl5pPr marL="0" indent="1828800" algn="ctr">
              <a:lnSpc>
                <a:spcPct val="80000"/>
              </a:lnSpc>
              <a:spcBef>
                <a:spcPts val="0"/>
              </a:spcBef>
              <a:buSzTx/>
              <a:buNone/>
              <a:defRPr sz="25000" b="1" spc="-250"/>
            </a:lvl5pPr>
          </a:lstStyle>
          <a:p>
            <a:r>
              <a:t>100 %</a:t>
            </a:r>
          </a:p>
          <a:p>
            <a:pPr lvl="1"/>
            <a:endParaRPr/>
          </a:p>
          <a:p>
            <a:pPr lvl="2"/>
            <a:endParaRPr/>
          </a:p>
          <a:p>
            <a:pPr lvl="3"/>
            <a:endParaRPr/>
          </a:p>
          <a:p>
            <a:pPr lvl="4"/>
            <a:endParaRPr/>
          </a:p>
        </p:txBody>
      </p:sp>
      <p:sp>
        <p:nvSpPr>
          <p:cNvPr id="107" name="Fakten"/>
          <p:cNvSpPr txBox="1">
            <a:spLocks noGrp="1"/>
          </p:cNvSpPr>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sz="5500" b="1"/>
            </a:lvl1pPr>
          </a:lstStyle>
          <a:p>
            <a:r>
              <a:t>Fakten</a:t>
            </a:r>
          </a:p>
        </p:txBody>
      </p:sp>
      <p:sp>
        <p:nvSpPr>
          <p:cNvPr id="108"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Zitat">
    <p:spTree>
      <p:nvGrpSpPr>
        <p:cNvPr id="1" name=""/>
        <p:cNvGrpSpPr/>
        <p:nvPr/>
      </p:nvGrpSpPr>
      <p:grpSpPr>
        <a:xfrm>
          <a:off x="0" y="0"/>
          <a:ext cx="0" cy="0"/>
          <a:chOff x="0" y="0"/>
          <a:chExt cx="0" cy="0"/>
        </a:xfrm>
      </p:grpSpPr>
      <p:sp>
        <p:nvSpPr>
          <p:cNvPr id="115" name="Quellenangabe"/>
          <p:cNvSpPr txBox="1">
            <a:spLocks noGrp="1"/>
          </p:cNvSpPr>
          <p:nvPr>
            <p:ph type="body" sz="quarter" idx="21"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Quellenangabe</a:t>
            </a:r>
          </a:p>
        </p:txBody>
      </p:sp>
      <p:sp>
        <p:nvSpPr>
          <p:cNvPr id="116" name="Textebene 1…"/>
          <p:cNvSpPr txBox="1">
            <a:spLocks noGrp="1"/>
          </p:cNvSpPr>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z="8500" spc="-170">
                <a:latin typeface="Helvetica Neue Medium"/>
                <a:ea typeface="Helvetica Neue Medium"/>
                <a:cs typeface="Helvetica Neue Medium"/>
                <a:sym typeface="Helvetica Neue Medium"/>
              </a:defRPr>
            </a:lvl1pPr>
            <a:lvl2pPr marL="638923" indent="-12700">
              <a:spcBef>
                <a:spcPts val="0"/>
              </a:spcBef>
              <a:buSzTx/>
              <a:buNone/>
              <a:defRPr sz="8500" spc="-170">
                <a:latin typeface="Helvetica Neue Medium"/>
                <a:ea typeface="Helvetica Neue Medium"/>
                <a:cs typeface="Helvetica Neue Medium"/>
                <a:sym typeface="Helvetica Neue Medium"/>
              </a:defRPr>
            </a:lvl2pPr>
            <a:lvl3pPr marL="638923" indent="444500">
              <a:spcBef>
                <a:spcPts val="0"/>
              </a:spcBef>
              <a:buSzTx/>
              <a:buNone/>
              <a:defRPr sz="8500" spc="-170">
                <a:latin typeface="Helvetica Neue Medium"/>
                <a:ea typeface="Helvetica Neue Medium"/>
                <a:cs typeface="Helvetica Neue Medium"/>
                <a:sym typeface="Helvetica Neue Medium"/>
              </a:defRPr>
            </a:lvl3pPr>
            <a:lvl4pPr marL="638923" indent="901700">
              <a:spcBef>
                <a:spcPts val="0"/>
              </a:spcBef>
              <a:buSzTx/>
              <a:buNone/>
              <a:defRPr sz="8500" spc="-170">
                <a:latin typeface="Helvetica Neue Medium"/>
                <a:ea typeface="Helvetica Neue Medium"/>
                <a:cs typeface="Helvetica Neue Medium"/>
                <a:sym typeface="Helvetica Neue Medium"/>
              </a:defRPr>
            </a:lvl4pPr>
            <a:lvl5pPr marL="638923" indent="1358900">
              <a:spcBef>
                <a:spcPts val="0"/>
              </a:spcBef>
              <a:buSzTx/>
              <a:buNone/>
              <a:defRPr sz="8500" spc="-170">
                <a:latin typeface="Helvetica Neue Medium"/>
                <a:ea typeface="Helvetica Neue Medium"/>
                <a:cs typeface="Helvetica Neue Medium"/>
                <a:sym typeface="Helvetica Neue Medium"/>
              </a:defRPr>
            </a:lvl5pPr>
          </a:lstStyle>
          <a:p>
            <a:r>
              <a:t>„Bemerkenswert“</a:t>
            </a:r>
          </a:p>
          <a:p>
            <a:pPr lvl="1"/>
            <a:endParaRPr/>
          </a:p>
          <a:p>
            <a:pPr lvl="2"/>
            <a:endParaRPr/>
          </a:p>
          <a:p>
            <a:pPr lvl="3"/>
            <a:endParaRPr/>
          </a:p>
          <a:p>
            <a:pPr lvl="4"/>
            <a:endParaRPr/>
          </a:p>
        </p:txBody>
      </p:sp>
      <p:sp>
        <p:nvSpPr>
          <p:cNvPr id="117"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Foto - 3 Stück">
    <p:spTree>
      <p:nvGrpSpPr>
        <p:cNvPr id="1" name=""/>
        <p:cNvGrpSpPr/>
        <p:nvPr/>
      </p:nvGrpSpPr>
      <p:grpSpPr>
        <a:xfrm>
          <a:off x="0" y="0"/>
          <a:ext cx="0" cy="0"/>
          <a:chOff x="0" y="0"/>
          <a:chExt cx="0" cy="0"/>
        </a:xfrm>
      </p:grpSpPr>
      <p:sp>
        <p:nvSpPr>
          <p:cNvPr id="124" name="Bild"/>
          <p:cNvSpPr>
            <a:spLocks noGrp="1"/>
          </p:cNvSpPr>
          <p:nvPr>
            <p:ph type="pic" sz="quarter" idx="21"/>
          </p:nvPr>
        </p:nvSpPr>
        <p:spPr>
          <a:xfrm>
            <a:off x="15760700" y="1016000"/>
            <a:ext cx="7439099" cy="5949678"/>
          </a:xfrm>
          <a:prstGeom prst="rect">
            <a:avLst/>
          </a:prstGeom>
        </p:spPr>
        <p:txBody>
          <a:bodyPr lIns="91439" tIns="45719" rIns="91439" bIns="45719">
            <a:noAutofit/>
          </a:bodyPr>
          <a:lstStyle/>
          <a:p>
            <a:endParaRPr/>
          </a:p>
        </p:txBody>
      </p:sp>
      <p:sp>
        <p:nvSpPr>
          <p:cNvPr id="125" name="Bild"/>
          <p:cNvSpPr>
            <a:spLocks noGrp="1"/>
          </p:cNvSpPr>
          <p:nvPr>
            <p:ph type="pic" sz="half" idx="22"/>
          </p:nvPr>
        </p:nvSpPr>
        <p:spPr>
          <a:xfrm>
            <a:off x="13500100" y="3978275"/>
            <a:ext cx="10439400" cy="12150181"/>
          </a:xfrm>
          <a:prstGeom prst="rect">
            <a:avLst/>
          </a:prstGeom>
        </p:spPr>
        <p:txBody>
          <a:bodyPr lIns="91439" tIns="45719" rIns="91439" bIns="45719">
            <a:noAutofit/>
          </a:bodyPr>
          <a:lstStyle/>
          <a:p>
            <a:endParaRPr/>
          </a:p>
        </p:txBody>
      </p:sp>
      <p:sp>
        <p:nvSpPr>
          <p:cNvPr id="126" name="Bild"/>
          <p:cNvSpPr>
            <a:spLocks noGrp="1"/>
          </p:cNvSpPr>
          <p:nvPr>
            <p:ph type="pic" idx="23"/>
          </p:nvPr>
        </p:nvSpPr>
        <p:spPr>
          <a:xfrm>
            <a:off x="-139700" y="495300"/>
            <a:ext cx="16611600" cy="12458700"/>
          </a:xfrm>
          <a:prstGeom prst="rect">
            <a:avLst/>
          </a:prstGeom>
        </p:spPr>
        <p:txBody>
          <a:bodyPr lIns="91439" tIns="45719" rIns="91439" bIns="45719">
            <a:noAutofit/>
          </a:bodyPr>
          <a:lstStyle/>
          <a:p>
            <a:endParaRPr/>
          </a:p>
        </p:txBody>
      </p:sp>
      <p:sp>
        <p:nvSpPr>
          <p:cNvPr id="127"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Foto">
    <p:spTree>
      <p:nvGrpSpPr>
        <p:cNvPr id="1" name=""/>
        <p:cNvGrpSpPr/>
        <p:nvPr/>
      </p:nvGrpSpPr>
      <p:grpSpPr>
        <a:xfrm>
          <a:off x="0" y="0"/>
          <a:ext cx="0" cy="0"/>
          <a:chOff x="0" y="0"/>
          <a:chExt cx="0" cy="0"/>
        </a:xfrm>
      </p:grpSpPr>
      <p:sp>
        <p:nvSpPr>
          <p:cNvPr id="134" name="Bild"/>
          <p:cNvSpPr>
            <a:spLocks noGrp="1"/>
          </p:cNvSpPr>
          <p:nvPr>
            <p:ph type="pic" idx="21"/>
          </p:nvPr>
        </p:nvSpPr>
        <p:spPr>
          <a:xfrm>
            <a:off x="-1333500" y="-5524500"/>
            <a:ext cx="27051000" cy="21640800"/>
          </a:xfrm>
          <a:prstGeom prst="rect">
            <a:avLst/>
          </a:prstGeom>
        </p:spPr>
        <p:txBody>
          <a:bodyPr lIns="91439" tIns="45719" rIns="91439" bIns="45719">
            <a:noAutofit/>
          </a:bodyPr>
          <a:lstStyle/>
          <a:p>
            <a:endParaRPr/>
          </a:p>
        </p:txBody>
      </p:sp>
      <p:sp>
        <p:nvSpPr>
          <p:cNvPr id="135" name="Foliennumm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‹Nr.›</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Leer">
    <p:spTree>
      <p:nvGrpSpPr>
        <p:cNvPr id="1" name=""/>
        <p:cNvGrpSpPr/>
        <p:nvPr/>
      </p:nvGrpSpPr>
      <p:grpSpPr>
        <a:xfrm>
          <a:off x="0" y="0"/>
          <a:ext cx="0" cy="0"/>
          <a:chOff x="0" y="0"/>
          <a:chExt cx="0" cy="0"/>
        </a:xfrm>
      </p:grpSpPr>
      <p:sp>
        <p:nvSpPr>
          <p:cNvPr id="142"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el &amp; Foto">
    <p:spTree>
      <p:nvGrpSpPr>
        <p:cNvPr id="1" name=""/>
        <p:cNvGrpSpPr/>
        <p:nvPr/>
      </p:nvGrpSpPr>
      <p:grpSpPr>
        <a:xfrm>
          <a:off x="0" y="0"/>
          <a:ext cx="0" cy="0"/>
          <a:chOff x="0" y="0"/>
          <a:chExt cx="0" cy="0"/>
        </a:xfrm>
      </p:grpSpPr>
      <p:sp>
        <p:nvSpPr>
          <p:cNvPr id="21" name="666699290_02_crop_3159x1892.jpg"/>
          <p:cNvSpPr>
            <a:spLocks noGrp="1"/>
          </p:cNvSpPr>
          <p:nvPr>
            <p:ph type="pic" idx="21"/>
          </p:nvPr>
        </p:nvSpPr>
        <p:spPr>
          <a:xfrm>
            <a:off x="-1155700" y="-1295400"/>
            <a:ext cx="26746200" cy="16018933"/>
          </a:xfrm>
          <a:prstGeom prst="rect">
            <a:avLst/>
          </a:prstGeom>
        </p:spPr>
        <p:txBody>
          <a:bodyPr lIns="91439" tIns="45719" rIns="91439" bIns="45719">
            <a:noAutofit/>
          </a:bodyPr>
          <a:lstStyle/>
          <a:p>
            <a:endParaRPr/>
          </a:p>
        </p:txBody>
      </p:sp>
      <p:sp>
        <p:nvSpPr>
          <p:cNvPr id="22" name="Titel der Präsentation"/>
          <p:cNvSpPr txBox="1">
            <a:spLocks noGrp="1"/>
          </p:cNvSpPr>
          <p:nvPr>
            <p:ph type="title" hasCustomPrompt="1"/>
          </p:nvPr>
        </p:nvSpPr>
        <p:spPr>
          <a:xfrm>
            <a:off x="1206500" y="7124700"/>
            <a:ext cx="21971000" cy="4648200"/>
          </a:xfrm>
          <a:prstGeom prst="rect">
            <a:avLst/>
          </a:prstGeom>
        </p:spPr>
        <p:txBody>
          <a:bodyPr anchor="b"/>
          <a:lstStyle>
            <a:lvl1pPr>
              <a:defRPr sz="11600" spc="-232"/>
            </a:lvl1pPr>
          </a:lstStyle>
          <a:p>
            <a:r>
              <a:t>Titel der Präsentation</a:t>
            </a:r>
          </a:p>
        </p:txBody>
      </p:sp>
      <p:sp>
        <p:nvSpPr>
          <p:cNvPr id="23" name="Autor und Datum"/>
          <p:cNvSpPr txBox="1">
            <a:spLocks noGrp="1"/>
          </p:cNvSpPr>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Autor und Datum</a:t>
            </a:r>
          </a:p>
        </p:txBody>
      </p:sp>
      <p:sp>
        <p:nvSpPr>
          <p:cNvPr id="24" name="Textebene 1…"/>
          <p:cNvSpPr txBox="1">
            <a:spLocks noGrp="1"/>
          </p:cNvSpPr>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Präsentationsuntertitel</a:t>
            </a:r>
          </a:p>
          <a:p>
            <a:pPr lvl="1"/>
            <a:endParaRPr/>
          </a:p>
          <a:p>
            <a:pPr lvl="2"/>
            <a:endParaRPr/>
          </a:p>
          <a:p>
            <a:pPr lvl="3"/>
            <a:endParaRPr/>
          </a:p>
          <a:p>
            <a:pPr lvl="4"/>
            <a:endParaRPr/>
          </a:p>
        </p:txBody>
      </p:sp>
      <p:sp>
        <p:nvSpPr>
          <p:cNvPr id="25"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el &amp; Foto 2">
    <p:spTree>
      <p:nvGrpSpPr>
        <p:cNvPr id="1" name=""/>
        <p:cNvGrpSpPr/>
        <p:nvPr/>
      </p:nvGrpSpPr>
      <p:grpSpPr>
        <a:xfrm>
          <a:off x="0" y="0"/>
          <a:ext cx="0" cy="0"/>
          <a:chOff x="0" y="0"/>
          <a:chExt cx="0" cy="0"/>
        </a:xfrm>
      </p:grpSpPr>
      <p:sp>
        <p:nvSpPr>
          <p:cNvPr id="32" name="910457886_1434x1669.jpg"/>
          <p:cNvSpPr>
            <a:spLocks noGrp="1"/>
          </p:cNvSpPr>
          <p:nvPr>
            <p:ph type="pic" idx="21"/>
          </p:nvPr>
        </p:nvSpPr>
        <p:spPr>
          <a:xfrm>
            <a:off x="10972800" y="-203200"/>
            <a:ext cx="12144837" cy="14135100"/>
          </a:xfrm>
          <a:prstGeom prst="rect">
            <a:avLst/>
          </a:prstGeom>
        </p:spPr>
        <p:txBody>
          <a:bodyPr lIns="91439" tIns="45719" rIns="91439" bIns="45719">
            <a:noAutofit/>
          </a:bodyPr>
          <a:lstStyle/>
          <a:p>
            <a:endParaRPr/>
          </a:p>
        </p:txBody>
      </p:sp>
      <p:sp>
        <p:nvSpPr>
          <p:cNvPr id="33" name="Folientitel"/>
          <p:cNvSpPr txBox="1">
            <a:spLocks noGrp="1"/>
          </p:cNvSpPr>
          <p:nvPr>
            <p:ph type="title" hasCustomPrompt="1"/>
          </p:nvPr>
        </p:nvSpPr>
        <p:spPr>
          <a:xfrm>
            <a:off x="1206500" y="1270000"/>
            <a:ext cx="9779000" cy="5882273"/>
          </a:xfrm>
          <a:prstGeom prst="rect">
            <a:avLst/>
          </a:prstGeom>
        </p:spPr>
        <p:txBody>
          <a:bodyPr anchor="b"/>
          <a:lstStyle/>
          <a:p>
            <a:r>
              <a:t>Folientitel</a:t>
            </a:r>
          </a:p>
        </p:txBody>
      </p:sp>
      <p:sp>
        <p:nvSpPr>
          <p:cNvPr id="34" name="Textebene 1…"/>
          <p:cNvSpPr txBox="1">
            <a:spLocks noGrp="1"/>
          </p:cNvSpPr>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Folien-Untertitel</a:t>
            </a:r>
          </a:p>
          <a:p>
            <a:pPr lvl="1"/>
            <a:endParaRPr/>
          </a:p>
          <a:p>
            <a:pPr lvl="2"/>
            <a:endParaRPr/>
          </a:p>
          <a:p>
            <a:pPr lvl="3"/>
            <a:endParaRPr/>
          </a:p>
          <a:p>
            <a:pPr lvl="4"/>
            <a:endParaRPr/>
          </a:p>
        </p:txBody>
      </p:sp>
      <p:sp>
        <p:nvSpPr>
          <p:cNvPr id="35" name="Foliennumm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el &amp; Punkte">
    <p:spTree>
      <p:nvGrpSpPr>
        <p:cNvPr id="1" name=""/>
        <p:cNvGrpSpPr/>
        <p:nvPr/>
      </p:nvGrpSpPr>
      <p:grpSpPr>
        <a:xfrm>
          <a:off x="0" y="0"/>
          <a:ext cx="0" cy="0"/>
          <a:chOff x="0" y="0"/>
          <a:chExt cx="0" cy="0"/>
        </a:xfrm>
      </p:grpSpPr>
      <p:sp>
        <p:nvSpPr>
          <p:cNvPr id="42" name="Folientitel"/>
          <p:cNvSpPr txBox="1">
            <a:spLocks noGrp="1"/>
          </p:cNvSpPr>
          <p:nvPr>
            <p:ph type="title" hasCustomPrompt="1"/>
          </p:nvPr>
        </p:nvSpPr>
        <p:spPr>
          <a:prstGeom prst="rect">
            <a:avLst/>
          </a:prstGeom>
        </p:spPr>
        <p:txBody>
          <a:bodyPr/>
          <a:lstStyle/>
          <a:p>
            <a:r>
              <a:t>Folientitel</a:t>
            </a:r>
          </a:p>
        </p:txBody>
      </p:sp>
      <p:sp>
        <p:nvSpPr>
          <p:cNvPr id="43" name="Folien-Untertitel"/>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Folien-Untertitel</a:t>
            </a:r>
          </a:p>
        </p:txBody>
      </p:sp>
      <p:sp>
        <p:nvSpPr>
          <p:cNvPr id="44" name="Textebene 1…"/>
          <p:cNvSpPr txBox="1">
            <a:spLocks noGrp="1"/>
          </p:cNvSpPr>
          <p:nvPr>
            <p:ph type="body" idx="1" hasCustomPrompt="1"/>
          </p:nvPr>
        </p:nvSpPr>
        <p:spPr>
          <a:prstGeom prst="rect">
            <a:avLst/>
          </a:prstGeom>
        </p:spPr>
        <p:txBody>
          <a:bodyPr/>
          <a:lstStyle/>
          <a:p>
            <a:r>
              <a:t>Text für Folienpunkt</a:t>
            </a:r>
          </a:p>
          <a:p>
            <a:pPr lvl="1"/>
            <a:endParaRPr/>
          </a:p>
          <a:p>
            <a:pPr lvl="2"/>
            <a:endParaRPr/>
          </a:p>
          <a:p>
            <a:pPr lvl="3"/>
            <a:endParaRPr/>
          </a:p>
          <a:p>
            <a:pPr lvl="4"/>
            <a:endParaRPr/>
          </a:p>
        </p:txBody>
      </p:sp>
      <p:sp>
        <p:nvSpPr>
          <p:cNvPr id="45"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Punkte">
    <p:spTree>
      <p:nvGrpSpPr>
        <p:cNvPr id="1" name=""/>
        <p:cNvGrpSpPr/>
        <p:nvPr/>
      </p:nvGrpSpPr>
      <p:grpSpPr>
        <a:xfrm>
          <a:off x="0" y="0"/>
          <a:ext cx="0" cy="0"/>
          <a:chOff x="0" y="0"/>
          <a:chExt cx="0" cy="0"/>
        </a:xfrm>
      </p:grpSpPr>
      <p:sp>
        <p:nvSpPr>
          <p:cNvPr id="52" name="Textebene 1…"/>
          <p:cNvSpPr txBox="1">
            <a:spLocks noGrp="1"/>
          </p:cNvSpPr>
          <p:nvPr>
            <p:ph type="body" idx="1" hasCustomPrompt="1"/>
          </p:nvPr>
        </p:nvSpPr>
        <p:spPr>
          <a:prstGeom prst="rect">
            <a:avLst/>
          </a:prstGeom>
        </p:spPr>
        <p:txBody>
          <a:bodyPr numCol="2" spcCol="1098550"/>
          <a:lstStyle/>
          <a:p>
            <a:r>
              <a:t>Text für Folienpunkt</a:t>
            </a:r>
          </a:p>
          <a:p>
            <a:pPr lvl="1"/>
            <a:endParaRPr/>
          </a:p>
          <a:p>
            <a:pPr lvl="2"/>
            <a:endParaRPr/>
          </a:p>
          <a:p>
            <a:pPr lvl="3"/>
            <a:endParaRPr/>
          </a:p>
          <a:p>
            <a:pPr lvl="4"/>
            <a:endParaRPr/>
          </a:p>
        </p:txBody>
      </p:sp>
      <p:sp>
        <p:nvSpPr>
          <p:cNvPr id="53"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el, Punkte &amp; Foto">
    <p:spTree>
      <p:nvGrpSpPr>
        <p:cNvPr id="1" name=""/>
        <p:cNvGrpSpPr/>
        <p:nvPr/>
      </p:nvGrpSpPr>
      <p:grpSpPr>
        <a:xfrm>
          <a:off x="0" y="0"/>
          <a:ext cx="0" cy="0"/>
          <a:chOff x="0" y="0"/>
          <a:chExt cx="0" cy="0"/>
        </a:xfrm>
      </p:grpSpPr>
      <p:sp>
        <p:nvSpPr>
          <p:cNvPr id="60" name="Folien-Untertitel"/>
          <p:cNvSpPr txBox="1">
            <a:spLocks noGrp="1"/>
          </p:cNvSpPr>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Folien-Untertitel</a:t>
            </a:r>
          </a:p>
        </p:txBody>
      </p:sp>
      <p:sp>
        <p:nvSpPr>
          <p:cNvPr id="61" name="Textebene 1…"/>
          <p:cNvSpPr txBox="1">
            <a:spLocks noGrp="1"/>
          </p:cNvSpPr>
          <p:nvPr>
            <p:ph type="body" sz="half" idx="1" hasCustomPrompt="1"/>
          </p:nvPr>
        </p:nvSpPr>
        <p:spPr>
          <a:xfrm>
            <a:off x="1206500" y="4248504"/>
            <a:ext cx="9779000" cy="8256630"/>
          </a:xfrm>
          <a:prstGeom prst="rect">
            <a:avLst/>
          </a:prstGeom>
        </p:spPr>
        <p:txBody>
          <a:bodyPr/>
          <a:lstStyle/>
          <a:p>
            <a:r>
              <a:t>Text für Folienpunkt</a:t>
            </a:r>
          </a:p>
          <a:p>
            <a:pPr lvl="1"/>
            <a:endParaRPr/>
          </a:p>
          <a:p>
            <a:pPr lvl="2"/>
            <a:endParaRPr/>
          </a:p>
          <a:p>
            <a:pPr lvl="3"/>
            <a:endParaRPr/>
          </a:p>
          <a:p>
            <a:pPr lvl="4"/>
            <a:endParaRPr/>
          </a:p>
        </p:txBody>
      </p:sp>
      <p:sp>
        <p:nvSpPr>
          <p:cNvPr id="62" name="660384004_1290x1720.jpg"/>
          <p:cNvSpPr>
            <a:spLocks noGrp="1"/>
          </p:cNvSpPr>
          <p:nvPr>
            <p:ph type="pic" idx="22"/>
          </p:nvPr>
        </p:nvSpPr>
        <p:spPr>
          <a:xfrm>
            <a:off x="12192000" y="-407266"/>
            <a:ext cx="10916874" cy="14555832"/>
          </a:xfrm>
          <a:prstGeom prst="rect">
            <a:avLst/>
          </a:prstGeom>
        </p:spPr>
        <p:txBody>
          <a:bodyPr lIns="91439" tIns="45719" rIns="91439" bIns="45719">
            <a:noAutofit/>
          </a:bodyPr>
          <a:lstStyle/>
          <a:p>
            <a:endParaRPr/>
          </a:p>
        </p:txBody>
      </p:sp>
      <p:sp>
        <p:nvSpPr>
          <p:cNvPr id="63" name="Folientitel"/>
          <p:cNvSpPr txBox="1">
            <a:spLocks noGrp="1"/>
          </p:cNvSpPr>
          <p:nvPr>
            <p:ph type="title" hasCustomPrompt="1"/>
          </p:nvPr>
        </p:nvSpPr>
        <p:spPr>
          <a:xfrm>
            <a:off x="1206500" y="1079500"/>
            <a:ext cx="9779000" cy="1435100"/>
          </a:xfrm>
          <a:prstGeom prst="rect">
            <a:avLst/>
          </a:prstGeom>
        </p:spPr>
        <p:txBody>
          <a:bodyPr/>
          <a:lstStyle/>
          <a:p>
            <a:r>
              <a:t>Folientitel</a:t>
            </a:r>
          </a:p>
        </p:txBody>
      </p:sp>
      <p:sp>
        <p:nvSpPr>
          <p:cNvPr id="64"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Abschnitt">
    <p:spTree>
      <p:nvGrpSpPr>
        <p:cNvPr id="1" name=""/>
        <p:cNvGrpSpPr/>
        <p:nvPr/>
      </p:nvGrpSpPr>
      <p:grpSpPr>
        <a:xfrm>
          <a:off x="0" y="0"/>
          <a:ext cx="0" cy="0"/>
          <a:chOff x="0" y="0"/>
          <a:chExt cx="0" cy="0"/>
        </a:xfrm>
      </p:grpSpPr>
      <p:sp>
        <p:nvSpPr>
          <p:cNvPr id="71" name="Titel des Abschnitts"/>
          <p:cNvSpPr txBox="1">
            <a:spLocks noGrp="1"/>
          </p:cNvSpPr>
          <p:nvPr>
            <p:ph type="title" hasCustomPrompt="1"/>
          </p:nvPr>
        </p:nvSpPr>
        <p:spPr>
          <a:xfrm>
            <a:off x="1206496" y="4533900"/>
            <a:ext cx="21971004" cy="4648200"/>
          </a:xfrm>
          <a:prstGeom prst="rect">
            <a:avLst/>
          </a:prstGeom>
        </p:spPr>
        <p:txBody>
          <a:bodyPr anchor="ctr"/>
          <a:lstStyle>
            <a:lvl1pPr>
              <a:defRPr sz="11600" b="0" spc="-232">
                <a:latin typeface="Helvetica Neue Medium"/>
                <a:ea typeface="Helvetica Neue Medium"/>
                <a:cs typeface="Helvetica Neue Medium"/>
                <a:sym typeface="Helvetica Neue Medium"/>
              </a:defRPr>
            </a:lvl1pPr>
          </a:lstStyle>
          <a:p>
            <a:r>
              <a:t>Titel des Abschnitts</a:t>
            </a:r>
          </a:p>
        </p:txBody>
      </p:sp>
      <p:sp>
        <p:nvSpPr>
          <p:cNvPr id="72" name="Foliennumm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Nur Titel">
    <p:spTree>
      <p:nvGrpSpPr>
        <p:cNvPr id="1" name=""/>
        <p:cNvGrpSpPr/>
        <p:nvPr/>
      </p:nvGrpSpPr>
      <p:grpSpPr>
        <a:xfrm>
          <a:off x="0" y="0"/>
          <a:ext cx="0" cy="0"/>
          <a:chOff x="0" y="0"/>
          <a:chExt cx="0" cy="0"/>
        </a:xfrm>
      </p:grpSpPr>
      <p:sp>
        <p:nvSpPr>
          <p:cNvPr id="79" name="Folientitel"/>
          <p:cNvSpPr txBox="1">
            <a:spLocks noGrp="1"/>
          </p:cNvSpPr>
          <p:nvPr>
            <p:ph type="title" hasCustomPrompt="1"/>
          </p:nvPr>
        </p:nvSpPr>
        <p:spPr>
          <a:xfrm>
            <a:off x="1206500" y="1079500"/>
            <a:ext cx="21971000" cy="1434949"/>
          </a:xfrm>
          <a:prstGeom prst="rect">
            <a:avLst/>
          </a:prstGeom>
        </p:spPr>
        <p:txBody>
          <a:bodyPr/>
          <a:lstStyle/>
          <a:p>
            <a:r>
              <a:t>Folientitel</a:t>
            </a:r>
          </a:p>
        </p:txBody>
      </p:sp>
      <p:sp>
        <p:nvSpPr>
          <p:cNvPr id="80" name="Folien-Untertitel"/>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Folien-Untertitel</a:t>
            </a:r>
          </a:p>
        </p:txBody>
      </p:sp>
      <p:sp>
        <p:nvSpPr>
          <p:cNvPr id="81"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Agenda">
    <p:spTree>
      <p:nvGrpSpPr>
        <p:cNvPr id="1" name=""/>
        <p:cNvGrpSpPr/>
        <p:nvPr/>
      </p:nvGrpSpPr>
      <p:grpSpPr>
        <a:xfrm>
          <a:off x="0" y="0"/>
          <a:ext cx="0" cy="0"/>
          <a:chOff x="0" y="0"/>
          <a:chExt cx="0" cy="0"/>
        </a:xfrm>
      </p:grpSpPr>
      <p:sp>
        <p:nvSpPr>
          <p:cNvPr id="88" name="Agenda-Titel"/>
          <p:cNvSpPr txBox="1">
            <a:spLocks noGrp="1"/>
          </p:cNvSpPr>
          <p:nvPr>
            <p:ph type="title" hasCustomPrompt="1"/>
          </p:nvPr>
        </p:nvSpPr>
        <p:spPr>
          <a:xfrm>
            <a:off x="1206500" y="1079500"/>
            <a:ext cx="21971000" cy="1435100"/>
          </a:xfrm>
          <a:prstGeom prst="rect">
            <a:avLst/>
          </a:prstGeom>
        </p:spPr>
        <p:txBody>
          <a:bodyPr/>
          <a:lstStyle/>
          <a:p>
            <a:r>
              <a:t>Agenda-Titel</a:t>
            </a:r>
          </a:p>
        </p:txBody>
      </p:sp>
      <p:sp>
        <p:nvSpPr>
          <p:cNvPr id="89" name="Agenda-Untertitel"/>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Agenda-Untertitel</a:t>
            </a:r>
          </a:p>
        </p:txBody>
      </p:sp>
      <p:sp>
        <p:nvSpPr>
          <p:cNvPr id="90" name="Textebene 1…"/>
          <p:cNvSpPr txBox="1">
            <a:spLocks noGrp="1"/>
          </p:cNvSpPr>
          <p:nvPr>
            <p:ph type="body" idx="1" hasCustomPrompt="1"/>
          </p:nvPr>
        </p:nvSpPr>
        <p:spPr>
          <a:prstGeom prst="rect">
            <a:avLst/>
          </a:prstGeom>
        </p:spPr>
        <p:txBody>
          <a:bodyPr/>
          <a:lstStyle>
            <a:lvl1pPr marL="0" indent="0" defTabSz="825500">
              <a:lnSpc>
                <a:spcPct val="100000"/>
              </a:lnSpc>
              <a:spcBef>
                <a:spcPts val="1800"/>
              </a:spcBef>
              <a:buSzTx/>
              <a:buNone/>
              <a:defRPr sz="5500" spc="-55"/>
            </a:lvl1pPr>
            <a:lvl2pPr marL="0" indent="457200" defTabSz="825500">
              <a:lnSpc>
                <a:spcPct val="100000"/>
              </a:lnSpc>
              <a:spcBef>
                <a:spcPts val="1800"/>
              </a:spcBef>
              <a:buSzTx/>
              <a:buNone/>
              <a:defRPr sz="5500" spc="-55"/>
            </a:lvl2pPr>
            <a:lvl3pPr marL="0" indent="914400" defTabSz="825500">
              <a:lnSpc>
                <a:spcPct val="100000"/>
              </a:lnSpc>
              <a:spcBef>
                <a:spcPts val="1800"/>
              </a:spcBef>
              <a:buSzTx/>
              <a:buNone/>
              <a:defRPr sz="5500" spc="-55"/>
            </a:lvl3pPr>
            <a:lvl4pPr marL="0" indent="1371600" defTabSz="825500">
              <a:lnSpc>
                <a:spcPct val="100000"/>
              </a:lnSpc>
              <a:spcBef>
                <a:spcPts val="1800"/>
              </a:spcBef>
              <a:buSzTx/>
              <a:buNone/>
              <a:defRPr sz="5500" spc="-55"/>
            </a:lvl4pPr>
            <a:lvl5pPr marL="0" indent="1828800" defTabSz="825500">
              <a:lnSpc>
                <a:spcPct val="100000"/>
              </a:lnSpc>
              <a:spcBef>
                <a:spcPts val="1800"/>
              </a:spcBef>
              <a:buSzTx/>
              <a:buNone/>
              <a:defRPr sz="5500" spc="-55"/>
            </a:lvl5pPr>
          </a:lstStyle>
          <a:p>
            <a:r>
              <a:t>Agendathemen</a:t>
            </a:r>
          </a:p>
          <a:p>
            <a:pPr lvl="1"/>
            <a:endParaRPr/>
          </a:p>
          <a:p>
            <a:pPr lvl="2"/>
            <a:endParaRPr/>
          </a:p>
          <a:p>
            <a:pPr lvl="3"/>
            <a:endParaRPr/>
          </a:p>
          <a:p>
            <a:pPr lvl="4"/>
            <a:endParaRPr/>
          </a:p>
        </p:txBody>
      </p:sp>
      <p:sp>
        <p:nvSpPr>
          <p:cNvPr id="91" name="Folien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Folientitel"/>
          <p:cNvSpPr txBox="1">
            <a:spLocks noGrp="1"/>
          </p:cNvSpPr>
          <p:nvPr>
            <p:ph type="title" hasCustomPrompt="1"/>
          </p:nvPr>
        </p:nvSpPr>
        <p:spPr>
          <a:xfrm>
            <a:off x="1206500" y="1079500"/>
            <a:ext cx="21971000" cy="1433163"/>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p>
            <a:r>
              <a:t>Folientitel</a:t>
            </a:r>
          </a:p>
        </p:txBody>
      </p:sp>
      <p:sp>
        <p:nvSpPr>
          <p:cNvPr id="3" name="Textebene 1…"/>
          <p:cNvSpPr txBox="1">
            <a:spLocks noGrp="1"/>
          </p:cNvSpPr>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a:bodyPr>
          <a:lstStyle/>
          <a:p>
            <a:r>
              <a:t>Text für Folienpunkt</a:t>
            </a:r>
          </a:p>
          <a:p>
            <a:pPr lvl="1"/>
            <a:endParaRPr/>
          </a:p>
          <a:p>
            <a:pPr lvl="2"/>
            <a:endParaRPr/>
          </a:p>
          <a:p>
            <a:pPr lvl="3"/>
            <a:endParaRPr/>
          </a:p>
          <a:p>
            <a:pPr lvl="4"/>
            <a:endParaRPr/>
          </a:p>
        </p:txBody>
      </p:sp>
      <p:sp>
        <p:nvSpPr>
          <p:cNvPr id="4" name="Foliennummer"/>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fld id="{86CB4B4D-7CA3-9044-876B-883B54F8677D}" type="slidenum">
              <a:t>‹Nr.›</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5.xml"/><Relationship Id="rId5" Type="http://schemas.openxmlformats.org/officeDocument/2006/relationships/image" Target="../media/image1.emf"/><Relationship Id="rId4" Type="http://schemas.openxmlformats.org/officeDocument/2006/relationships/image" Target="../media/image3.svg"/></Relationships>
</file>

<file path=ppt/slides/_rels/slide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1.xml"/><Relationship Id="rId1" Type="http://schemas.openxmlformats.org/officeDocument/2006/relationships/slideLayout" Target="../slideLayouts/slideLayout15.xml"/><Relationship Id="rId5" Type="http://schemas.openxmlformats.org/officeDocument/2006/relationships/image" Target="../media/image3.sv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2.xml"/><Relationship Id="rId1" Type="http://schemas.openxmlformats.org/officeDocument/2006/relationships/slideLayout" Target="../slideLayouts/slideLayout15.xml"/><Relationship Id="rId5" Type="http://schemas.openxmlformats.org/officeDocument/2006/relationships/image" Target="../media/image3.sv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3.sv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image" Target="../media/image5.emf"/><Relationship Id="rId7"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image" Target="../media/image9.emf"/><Relationship Id="rId7"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6.png"/><Relationship Id="rId5" Type="http://schemas.openxmlformats.org/officeDocument/2006/relationships/image" Target="../media/image10.jpe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image" Target="../media/image5.emf"/><Relationship Id="rId7"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11.jpeg"/><Relationship Id="rId5" Type="http://schemas.openxmlformats.org/officeDocument/2006/relationships/image" Target="../media/image6.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image" Target="../media/image9.emf"/><Relationship Id="rId7"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image" Target="../media/image12.png"/><Relationship Id="rId5" Type="http://schemas.openxmlformats.org/officeDocument/2006/relationships/image" Target="../media/image6.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image" Target="../media/image5.emf"/><Relationship Id="rId7"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image" Target="../media/image6.png"/><Relationship Id="rId5" Type="http://schemas.openxmlformats.org/officeDocument/2006/relationships/image" Target="../media/image13.jpe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9.png"/><Relationship Id="rId3" Type="http://schemas.openxmlformats.org/officeDocument/2006/relationships/image" Target="../media/image14.emf"/><Relationship Id="rId7" Type="http://schemas.openxmlformats.org/officeDocument/2006/relationships/image" Target="../media/image13.jpeg"/><Relationship Id="rId12"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jpeg"/><Relationship Id="rId15" Type="http://schemas.openxmlformats.org/officeDocument/2006/relationships/image" Target="../media/image3.svg"/><Relationship Id="rId10" Type="http://schemas.openxmlformats.org/officeDocument/2006/relationships/image" Target="../media/image16.png"/><Relationship Id="rId4" Type="http://schemas.openxmlformats.org/officeDocument/2006/relationships/image" Target="../media/image10.jpeg"/><Relationship Id="rId9" Type="http://schemas.openxmlformats.org/officeDocument/2006/relationships/image" Target="../media/image15.png"/><Relationship Id="rId1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9.xml"/><Relationship Id="rId1" Type="http://schemas.openxmlformats.org/officeDocument/2006/relationships/slideLayout" Target="../slideLayouts/slideLayout15.xml"/><Relationship Id="rId5" Type="http://schemas.openxmlformats.org/officeDocument/2006/relationships/image" Target="../media/image3.sv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0" y="2528681"/>
            <a:ext cx="24384000" cy="11188800"/>
          </a:xfrm>
          <a:prstGeom prst="rect">
            <a:avLst/>
          </a:prstGeom>
          <a:solidFill>
            <a:srgbClr val="BECDD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52" name="Digital dabei – Startpaket…"/>
          <p:cNvSpPr txBox="1">
            <a:spLocks noGrp="1"/>
          </p:cNvSpPr>
          <p:nvPr>
            <p:ph type="ctrTitle"/>
          </p:nvPr>
        </p:nvSpPr>
        <p:spPr>
          <a:xfrm>
            <a:off x="2340000" y="853200"/>
            <a:ext cx="15233750" cy="1518951"/>
          </a:xfrm>
          <a:prstGeom prst="rect">
            <a:avLst/>
          </a:prstGeom>
        </p:spPr>
        <p:txBody>
          <a:bodyPr anchor="t">
            <a:normAutofit/>
          </a:bodyPr>
          <a:lstStyle/>
          <a:p>
            <a:pPr defTabSz="402336">
              <a:lnSpc>
                <a:spcPct val="100000"/>
              </a:lnSpc>
              <a:defRPr sz="7919" spc="0">
                <a:latin typeface="Source Sans Pro"/>
                <a:ea typeface="Source Sans Pro"/>
                <a:cs typeface="Source Sans Pro"/>
                <a:sym typeface="Source Sans Pro"/>
              </a:defRPr>
            </a:pPr>
            <a:r>
              <a:rPr sz="7800" dirty="0">
                <a:solidFill>
                  <a:schemeClr val="bg2">
                    <a:lumMod val="10000"/>
                  </a:schemeClr>
                </a:solidFill>
                <a:latin typeface="Calibri" panose="020F0502020204030204" pitchFamily="34" charset="0"/>
                <a:cs typeface="Calibri" panose="020F0502020204030204" pitchFamily="34" charset="0"/>
              </a:rPr>
              <a:t>Digital dabei – Startpaket</a:t>
            </a:r>
          </a:p>
        </p:txBody>
      </p:sp>
      <p:sp>
        <p:nvSpPr>
          <p:cNvPr id="7" name="Linie"/>
          <p:cNvSpPr/>
          <p:nvPr/>
        </p:nvSpPr>
        <p:spPr>
          <a:xfrm>
            <a:off x="0" y="2528681"/>
            <a:ext cx="24384000" cy="0"/>
          </a:xfrm>
          <a:prstGeom prst="line">
            <a:avLst/>
          </a:prstGeom>
          <a:ln w="76200">
            <a:solidFill>
              <a:schemeClr val="accent5">
                <a:hueOff val="-82419"/>
                <a:satOff val="-9513"/>
                <a:lumOff val="-16343"/>
              </a:schemeClr>
            </a:solidFill>
            <a:miter lim="400000"/>
          </a:ln>
        </p:spPr>
        <p:txBody>
          <a:bodyPr lIns="50800" tIns="50800" rIns="50800" bIns="50800" anchor="ctr"/>
          <a:lstStyle/>
          <a:p>
            <a:endParaRPr/>
          </a:p>
        </p:txBody>
      </p:sp>
      <p:pic>
        <p:nvPicPr>
          <p:cNvPr id="5" name="Bild 4"/>
          <p:cNvPicPr>
            <a:picLocks noChangeAspect="1"/>
          </p:cNvPicPr>
          <p:nvPr/>
        </p:nvPicPr>
        <p:blipFill>
          <a:blip r:embed="rId3"/>
          <a:stretch>
            <a:fillRect/>
          </a:stretch>
        </p:blipFill>
        <p:spPr>
          <a:xfrm>
            <a:off x="16623334" y="1527315"/>
            <a:ext cx="3494379" cy="11653847"/>
          </a:xfrm>
          <a:prstGeom prst="rect">
            <a:avLst/>
          </a:prstGeom>
        </p:spPr>
      </p:pic>
      <p:sp>
        <p:nvSpPr>
          <p:cNvPr id="15" name="Digital dabei – Startpaket…"/>
          <p:cNvSpPr txBox="1">
            <a:spLocks/>
          </p:cNvSpPr>
          <p:nvPr/>
        </p:nvSpPr>
        <p:spPr>
          <a:xfrm>
            <a:off x="2340000" y="5814204"/>
            <a:ext cx="13722754" cy="6176514"/>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l" defTabSz="2438338"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defTabSz="402336" hangingPunct="1">
              <a:lnSpc>
                <a:spcPts val="6000"/>
              </a:lnSpc>
              <a:defRPr sz="4840" b="0" spc="0">
                <a:latin typeface="Source Sans Pro"/>
                <a:ea typeface="Source Sans Pro"/>
                <a:cs typeface="Source Sans Pro"/>
                <a:sym typeface="Source Sans Pro"/>
              </a:defRPr>
            </a:pPr>
            <a:r>
              <a:rPr lang="de-DE" sz="4600" b="0" spc="0" dirty="0">
                <a:solidFill>
                  <a:schemeClr val="bg2">
                    <a:lumMod val="10000"/>
                  </a:schemeClr>
                </a:solidFill>
                <a:latin typeface="Calibri" panose="020F0502020204030204" pitchFamily="34" charset="0"/>
                <a:ea typeface="Source Sans Pro" charset="0"/>
                <a:cs typeface="Calibri" panose="020F0502020204030204" pitchFamily="34" charset="0"/>
                <a:sym typeface="Source Sans Pro"/>
              </a:rPr>
              <a:t>In diesem Baustein besprechen wir Vor- und Nachteile verschiedener Suchmaschinen, und Sie probieren mehrere Suchmaschinen aus. </a:t>
            </a:r>
          </a:p>
        </p:txBody>
      </p:sp>
      <p:sp>
        <p:nvSpPr>
          <p:cNvPr id="16" name="Digital dabei – Startpaket…"/>
          <p:cNvSpPr txBox="1">
            <a:spLocks/>
          </p:cNvSpPr>
          <p:nvPr/>
        </p:nvSpPr>
        <p:spPr>
          <a:xfrm>
            <a:off x="2340000" y="4140679"/>
            <a:ext cx="10321405" cy="1673525"/>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l" defTabSz="2438338"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defTabSz="402336" hangingPunct="1">
              <a:lnSpc>
                <a:spcPct val="100000"/>
              </a:lnSpc>
              <a:defRPr sz="7919" spc="0">
                <a:latin typeface="Source Sans Pro"/>
                <a:ea typeface="Source Sans Pro"/>
                <a:cs typeface="Source Sans Pro"/>
                <a:sym typeface="Source Sans Pro"/>
              </a:defRPr>
            </a:pPr>
            <a:r>
              <a:rPr lang="de-DE" sz="7800" spc="0" dirty="0">
                <a:solidFill>
                  <a:schemeClr val="bg2">
                    <a:lumMod val="10000"/>
                  </a:schemeClr>
                </a:solidFill>
                <a:latin typeface="Calibri" panose="020F0502020204030204" pitchFamily="34" charset="0"/>
                <a:ea typeface="Source Sans Pro" charset="0"/>
                <a:cs typeface="Calibri" panose="020F0502020204030204" pitchFamily="34" charset="0"/>
                <a:sym typeface="Source Sans Pro"/>
              </a:rPr>
              <a:t>Baustein 7.4</a:t>
            </a:r>
          </a:p>
        </p:txBody>
      </p:sp>
      <p:pic>
        <p:nvPicPr>
          <p:cNvPr id="4" name="Grafik 3">
            <a:extLst>
              <a:ext uri="{FF2B5EF4-FFF2-40B4-BE49-F238E27FC236}">
                <a16:creationId xmlns:a16="http://schemas.microsoft.com/office/drawing/2014/main" id="{95A7E8BB-4601-E6DC-5D31-E08C6E2335C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419200" y="12767564"/>
            <a:ext cx="3585183" cy="527233"/>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0" y="2527200"/>
            <a:ext cx="24384000" cy="11188800"/>
          </a:xfrm>
          <a:prstGeom prst="rect">
            <a:avLst/>
          </a:prstGeom>
          <a:solidFill>
            <a:srgbClr val="BECDD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4" name="Linie"/>
          <p:cNvSpPr/>
          <p:nvPr/>
        </p:nvSpPr>
        <p:spPr>
          <a:xfrm>
            <a:off x="0" y="2528681"/>
            <a:ext cx="24384000" cy="0"/>
          </a:xfrm>
          <a:prstGeom prst="line">
            <a:avLst/>
          </a:prstGeom>
          <a:ln w="76200">
            <a:solidFill>
              <a:schemeClr val="accent5">
                <a:hueOff val="-82419"/>
                <a:satOff val="-9513"/>
                <a:lumOff val="-16343"/>
              </a:schemeClr>
            </a:solidFill>
            <a:miter lim="400000"/>
          </a:ln>
        </p:spPr>
        <p:txBody>
          <a:bodyPr lIns="50800" tIns="50800" rIns="50800" bIns="50800" anchor="ctr"/>
          <a:lstStyle/>
          <a:p>
            <a:endParaRPr/>
          </a:p>
        </p:txBody>
      </p:sp>
      <p:sp>
        <p:nvSpPr>
          <p:cNvPr id="5" name="Rechteck 4"/>
          <p:cNvSpPr/>
          <p:nvPr/>
        </p:nvSpPr>
        <p:spPr>
          <a:xfrm>
            <a:off x="5321807" y="4726913"/>
            <a:ext cx="5008178" cy="3283199"/>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6" name="Welche Apps kennen Sie schon?…"/>
          <p:cNvSpPr txBox="1"/>
          <p:nvPr/>
        </p:nvSpPr>
        <p:spPr>
          <a:xfrm>
            <a:off x="5895656" y="10560925"/>
            <a:ext cx="4864493" cy="835422"/>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t">
            <a:spAutoFit/>
          </a:bodyPr>
          <a:lstStyle/>
          <a:p>
            <a:pPr algn="l">
              <a:lnSpc>
                <a:spcPts val="6000"/>
              </a:lnSpc>
              <a:defRPr sz="6000" b="1">
                <a:solidFill>
                  <a:srgbClr val="000000"/>
                </a:solidFill>
                <a:latin typeface="Source Sans Pro"/>
                <a:ea typeface="Source Sans Pro"/>
                <a:cs typeface="Source Sans Pro"/>
                <a:sym typeface="Source Sans Pro"/>
              </a:defRPr>
            </a:pPr>
            <a:endParaRPr sz="4600" dirty="0">
              <a:latin typeface="Calibri" panose="020F0502020204030204" pitchFamily="34" charset="0"/>
              <a:cs typeface="Calibri" panose="020F0502020204030204" pitchFamily="34" charset="0"/>
            </a:endParaRPr>
          </a:p>
        </p:txBody>
      </p:sp>
      <p:sp>
        <p:nvSpPr>
          <p:cNvPr id="7" name="Rechtwinkliges Dreieck 6"/>
          <p:cNvSpPr/>
          <p:nvPr/>
        </p:nvSpPr>
        <p:spPr>
          <a:xfrm rot="10800000">
            <a:off x="4601155" y="5197297"/>
            <a:ext cx="744472" cy="744472"/>
          </a:xfrm>
          <a:prstGeom prst="rtTriangle">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2" name="Textfeld 11"/>
          <p:cNvSpPr txBox="1"/>
          <p:nvPr/>
        </p:nvSpPr>
        <p:spPr>
          <a:xfrm>
            <a:off x="5895656" y="5857058"/>
            <a:ext cx="4194590" cy="8720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lnSpc>
                <a:spcPts val="6000"/>
              </a:lnSpc>
            </a:pPr>
            <a:r>
              <a:rPr lang="de-DE" sz="4600" b="1" dirty="0">
                <a:solidFill>
                  <a:schemeClr val="bg2">
                    <a:lumMod val="10000"/>
                  </a:schemeClr>
                </a:solidFill>
                <a:latin typeface="Calibri" panose="020F0502020204030204" pitchFamily="34" charset="0"/>
                <a:ea typeface="Source Sans Pro" charset="0"/>
                <a:cs typeface="Calibri" panose="020F0502020204030204" pitchFamily="34" charset="0"/>
              </a:rPr>
              <a:t>Crawler</a:t>
            </a:r>
            <a:endParaRPr kumimoji="0" lang="de-DE" sz="4600" b="1" u="none" strike="noStrike" cap="none" spc="0" normalizeH="0" baseline="0" dirty="0">
              <a:ln>
                <a:noFill/>
              </a:ln>
              <a:solidFill>
                <a:schemeClr val="bg2">
                  <a:lumMod val="10000"/>
                </a:schemeClr>
              </a:solidFill>
              <a:effectLst/>
              <a:uFillTx/>
              <a:latin typeface="Calibri" panose="020F0502020204030204" pitchFamily="34" charset="0"/>
              <a:ea typeface="Source Sans Pro" charset="0"/>
              <a:cs typeface="Calibri" panose="020F0502020204030204" pitchFamily="34" charset="0"/>
              <a:sym typeface="Helvetica Neue"/>
            </a:endParaRPr>
          </a:p>
        </p:txBody>
      </p:sp>
      <p:sp>
        <p:nvSpPr>
          <p:cNvPr id="18" name="Rechteck 17"/>
          <p:cNvSpPr/>
          <p:nvPr/>
        </p:nvSpPr>
        <p:spPr>
          <a:xfrm>
            <a:off x="11501719" y="3512726"/>
            <a:ext cx="4993903" cy="3283199"/>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9" name="Rechtwinkliges Dreieck 18"/>
          <p:cNvSpPr/>
          <p:nvPr/>
        </p:nvSpPr>
        <p:spPr>
          <a:xfrm rot="10800000">
            <a:off x="10755885" y="4093625"/>
            <a:ext cx="744472" cy="744472"/>
          </a:xfrm>
          <a:prstGeom prst="rtTriangle">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0" name="Textfeld 19"/>
          <p:cNvSpPr txBox="1"/>
          <p:nvPr/>
        </p:nvSpPr>
        <p:spPr>
          <a:xfrm>
            <a:off x="12045071" y="4761280"/>
            <a:ext cx="4024651" cy="8720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lnSpc>
                <a:spcPts val="6000"/>
              </a:lnSpc>
            </a:pPr>
            <a:r>
              <a:rPr lang="de-DE" sz="4600" b="1" dirty="0">
                <a:solidFill>
                  <a:schemeClr val="bg2">
                    <a:lumMod val="10000"/>
                  </a:schemeClr>
                </a:solidFill>
                <a:latin typeface="Calibri" panose="020F0502020204030204" pitchFamily="34" charset="0"/>
                <a:ea typeface="Source Sans Pro" charset="0"/>
                <a:cs typeface="Calibri" panose="020F0502020204030204" pitchFamily="34" charset="0"/>
              </a:rPr>
              <a:t>Index</a:t>
            </a:r>
            <a:endParaRPr kumimoji="0" lang="de-DE" sz="4600" b="1" u="none" strike="noStrike" cap="none" spc="0" normalizeH="0" baseline="0" dirty="0">
              <a:ln>
                <a:noFill/>
              </a:ln>
              <a:solidFill>
                <a:schemeClr val="bg2">
                  <a:lumMod val="10000"/>
                </a:schemeClr>
              </a:solidFill>
              <a:effectLst/>
              <a:uFillTx/>
              <a:latin typeface="Calibri" panose="020F0502020204030204" pitchFamily="34" charset="0"/>
              <a:ea typeface="Source Sans Pro" charset="0"/>
              <a:cs typeface="Calibri" panose="020F0502020204030204" pitchFamily="34" charset="0"/>
              <a:sym typeface="Helvetica Neue"/>
            </a:endParaRPr>
          </a:p>
        </p:txBody>
      </p:sp>
      <p:sp>
        <p:nvSpPr>
          <p:cNvPr id="21" name="Rechteck 20"/>
          <p:cNvSpPr/>
          <p:nvPr/>
        </p:nvSpPr>
        <p:spPr>
          <a:xfrm>
            <a:off x="13579170" y="8618795"/>
            <a:ext cx="6558895" cy="32868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2" name="Rechtwinkliges Dreieck 21"/>
          <p:cNvSpPr/>
          <p:nvPr/>
        </p:nvSpPr>
        <p:spPr>
          <a:xfrm rot="10800000">
            <a:off x="12845427" y="10918534"/>
            <a:ext cx="744472" cy="744472"/>
          </a:xfrm>
          <a:prstGeom prst="rtTriangle">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4" name="Textfeld 23"/>
          <p:cNvSpPr txBox="1"/>
          <p:nvPr/>
        </p:nvSpPr>
        <p:spPr>
          <a:xfrm>
            <a:off x="14057397" y="9826182"/>
            <a:ext cx="5580000" cy="8720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lnSpc>
                <a:spcPts val="6000"/>
              </a:lnSpc>
            </a:pPr>
            <a:r>
              <a:rPr lang="de-DE" sz="4600" b="1" dirty="0">
                <a:solidFill>
                  <a:schemeClr val="bg2">
                    <a:lumMod val="10000"/>
                  </a:schemeClr>
                </a:solidFill>
                <a:latin typeface="Calibri" panose="020F0502020204030204" pitchFamily="34" charset="0"/>
                <a:ea typeface="Source Sans Pro" charset="0"/>
                <a:cs typeface="Calibri" panose="020F0502020204030204" pitchFamily="34" charset="0"/>
              </a:rPr>
              <a:t>Algorithmus</a:t>
            </a:r>
            <a:endParaRPr kumimoji="0" lang="de-DE" sz="4600" b="1" u="none" strike="noStrike" cap="none" spc="0" normalizeH="0" baseline="0" dirty="0">
              <a:ln>
                <a:noFill/>
              </a:ln>
              <a:solidFill>
                <a:schemeClr val="bg2">
                  <a:lumMod val="10000"/>
                </a:schemeClr>
              </a:solidFill>
              <a:effectLst/>
              <a:uFillTx/>
              <a:latin typeface="Calibri" panose="020F0502020204030204" pitchFamily="34" charset="0"/>
              <a:ea typeface="Source Sans Pro" charset="0"/>
              <a:cs typeface="Calibri" panose="020F0502020204030204" pitchFamily="34" charset="0"/>
              <a:sym typeface="Helvetica Neue"/>
            </a:endParaRPr>
          </a:p>
        </p:txBody>
      </p:sp>
      <p:pic>
        <p:nvPicPr>
          <p:cNvPr id="10" name="Grafik 9">
            <a:extLst>
              <a:ext uri="{FF2B5EF4-FFF2-40B4-BE49-F238E27FC236}">
                <a16:creationId xmlns:a16="http://schemas.microsoft.com/office/drawing/2014/main" id="{363AD942-73D5-26DC-C16B-0ABC929EC39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19200" y="12767564"/>
            <a:ext cx="3585183" cy="527233"/>
          </a:xfrm>
          <a:prstGeom prst="rect">
            <a:avLst/>
          </a:prstGeom>
        </p:spPr>
      </p:pic>
      <p:sp>
        <p:nvSpPr>
          <p:cNvPr id="11" name="Digital dabei – Startpaket…">
            <a:extLst>
              <a:ext uri="{FF2B5EF4-FFF2-40B4-BE49-F238E27FC236}">
                <a16:creationId xmlns:a16="http://schemas.microsoft.com/office/drawing/2014/main" id="{6AC1AFA1-93DA-7956-5DB2-41976ECBAF6D}"/>
              </a:ext>
            </a:extLst>
          </p:cNvPr>
          <p:cNvSpPr txBox="1">
            <a:spLocks/>
          </p:cNvSpPr>
          <p:nvPr/>
        </p:nvSpPr>
        <p:spPr>
          <a:xfrm>
            <a:off x="2340000" y="853321"/>
            <a:ext cx="21227784" cy="1518951"/>
          </a:xfrm>
          <a:prstGeom prst="rect">
            <a:avLst/>
          </a:prstGeom>
        </p:spPr>
        <p:txBody>
          <a:bodyPr anchor="t">
            <a:normAutofit/>
          </a:bodyPr>
          <a:lst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defTabSz="402336" hangingPunct="1">
              <a:lnSpc>
                <a:spcPct val="100000"/>
              </a:lnSpc>
              <a:defRPr sz="7919" spc="0">
                <a:latin typeface="Source Sans Pro"/>
                <a:ea typeface="Source Sans Pro"/>
                <a:cs typeface="Source Sans Pro"/>
                <a:sym typeface="Source Sans Pro"/>
              </a:defRPr>
            </a:pPr>
            <a:r>
              <a:rPr lang="de-DE" sz="7800" spc="0" dirty="0">
                <a:solidFill>
                  <a:schemeClr val="bg2">
                    <a:lumMod val="10000"/>
                  </a:schemeClr>
                </a:solidFill>
                <a:latin typeface="Calibri" panose="020F0502020204030204" pitchFamily="34" charset="0"/>
                <a:ea typeface="Source Sans Pro"/>
                <a:cs typeface="Calibri" panose="020F0502020204030204" pitchFamily="34" charset="0"/>
                <a:sym typeface="Source Sans Pro"/>
              </a:rPr>
              <a:t>Wie funktionieren Suchmaschinen technisch?</a:t>
            </a:r>
          </a:p>
        </p:txBody>
      </p:sp>
      <p:pic>
        <p:nvPicPr>
          <p:cNvPr id="13" name="Bild 4">
            <a:extLst>
              <a:ext uri="{FF2B5EF4-FFF2-40B4-BE49-F238E27FC236}">
                <a16:creationId xmlns:a16="http://schemas.microsoft.com/office/drawing/2014/main" id="{96C79FDD-5A5C-1B88-23AE-4B1A8701BB19}"/>
              </a:ext>
            </a:extLst>
          </p:cNvPr>
          <p:cNvPicPr>
            <a:picLocks noChangeAspect="1"/>
          </p:cNvPicPr>
          <p:nvPr/>
        </p:nvPicPr>
        <p:blipFill>
          <a:blip r:embed="rId5"/>
          <a:stretch>
            <a:fillRect/>
          </a:stretch>
        </p:blipFill>
        <p:spPr>
          <a:xfrm flipH="1">
            <a:off x="926134" y="1527315"/>
            <a:ext cx="3494379" cy="11653847"/>
          </a:xfrm>
          <a:prstGeom prst="rect">
            <a:avLst/>
          </a:prstGeom>
        </p:spPr>
      </p:pic>
    </p:spTree>
    <p:extLst>
      <p:ext uri="{BB962C8B-B14F-4D97-AF65-F5344CB8AC3E}">
        <p14:creationId xmlns:p14="http://schemas.microsoft.com/office/powerpoint/2010/main" val="3534248990"/>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0" y="2527200"/>
            <a:ext cx="24384000" cy="11188800"/>
          </a:xfrm>
          <a:prstGeom prst="rect">
            <a:avLst/>
          </a:prstGeom>
          <a:solidFill>
            <a:srgbClr val="BECDD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Digital dabei – Startpaket…"/>
          <p:cNvSpPr txBox="1">
            <a:spLocks/>
          </p:cNvSpPr>
          <p:nvPr/>
        </p:nvSpPr>
        <p:spPr>
          <a:xfrm>
            <a:off x="2340000" y="853200"/>
            <a:ext cx="15233750" cy="1518951"/>
          </a:xfrm>
          <a:prstGeom prst="rect">
            <a:avLst/>
          </a:prstGeom>
        </p:spPr>
        <p:txBody>
          <a:bodyPr anchor="t">
            <a:normAutofit/>
          </a:bodyPr>
          <a:lst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defTabSz="402336" hangingPunct="1">
              <a:lnSpc>
                <a:spcPct val="100000"/>
              </a:lnSpc>
              <a:defRPr sz="7919" spc="0">
                <a:latin typeface="Source Sans Pro"/>
                <a:ea typeface="Source Sans Pro"/>
                <a:cs typeface="Source Sans Pro"/>
                <a:sym typeface="Source Sans Pro"/>
              </a:defRPr>
            </a:pPr>
            <a:r>
              <a:rPr lang="de-DE" sz="7800" spc="0" dirty="0">
                <a:solidFill>
                  <a:schemeClr val="bg2">
                    <a:lumMod val="10000"/>
                  </a:schemeClr>
                </a:solidFill>
                <a:latin typeface="Calibri" panose="020F0502020204030204" pitchFamily="34" charset="0"/>
                <a:ea typeface="Source Sans Pro"/>
                <a:cs typeface="Calibri" panose="020F0502020204030204" pitchFamily="34" charset="0"/>
                <a:sym typeface="Source Sans Pro"/>
              </a:rPr>
              <a:t>Fragen</a:t>
            </a:r>
          </a:p>
        </p:txBody>
      </p:sp>
      <p:sp>
        <p:nvSpPr>
          <p:cNvPr id="4" name="Linie"/>
          <p:cNvSpPr/>
          <p:nvPr/>
        </p:nvSpPr>
        <p:spPr>
          <a:xfrm>
            <a:off x="0" y="2528681"/>
            <a:ext cx="24384000" cy="0"/>
          </a:xfrm>
          <a:prstGeom prst="line">
            <a:avLst/>
          </a:prstGeom>
          <a:ln w="76200">
            <a:solidFill>
              <a:schemeClr val="accent5">
                <a:hueOff val="-82419"/>
                <a:satOff val="-9513"/>
                <a:lumOff val="-16343"/>
              </a:schemeClr>
            </a:solidFill>
            <a:miter lim="400000"/>
          </a:ln>
        </p:spPr>
        <p:txBody>
          <a:bodyPr lIns="50800" tIns="50800" rIns="50800" bIns="50800" anchor="ctr"/>
          <a:lstStyle/>
          <a:p>
            <a:endParaRPr/>
          </a:p>
        </p:txBody>
      </p:sp>
      <p:sp>
        <p:nvSpPr>
          <p:cNvPr id="5" name="Rechteck 4"/>
          <p:cNvSpPr/>
          <p:nvPr/>
        </p:nvSpPr>
        <p:spPr>
          <a:xfrm>
            <a:off x="5310053" y="4422898"/>
            <a:ext cx="6300056" cy="3285646"/>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6" name="Welche Apps kennen Sie schon?…"/>
          <p:cNvSpPr txBox="1"/>
          <p:nvPr/>
        </p:nvSpPr>
        <p:spPr>
          <a:xfrm>
            <a:off x="5895656" y="10560925"/>
            <a:ext cx="4864493" cy="835422"/>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t">
            <a:spAutoFit/>
          </a:bodyPr>
          <a:lstStyle/>
          <a:p>
            <a:pPr algn="l">
              <a:lnSpc>
                <a:spcPts val="6000"/>
              </a:lnSpc>
              <a:defRPr sz="6000" b="1">
                <a:solidFill>
                  <a:srgbClr val="000000"/>
                </a:solidFill>
                <a:latin typeface="Source Sans Pro"/>
                <a:ea typeface="Source Sans Pro"/>
                <a:cs typeface="Source Sans Pro"/>
                <a:sym typeface="Source Sans Pro"/>
              </a:defRPr>
            </a:pPr>
            <a:endParaRPr sz="4600" dirty="0">
              <a:latin typeface="Calibri" panose="020F0502020204030204" pitchFamily="34" charset="0"/>
              <a:cs typeface="Calibri" panose="020F0502020204030204" pitchFamily="34" charset="0"/>
            </a:endParaRPr>
          </a:p>
        </p:txBody>
      </p:sp>
      <p:sp>
        <p:nvSpPr>
          <p:cNvPr id="7" name="Rechtwinkliges Dreieck 6"/>
          <p:cNvSpPr/>
          <p:nvPr/>
        </p:nvSpPr>
        <p:spPr>
          <a:xfrm rot="10800000">
            <a:off x="4586165" y="5674379"/>
            <a:ext cx="744472" cy="744472"/>
          </a:xfrm>
          <a:prstGeom prst="rtTriangle">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9" name="Bild 8"/>
          <p:cNvPicPr>
            <a:picLocks noChangeAspect="1"/>
          </p:cNvPicPr>
          <p:nvPr/>
        </p:nvPicPr>
        <p:blipFill>
          <a:blip r:embed="rId3"/>
          <a:stretch>
            <a:fillRect/>
          </a:stretch>
        </p:blipFill>
        <p:spPr>
          <a:xfrm>
            <a:off x="-3127129" y="4132623"/>
            <a:ext cx="6628090" cy="10291283"/>
          </a:xfrm>
          <a:prstGeom prst="rect">
            <a:avLst/>
          </a:prstGeom>
        </p:spPr>
      </p:pic>
      <p:sp>
        <p:nvSpPr>
          <p:cNvPr id="12" name="Textfeld 11"/>
          <p:cNvSpPr txBox="1"/>
          <p:nvPr/>
        </p:nvSpPr>
        <p:spPr>
          <a:xfrm>
            <a:off x="5885193" y="5630280"/>
            <a:ext cx="5281571" cy="8720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lnSpc>
                <a:spcPts val="6000"/>
              </a:lnSpc>
            </a:pPr>
            <a:r>
              <a:rPr lang="de-DE" sz="4600" b="1" dirty="0">
                <a:solidFill>
                  <a:schemeClr val="bg2">
                    <a:lumMod val="10000"/>
                  </a:schemeClr>
                </a:solidFill>
                <a:latin typeface="Calibri" panose="020F0502020204030204" pitchFamily="34" charset="0"/>
                <a:ea typeface="Source Sans Pro" charset="0"/>
                <a:cs typeface="Calibri" panose="020F0502020204030204" pitchFamily="34" charset="0"/>
              </a:rPr>
              <a:t>Was ist noch offen?</a:t>
            </a:r>
            <a:endParaRPr kumimoji="0" lang="de-DE" sz="4600" b="1" u="none" strike="noStrike" cap="none" spc="0" normalizeH="0" baseline="0" dirty="0">
              <a:ln>
                <a:noFill/>
              </a:ln>
              <a:solidFill>
                <a:schemeClr val="bg2">
                  <a:lumMod val="10000"/>
                </a:schemeClr>
              </a:solidFill>
              <a:effectLst/>
              <a:uFillTx/>
              <a:latin typeface="Calibri" panose="020F0502020204030204" pitchFamily="34" charset="0"/>
              <a:ea typeface="Source Sans Pro" charset="0"/>
              <a:cs typeface="Calibri" panose="020F0502020204030204" pitchFamily="34" charset="0"/>
              <a:sym typeface="Helvetica Neue"/>
            </a:endParaRPr>
          </a:p>
        </p:txBody>
      </p:sp>
      <p:pic>
        <p:nvPicPr>
          <p:cNvPr id="10" name="Grafik 9">
            <a:extLst>
              <a:ext uri="{FF2B5EF4-FFF2-40B4-BE49-F238E27FC236}">
                <a16:creationId xmlns:a16="http://schemas.microsoft.com/office/drawing/2014/main" id="{8408F780-44EC-7C14-C3C9-05FD5FE840D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419200" y="12767564"/>
            <a:ext cx="3585183" cy="527233"/>
          </a:xfrm>
          <a:prstGeom prst="rect">
            <a:avLst/>
          </a:prstGeom>
        </p:spPr>
      </p:pic>
    </p:spTree>
    <p:extLst>
      <p:ext uri="{BB962C8B-B14F-4D97-AF65-F5344CB8AC3E}">
        <p14:creationId xmlns:p14="http://schemas.microsoft.com/office/powerpoint/2010/main" val="1933919677"/>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hteck 13"/>
          <p:cNvSpPr/>
          <p:nvPr/>
        </p:nvSpPr>
        <p:spPr>
          <a:xfrm>
            <a:off x="0" y="2528681"/>
            <a:ext cx="24384000" cy="11188800"/>
          </a:xfrm>
          <a:prstGeom prst="rect">
            <a:avLst/>
          </a:prstGeom>
          <a:solidFill>
            <a:srgbClr val="BECDD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5" name="Digital dabei – Startpaket…"/>
          <p:cNvSpPr txBox="1">
            <a:spLocks/>
          </p:cNvSpPr>
          <p:nvPr/>
        </p:nvSpPr>
        <p:spPr>
          <a:xfrm>
            <a:off x="2340000" y="853200"/>
            <a:ext cx="15233750" cy="1518951"/>
          </a:xfrm>
          <a:prstGeom prst="rect">
            <a:avLst/>
          </a:prstGeom>
        </p:spPr>
        <p:txBody>
          <a:bodyPr anchor="t">
            <a:normAutofit/>
          </a:bodyPr>
          <a:lst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defTabSz="402336" hangingPunct="1">
              <a:lnSpc>
                <a:spcPct val="100000"/>
              </a:lnSpc>
              <a:defRPr sz="7919" spc="0">
                <a:latin typeface="Source Sans Pro"/>
                <a:ea typeface="Source Sans Pro"/>
                <a:cs typeface="Source Sans Pro"/>
                <a:sym typeface="Source Sans Pro"/>
              </a:defRPr>
            </a:pPr>
            <a:r>
              <a:rPr lang="de-DE" sz="7800" spc="0" dirty="0">
                <a:solidFill>
                  <a:schemeClr val="bg2">
                    <a:lumMod val="10000"/>
                  </a:schemeClr>
                </a:solidFill>
                <a:latin typeface="Calibri" panose="020F0502020204030204" pitchFamily="34" charset="0"/>
                <a:ea typeface="Source Sans Pro"/>
                <a:cs typeface="Calibri" panose="020F0502020204030204" pitchFamily="34" charset="0"/>
                <a:sym typeface="Source Sans Pro"/>
              </a:rPr>
              <a:t>Digital dabei – Startpaket</a:t>
            </a:r>
          </a:p>
        </p:txBody>
      </p:sp>
      <p:sp>
        <p:nvSpPr>
          <p:cNvPr id="16" name="Linie"/>
          <p:cNvSpPr/>
          <p:nvPr/>
        </p:nvSpPr>
        <p:spPr>
          <a:xfrm>
            <a:off x="0" y="2528681"/>
            <a:ext cx="24384000" cy="0"/>
          </a:xfrm>
          <a:prstGeom prst="line">
            <a:avLst/>
          </a:prstGeom>
          <a:ln w="76200">
            <a:solidFill>
              <a:schemeClr val="accent5">
                <a:hueOff val="-82419"/>
                <a:satOff val="-9513"/>
                <a:lumOff val="-16343"/>
              </a:schemeClr>
            </a:solidFill>
            <a:miter lim="400000"/>
          </a:ln>
        </p:spPr>
        <p:txBody>
          <a:bodyPr lIns="50800" tIns="50800" rIns="50800" bIns="50800" anchor="ctr"/>
          <a:lstStyle/>
          <a:p>
            <a:endParaRPr/>
          </a:p>
        </p:txBody>
      </p:sp>
      <p:sp>
        <p:nvSpPr>
          <p:cNvPr id="8" name="Digital dabei – Startpaket…"/>
          <p:cNvSpPr txBox="1">
            <a:spLocks/>
          </p:cNvSpPr>
          <p:nvPr/>
        </p:nvSpPr>
        <p:spPr>
          <a:xfrm>
            <a:off x="2391341" y="5812723"/>
            <a:ext cx="13722754" cy="6176514"/>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l" defTabSz="2438338"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defTabSz="402336" hangingPunct="1">
              <a:lnSpc>
                <a:spcPts val="6000"/>
              </a:lnSpc>
              <a:defRPr sz="4840" b="0" spc="0">
                <a:latin typeface="Source Sans Pro"/>
                <a:ea typeface="Source Sans Pro"/>
                <a:cs typeface="Source Sans Pro"/>
                <a:sym typeface="Source Sans Pro"/>
              </a:defRPr>
            </a:pPr>
            <a:endParaRPr lang="de-DE" sz="4600" b="0" spc="0" dirty="0">
              <a:solidFill>
                <a:schemeClr val="bg2">
                  <a:lumMod val="10000"/>
                </a:schemeClr>
              </a:solidFill>
              <a:latin typeface="Calibri" panose="020F0502020204030204" pitchFamily="34" charset="0"/>
              <a:ea typeface="Source Sans Pro" charset="0"/>
              <a:cs typeface="Calibri" panose="020F0502020204030204" pitchFamily="34" charset="0"/>
              <a:sym typeface="Source Sans Pro"/>
            </a:endParaRPr>
          </a:p>
        </p:txBody>
      </p:sp>
      <p:sp>
        <p:nvSpPr>
          <p:cNvPr id="9" name="Digital dabei – Startpaket…"/>
          <p:cNvSpPr txBox="1">
            <a:spLocks/>
          </p:cNvSpPr>
          <p:nvPr/>
        </p:nvSpPr>
        <p:spPr>
          <a:xfrm>
            <a:off x="2340000" y="4139198"/>
            <a:ext cx="12179461" cy="3891619"/>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a:bodyPr>
          <a:lstStyle>
            <a:lvl1pPr marL="0" marR="0" indent="0" algn="l" defTabSz="2438338"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defTabSz="402336" hangingPunct="1">
              <a:lnSpc>
                <a:spcPct val="100000"/>
              </a:lnSpc>
              <a:defRPr sz="7919" spc="0">
                <a:latin typeface="Source Sans Pro"/>
                <a:ea typeface="Source Sans Pro"/>
                <a:cs typeface="Source Sans Pro"/>
                <a:sym typeface="Source Sans Pro"/>
              </a:defRPr>
            </a:pPr>
            <a:r>
              <a:rPr lang="de-DE" sz="7800" spc="0" dirty="0">
                <a:solidFill>
                  <a:schemeClr val="bg2">
                    <a:lumMod val="10000"/>
                  </a:schemeClr>
                </a:solidFill>
                <a:latin typeface="Calibri" panose="020F0502020204030204" pitchFamily="34" charset="0"/>
                <a:ea typeface="Source Sans Pro" charset="0"/>
                <a:cs typeface="Calibri" panose="020F0502020204030204" pitchFamily="34" charset="0"/>
                <a:sym typeface="Source Sans Pro"/>
              </a:rPr>
              <a:t>Danke und bis </a:t>
            </a:r>
          </a:p>
          <a:p>
            <a:pPr defTabSz="402336" hangingPunct="1">
              <a:lnSpc>
                <a:spcPct val="100000"/>
              </a:lnSpc>
              <a:defRPr sz="7919" spc="0">
                <a:latin typeface="Source Sans Pro"/>
                <a:ea typeface="Source Sans Pro"/>
                <a:cs typeface="Source Sans Pro"/>
                <a:sym typeface="Source Sans Pro"/>
              </a:defRPr>
            </a:pPr>
            <a:r>
              <a:rPr lang="de-DE" sz="7800" spc="0" dirty="0">
                <a:solidFill>
                  <a:schemeClr val="bg2">
                    <a:lumMod val="10000"/>
                  </a:schemeClr>
                </a:solidFill>
                <a:latin typeface="Calibri" panose="020F0502020204030204" pitchFamily="34" charset="0"/>
                <a:ea typeface="Source Sans Pro" charset="0"/>
                <a:cs typeface="Calibri" panose="020F0502020204030204" pitchFamily="34" charset="0"/>
                <a:sym typeface="Source Sans Pro"/>
              </a:rPr>
              <a:t>zum nächsten Mal!</a:t>
            </a:r>
          </a:p>
        </p:txBody>
      </p:sp>
      <p:pic>
        <p:nvPicPr>
          <p:cNvPr id="10" name="Bild 9"/>
          <p:cNvPicPr>
            <a:picLocks noChangeAspect="1"/>
          </p:cNvPicPr>
          <p:nvPr/>
        </p:nvPicPr>
        <p:blipFill>
          <a:blip r:embed="rId3"/>
          <a:stretch>
            <a:fillRect/>
          </a:stretch>
        </p:blipFill>
        <p:spPr>
          <a:xfrm>
            <a:off x="15655217" y="1765005"/>
            <a:ext cx="6058772" cy="10854324"/>
          </a:xfrm>
          <a:prstGeom prst="rect">
            <a:avLst/>
          </a:prstGeom>
        </p:spPr>
      </p:pic>
      <p:pic>
        <p:nvPicPr>
          <p:cNvPr id="3" name="Grafik 2">
            <a:extLst>
              <a:ext uri="{FF2B5EF4-FFF2-40B4-BE49-F238E27FC236}">
                <a16:creationId xmlns:a16="http://schemas.microsoft.com/office/drawing/2014/main" id="{9C3E7247-BEF6-D952-2530-0195CC2EC89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419200" y="12767564"/>
            <a:ext cx="3585183" cy="527233"/>
          </a:xfrm>
          <a:prstGeom prst="rect">
            <a:avLst/>
          </a:prstGeom>
        </p:spPr>
      </p:pic>
    </p:spTree>
    <p:extLst>
      <p:ext uri="{BB962C8B-B14F-4D97-AF65-F5344CB8AC3E}">
        <p14:creationId xmlns:p14="http://schemas.microsoft.com/office/powerpoint/2010/main" val="2967234886"/>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0" y="2527200"/>
            <a:ext cx="24384000" cy="11188800"/>
          </a:xfrm>
          <a:prstGeom prst="rect">
            <a:avLst/>
          </a:prstGeom>
          <a:solidFill>
            <a:srgbClr val="BECDD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Digital dabei – Startpaket…"/>
          <p:cNvSpPr txBox="1">
            <a:spLocks/>
          </p:cNvSpPr>
          <p:nvPr/>
        </p:nvSpPr>
        <p:spPr>
          <a:xfrm>
            <a:off x="2340000" y="853200"/>
            <a:ext cx="15233750" cy="1518951"/>
          </a:xfrm>
          <a:prstGeom prst="rect">
            <a:avLst/>
          </a:prstGeom>
        </p:spPr>
        <p:txBody>
          <a:bodyPr anchor="t">
            <a:normAutofit/>
          </a:bodyPr>
          <a:lst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defTabSz="402336" hangingPunct="1">
              <a:lnSpc>
                <a:spcPct val="100000"/>
              </a:lnSpc>
              <a:defRPr sz="7919" spc="0">
                <a:latin typeface="Source Sans Pro"/>
                <a:ea typeface="Source Sans Pro"/>
                <a:cs typeface="Source Sans Pro"/>
                <a:sym typeface="Source Sans Pro"/>
              </a:defRPr>
            </a:pPr>
            <a:r>
              <a:rPr lang="de-DE" sz="7800" spc="0" dirty="0">
                <a:solidFill>
                  <a:schemeClr val="bg2">
                    <a:lumMod val="10000"/>
                  </a:schemeClr>
                </a:solidFill>
                <a:latin typeface="Calibri" panose="020F0502020204030204" pitchFamily="34" charset="0"/>
                <a:ea typeface="Source Sans Pro"/>
                <a:cs typeface="Calibri" panose="020F0502020204030204" pitchFamily="34" charset="0"/>
                <a:sym typeface="Source Sans Pro"/>
              </a:rPr>
              <a:t>Austausch: Suchmaschinen</a:t>
            </a:r>
          </a:p>
        </p:txBody>
      </p:sp>
      <p:sp>
        <p:nvSpPr>
          <p:cNvPr id="4" name="Linie"/>
          <p:cNvSpPr/>
          <p:nvPr/>
        </p:nvSpPr>
        <p:spPr>
          <a:xfrm>
            <a:off x="0" y="2528681"/>
            <a:ext cx="24384000" cy="0"/>
          </a:xfrm>
          <a:prstGeom prst="line">
            <a:avLst/>
          </a:prstGeom>
          <a:ln w="76200">
            <a:solidFill>
              <a:schemeClr val="accent5">
                <a:hueOff val="-82419"/>
                <a:satOff val="-9513"/>
                <a:lumOff val="-16343"/>
              </a:schemeClr>
            </a:solidFill>
            <a:miter lim="400000"/>
          </a:ln>
        </p:spPr>
        <p:txBody>
          <a:bodyPr lIns="50800" tIns="50800" rIns="50800" bIns="50800" anchor="ctr"/>
          <a:lstStyle/>
          <a:p>
            <a:endParaRPr/>
          </a:p>
        </p:txBody>
      </p:sp>
      <p:sp>
        <p:nvSpPr>
          <p:cNvPr id="5" name="Rechteck 4"/>
          <p:cNvSpPr/>
          <p:nvPr/>
        </p:nvSpPr>
        <p:spPr>
          <a:xfrm>
            <a:off x="5342087" y="4307615"/>
            <a:ext cx="5008178" cy="61632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6" name="Welche Apps kennen Sie schon?…"/>
          <p:cNvSpPr txBox="1"/>
          <p:nvPr/>
        </p:nvSpPr>
        <p:spPr>
          <a:xfrm>
            <a:off x="5895656" y="10560925"/>
            <a:ext cx="4864493" cy="835422"/>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t">
            <a:spAutoFit/>
          </a:bodyPr>
          <a:lstStyle/>
          <a:p>
            <a:pPr algn="l">
              <a:lnSpc>
                <a:spcPts val="6000"/>
              </a:lnSpc>
              <a:defRPr sz="6000" b="1">
                <a:solidFill>
                  <a:srgbClr val="000000"/>
                </a:solidFill>
                <a:latin typeface="Source Sans Pro"/>
                <a:ea typeface="Source Sans Pro"/>
                <a:cs typeface="Source Sans Pro"/>
                <a:sym typeface="Source Sans Pro"/>
              </a:defRPr>
            </a:pPr>
            <a:endParaRPr sz="4600" dirty="0">
              <a:latin typeface="Calibri" panose="020F0502020204030204" pitchFamily="34" charset="0"/>
              <a:cs typeface="Calibri" panose="020F0502020204030204" pitchFamily="34" charset="0"/>
            </a:endParaRPr>
          </a:p>
        </p:txBody>
      </p:sp>
      <p:sp>
        <p:nvSpPr>
          <p:cNvPr id="7" name="Rechtwinkliges Dreieck 6"/>
          <p:cNvSpPr/>
          <p:nvPr/>
        </p:nvSpPr>
        <p:spPr>
          <a:xfrm rot="10800000">
            <a:off x="4601155" y="5197297"/>
            <a:ext cx="744472" cy="744472"/>
          </a:xfrm>
          <a:prstGeom prst="rtTriangle">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9" name="Bild 8"/>
          <p:cNvPicPr>
            <a:picLocks noChangeAspect="1"/>
          </p:cNvPicPr>
          <p:nvPr/>
        </p:nvPicPr>
        <p:blipFill>
          <a:blip r:embed="rId3"/>
          <a:stretch>
            <a:fillRect/>
          </a:stretch>
        </p:blipFill>
        <p:spPr>
          <a:xfrm>
            <a:off x="-3127129" y="4132623"/>
            <a:ext cx="6628090" cy="10291283"/>
          </a:xfrm>
          <a:prstGeom prst="rect">
            <a:avLst/>
          </a:prstGeom>
        </p:spPr>
      </p:pic>
      <p:sp>
        <p:nvSpPr>
          <p:cNvPr id="12" name="Textfeld 11"/>
          <p:cNvSpPr txBox="1"/>
          <p:nvPr/>
        </p:nvSpPr>
        <p:spPr>
          <a:xfrm>
            <a:off x="5877775" y="4956617"/>
            <a:ext cx="4194590" cy="471924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lnSpc>
                <a:spcPts val="6000"/>
              </a:lnSpc>
            </a:pPr>
            <a:r>
              <a:rPr lang="de-DE" sz="4600" b="1" dirty="0">
                <a:solidFill>
                  <a:schemeClr val="bg2">
                    <a:lumMod val="10000"/>
                  </a:schemeClr>
                </a:solidFill>
                <a:latin typeface="Calibri" panose="020F0502020204030204" pitchFamily="34" charset="0"/>
                <a:ea typeface="Source Sans Pro" charset="0"/>
                <a:cs typeface="Calibri" panose="020F0502020204030204" pitchFamily="34" charset="0"/>
              </a:rPr>
              <a:t>Wissen Sie, mit welcher Suchmaschine Ihr Gerät Dinge im Internet sucht?</a:t>
            </a:r>
            <a:endParaRPr kumimoji="0" lang="de-DE" sz="4600" b="1" u="none" strike="noStrike" cap="none" spc="0" normalizeH="0" baseline="0" dirty="0">
              <a:ln>
                <a:noFill/>
              </a:ln>
              <a:solidFill>
                <a:schemeClr val="bg2">
                  <a:lumMod val="10000"/>
                </a:schemeClr>
              </a:solidFill>
              <a:effectLst/>
              <a:uFillTx/>
              <a:latin typeface="Calibri" panose="020F0502020204030204" pitchFamily="34" charset="0"/>
              <a:ea typeface="Source Sans Pro" charset="0"/>
              <a:cs typeface="Calibri" panose="020F0502020204030204" pitchFamily="34" charset="0"/>
              <a:sym typeface="Helvetica Neue"/>
            </a:endParaRPr>
          </a:p>
        </p:txBody>
      </p:sp>
      <p:sp>
        <p:nvSpPr>
          <p:cNvPr id="18" name="Rechteck 17"/>
          <p:cNvSpPr/>
          <p:nvPr/>
        </p:nvSpPr>
        <p:spPr>
          <a:xfrm>
            <a:off x="11501719" y="3512726"/>
            <a:ext cx="4993903" cy="34776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19" name="Rechtwinkliges Dreieck 18"/>
          <p:cNvSpPr/>
          <p:nvPr/>
        </p:nvSpPr>
        <p:spPr>
          <a:xfrm rot="10800000">
            <a:off x="10755885" y="4093625"/>
            <a:ext cx="744472" cy="744472"/>
          </a:xfrm>
          <a:prstGeom prst="rtTriangle">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0" name="Textfeld 19"/>
          <p:cNvSpPr txBox="1"/>
          <p:nvPr/>
        </p:nvSpPr>
        <p:spPr>
          <a:xfrm>
            <a:off x="12045071" y="4093625"/>
            <a:ext cx="4024651" cy="24109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lnSpc>
                <a:spcPts val="6000"/>
              </a:lnSpc>
            </a:pPr>
            <a:r>
              <a:rPr lang="de-DE" sz="4600" b="1" dirty="0">
                <a:solidFill>
                  <a:schemeClr val="bg2">
                    <a:lumMod val="10000"/>
                  </a:schemeClr>
                </a:solidFill>
                <a:latin typeface="Calibri" panose="020F0502020204030204" pitchFamily="34" charset="0"/>
                <a:ea typeface="Source Sans Pro" charset="0"/>
                <a:cs typeface="Calibri" panose="020F0502020204030204" pitchFamily="34" charset="0"/>
              </a:rPr>
              <a:t>Welche Suchmaschinen kennen Sie?</a:t>
            </a:r>
            <a:endParaRPr kumimoji="0" lang="de-DE" sz="4600" b="1" u="none" strike="noStrike" cap="none" spc="0" normalizeH="0" baseline="0" dirty="0">
              <a:ln>
                <a:noFill/>
              </a:ln>
              <a:solidFill>
                <a:schemeClr val="bg2">
                  <a:lumMod val="10000"/>
                </a:schemeClr>
              </a:solidFill>
              <a:effectLst/>
              <a:uFillTx/>
              <a:latin typeface="Calibri" panose="020F0502020204030204" pitchFamily="34" charset="0"/>
              <a:ea typeface="Source Sans Pro" charset="0"/>
              <a:cs typeface="Calibri" panose="020F0502020204030204" pitchFamily="34" charset="0"/>
              <a:sym typeface="Helvetica Neue"/>
            </a:endParaRPr>
          </a:p>
        </p:txBody>
      </p:sp>
      <p:sp>
        <p:nvSpPr>
          <p:cNvPr id="21" name="Rechteck 20"/>
          <p:cNvSpPr/>
          <p:nvPr/>
        </p:nvSpPr>
        <p:spPr>
          <a:xfrm>
            <a:off x="13579170" y="8618795"/>
            <a:ext cx="6558895" cy="3286800"/>
          </a:xfrm>
          <a:prstGeom prst="rect">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2" name="Rechtwinkliges Dreieck 21"/>
          <p:cNvSpPr/>
          <p:nvPr/>
        </p:nvSpPr>
        <p:spPr>
          <a:xfrm rot="10800000">
            <a:off x="12845427" y="10918534"/>
            <a:ext cx="744472" cy="744472"/>
          </a:xfrm>
          <a:prstGeom prst="rtTriangle">
            <a:avLst/>
          </a:prstGeom>
          <a:solidFill>
            <a:schemeClr val="bg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4" name="Textfeld 23"/>
          <p:cNvSpPr txBox="1"/>
          <p:nvPr/>
        </p:nvSpPr>
        <p:spPr>
          <a:xfrm>
            <a:off x="14057397" y="9056741"/>
            <a:ext cx="5580000" cy="24109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lnSpc>
                <a:spcPts val="6000"/>
              </a:lnSpc>
            </a:pPr>
            <a:r>
              <a:rPr lang="de-DE" sz="4600" b="1" dirty="0">
                <a:solidFill>
                  <a:schemeClr val="bg2">
                    <a:lumMod val="10000"/>
                  </a:schemeClr>
                </a:solidFill>
                <a:latin typeface="Calibri" panose="020F0502020204030204" pitchFamily="34" charset="0"/>
                <a:ea typeface="Source Sans Pro" charset="0"/>
                <a:cs typeface="Calibri" panose="020F0502020204030204" pitchFamily="34" charset="0"/>
              </a:rPr>
              <a:t>Welche Suchmaschine nutzen Sie normalerweise?</a:t>
            </a:r>
            <a:endParaRPr kumimoji="0" lang="de-DE" sz="4600" b="1" u="none" strike="noStrike" cap="none" spc="0" normalizeH="0" baseline="0" dirty="0">
              <a:ln>
                <a:noFill/>
              </a:ln>
              <a:solidFill>
                <a:schemeClr val="bg2">
                  <a:lumMod val="10000"/>
                </a:schemeClr>
              </a:solidFill>
              <a:effectLst/>
              <a:uFillTx/>
              <a:latin typeface="Calibri" panose="020F0502020204030204" pitchFamily="34" charset="0"/>
              <a:ea typeface="Source Sans Pro" charset="0"/>
              <a:cs typeface="Calibri" panose="020F0502020204030204" pitchFamily="34" charset="0"/>
              <a:sym typeface="Helvetica Neue"/>
            </a:endParaRPr>
          </a:p>
        </p:txBody>
      </p:sp>
      <p:pic>
        <p:nvPicPr>
          <p:cNvPr id="10" name="Grafik 9">
            <a:extLst>
              <a:ext uri="{FF2B5EF4-FFF2-40B4-BE49-F238E27FC236}">
                <a16:creationId xmlns:a16="http://schemas.microsoft.com/office/drawing/2014/main" id="{363AD942-73D5-26DC-C16B-0ABC929EC39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419200" y="12767564"/>
            <a:ext cx="3585183" cy="527233"/>
          </a:xfrm>
          <a:prstGeom prst="rect">
            <a:avLst/>
          </a:prstGeom>
        </p:spPr>
      </p:pic>
      <p:sp>
        <p:nvSpPr>
          <p:cNvPr id="8" name="Textfeld 7">
            <a:extLst>
              <a:ext uri="{FF2B5EF4-FFF2-40B4-BE49-F238E27FC236}">
                <a16:creationId xmlns:a16="http://schemas.microsoft.com/office/drawing/2014/main" id="{D25C3DF9-575E-2F70-7FF0-4125A2DA3C08}"/>
              </a:ext>
            </a:extLst>
          </p:cNvPr>
          <p:cNvSpPr txBox="1"/>
          <p:nvPr/>
        </p:nvSpPr>
        <p:spPr>
          <a:xfrm>
            <a:off x="802800" y="12619680"/>
            <a:ext cx="1590341" cy="145680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de-DE" sz="4400" b="1" dirty="0">
                <a:solidFill>
                  <a:schemeClr val="bg2">
                    <a:lumMod val="10000"/>
                  </a:schemeClr>
                </a:solidFill>
                <a:latin typeface="Calibri" panose="020F0502020204030204" pitchFamily="34" charset="0"/>
                <a:ea typeface="Source Sans Pro" charset="0"/>
                <a:cs typeface="Calibri" panose="020F0502020204030204" pitchFamily="34" charset="0"/>
                <a:sym typeface="Source Sans Pro"/>
              </a:rPr>
              <a:t>2/2</a:t>
            </a:r>
          </a:p>
          <a:p>
            <a:pPr marL="0" marR="0" indent="0" algn="ctr" defTabSz="2438338" rtl="0" fontAlgn="auto" latinLnBrk="0" hangingPunct="0">
              <a:lnSpc>
                <a:spcPct val="100000"/>
              </a:lnSpc>
              <a:spcBef>
                <a:spcPts val="0"/>
              </a:spcBef>
              <a:spcAft>
                <a:spcPts val="0"/>
              </a:spcAft>
              <a:buClrTx/>
              <a:buSzTx/>
              <a:buFontTx/>
              <a:buNone/>
              <a:tabLst/>
            </a:pPr>
            <a:endParaRPr kumimoji="0" lang="de-DE" sz="4400" b="0" i="0" u="none" strike="noStrike" cap="none" spc="0" normalizeH="0" baseline="0" dirty="0">
              <a:ln>
                <a:noFill/>
              </a:ln>
              <a:solidFill>
                <a:srgbClr val="5E5E5E"/>
              </a:solidFill>
              <a:effectLst/>
              <a:uFillTx/>
              <a:sym typeface="Helvetica Neue"/>
            </a:endParaRPr>
          </a:p>
        </p:txBody>
      </p:sp>
    </p:spTree>
    <p:extLst>
      <p:ext uri="{BB962C8B-B14F-4D97-AF65-F5344CB8AC3E}">
        <p14:creationId xmlns:p14="http://schemas.microsoft.com/office/powerpoint/2010/main" val="1200099750"/>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gital dabei – Startpaket…"/>
          <p:cNvSpPr txBox="1">
            <a:spLocks/>
          </p:cNvSpPr>
          <p:nvPr/>
        </p:nvSpPr>
        <p:spPr>
          <a:xfrm>
            <a:off x="2340000" y="853321"/>
            <a:ext cx="21227784" cy="1518951"/>
          </a:xfrm>
          <a:prstGeom prst="rect">
            <a:avLst/>
          </a:prstGeom>
        </p:spPr>
        <p:txBody>
          <a:bodyPr anchor="t">
            <a:normAutofit/>
          </a:bodyPr>
          <a:lst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defTabSz="402336" hangingPunct="1">
              <a:lnSpc>
                <a:spcPct val="100000"/>
              </a:lnSpc>
              <a:defRPr sz="7919" spc="0">
                <a:latin typeface="Source Sans Pro"/>
                <a:ea typeface="Source Sans Pro"/>
                <a:cs typeface="Source Sans Pro"/>
                <a:sym typeface="Source Sans Pro"/>
              </a:defRPr>
            </a:pPr>
            <a:r>
              <a:rPr lang="de-DE" sz="7800" spc="0" dirty="0">
                <a:solidFill>
                  <a:schemeClr val="bg2">
                    <a:lumMod val="10000"/>
                  </a:schemeClr>
                </a:solidFill>
                <a:latin typeface="Calibri" panose="020F0502020204030204" pitchFamily="34" charset="0"/>
                <a:ea typeface="Source Sans Pro"/>
                <a:cs typeface="Calibri" panose="020F0502020204030204" pitchFamily="34" charset="0"/>
                <a:sym typeface="Source Sans Pro"/>
              </a:rPr>
              <a:t>Suchmaschine: Google</a:t>
            </a:r>
          </a:p>
        </p:txBody>
      </p:sp>
      <p:sp>
        <p:nvSpPr>
          <p:cNvPr id="4" name="Linie"/>
          <p:cNvSpPr/>
          <p:nvPr/>
        </p:nvSpPr>
        <p:spPr>
          <a:xfrm>
            <a:off x="0" y="2528681"/>
            <a:ext cx="24384000" cy="0"/>
          </a:xfrm>
          <a:prstGeom prst="line">
            <a:avLst/>
          </a:prstGeom>
          <a:ln w="76200">
            <a:solidFill>
              <a:schemeClr val="accent5">
                <a:hueOff val="-82419"/>
                <a:satOff val="-9513"/>
                <a:lumOff val="-16343"/>
              </a:schemeClr>
            </a:solidFill>
            <a:miter lim="400000"/>
          </a:ln>
        </p:spPr>
        <p:txBody>
          <a:bodyPr lIns="50800" tIns="50800" rIns="50800" bIns="50800" anchor="ctr"/>
          <a:lstStyle/>
          <a:p>
            <a:endParaRPr/>
          </a:p>
        </p:txBody>
      </p:sp>
      <p:sp>
        <p:nvSpPr>
          <p:cNvPr id="5" name="Rechteck 4"/>
          <p:cNvSpPr/>
          <p:nvPr/>
        </p:nvSpPr>
        <p:spPr>
          <a:xfrm>
            <a:off x="0" y="12276000"/>
            <a:ext cx="24384000" cy="1440000"/>
          </a:xfrm>
          <a:prstGeom prst="rect">
            <a:avLst/>
          </a:prstGeom>
          <a:solidFill>
            <a:srgbClr val="BECDD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8" name="Sollte der Akku Ihres Gerätes leer sein, schaltet sich Ihr Gerät aus. Um ihr Gerät dann zu aktivieren, benötigen Sie nicht nur den Code des Geräts, sondern auch die PIN Ihrer SIM-Karte. Dies ist eine vierstellige Zahlenkombination. Kennen Sie diese?…"/>
          <p:cNvSpPr txBox="1"/>
          <p:nvPr/>
        </p:nvSpPr>
        <p:spPr>
          <a:xfrm>
            <a:off x="2340001" y="3204000"/>
            <a:ext cx="7920000" cy="3141694"/>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numCol="1" spcCol="720000" anchor="t">
            <a:spAutoFit/>
          </a:bodyPr>
          <a:lstStyle/>
          <a:p>
            <a:pPr algn="l">
              <a:lnSpc>
                <a:spcPts val="6000"/>
              </a:lnSpc>
              <a:defRPr sz="4600">
                <a:solidFill>
                  <a:srgbClr val="000000"/>
                </a:solidFill>
                <a:latin typeface="Source Sans Pro"/>
                <a:ea typeface="Source Sans Pro"/>
                <a:cs typeface="Source Sans Pro"/>
                <a:sym typeface="Source Sans Pro"/>
              </a:defRPr>
            </a:pPr>
            <a:r>
              <a:rPr lang="de-DE" dirty="0">
                <a:latin typeface="Calibri" panose="020F0502020204030204" pitchFamily="34" charset="0"/>
                <a:cs typeface="Calibri" panose="020F0502020204030204" pitchFamily="34" charset="0"/>
              </a:rPr>
              <a:t>Der Klassiker und die klare Nummer Eins unter den meistgenutzten Suchmaschinen: Google. </a:t>
            </a:r>
          </a:p>
        </p:txBody>
      </p:sp>
      <p:sp>
        <p:nvSpPr>
          <p:cNvPr id="12" name="Digital dabei – Startpaket…"/>
          <p:cNvSpPr txBox="1">
            <a:spLocks/>
          </p:cNvSpPr>
          <p:nvPr/>
        </p:nvSpPr>
        <p:spPr>
          <a:xfrm>
            <a:off x="12052158" y="3204000"/>
            <a:ext cx="9334641" cy="853481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Autofit/>
          </a:bodyPr>
          <a:lstStyle>
            <a:lvl1pPr marL="0" marR="0" indent="0" algn="l" defTabSz="2438338"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defTabSz="457200">
              <a:lnSpc>
                <a:spcPts val="6000"/>
              </a:lnSpc>
              <a:spcAft>
                <a:spcPts val="1500"/>
              </a:spcAft>
              <a:tabLst>
                <a:tab pos="648000" algn="l"/>
              </a:tabLst>
              <a:defRPr sz="4500" b="1">
                <a:solidFill>
                  <a:srgbClr val="000000"/>
                </a:solidFill>
                <a:latin typeface="Source Sans Pro"/>
                <a:ea typeface="Source Sans Pro"/>
                <a:cs typeface="Source Sans Pro"/>
                <a:sym typeface="Source Sans Pro"/>
              </a:defRPr>
            </a:pPr>
            <a:r>
              <a:rPr lang="de-DE" sz="4600" b="0" spc="0" dirty="0">
                <a:latin typeface="Calibri" panose="020F0502020204030204" pitchFamily="34" charset="0"/>
                <a:ea typeface="Source Sans Pro" charset="0"/>
                <a:cs typeface="Calibri" panose="020F0502020204030204" pitchFamily="34" charset="0"/>
              </a:rPr>
              <a:t>Zeigt besonders präzise Suchergebnisse an.</a:t>
            </a:r>
            <a:br>
              <a:rPr lang="de-DE" sz="4600" b="0" spc="0" dirty="0">
                <a:latin typeface="Calibri" panose="020F0502020204030204" pitchFamily="34" charset="0"/>
                <a:ea typeface="Source Sans Pro" charset="0"/>
                <a:cs typeface="Calibri" panose="020F0502020204030204" pitchFamily="34" charset="0"/>
              </a:rPr>
            </a:br>
            <a:br>
              <a:rPr lang="de-DE" sz="4600" b="0" spc="0" dirty="0">
                <a:latin typeface="Calibri" panose="020F0502020204030204" pitchFamily="34" charset="0"/>
                <a:ea typeface="Source Sans Pro" charset="0"/>
                <a:cs typeface="Calibri" panose="020F0502020204030204" pitchFamily="34" charset="0"/>
              </a:rPr>
            </a:br>
            <a:endParaRPr lang="de-DE" sz="4600" b="0" spc="0" dirty="0">
              <a:latin typeface="Calibri" panose="020F0502020204030204" pitchFamily="34" charset="0"/>
              <a:ea typeface="Source Sans Pro" charset="0"/>
              <a:cs typeface="Calibri" panose="020F0502020204030204" pitchFamily="34" charset="0"/>
            </a:endParaRPr>
          </a:p>
          <a:p>
            <a:pPr defTabSz="457200">
              <a:lnSpc>
                <a:spcPts val="6000"/>
              </a:lnSpc>
              <a:spcAft>
                <a:spcPts val="1500"/>
              </a:spcAft>
              <a:tabLst>
                <a:tab pos="648000" algn="l"/>
              </a:tabLst>
              <a:defRPr sz="4500" b="1">
                <a:solidFill>
                  <a:srgbClr val="000000"/>
                </a:solidFill>
                <a:latin typeface="Source Sans Pro"/>
                <a:ea typeface="Source Sans Pro"/>
                <a:cs typeface="Source Sans Pro"/>
                <a:sym typeface="Source Sans Pro"/>
              </a:defRPr>
            </a:pPr>
            <a:r>
              <a:rPr lang="de-DE" sz="4600" b="0" spc="0" dirty="0">
                <a:latin typeface="Calibri" panose="020F0502020204030204" pitchFamily="34" charset="0"/>
                <a:ea typeface="Source Sans Pro" charset="0"/>
                <a:cs typeface="Calibri" panose="020F0502020204030204" pitchFamily="34" charset="0"/>
              </a:rPr>
              <a:t>Schlechter Umgang mit den Daten</a:t>
            </a:r>
            <a:br>
              <a:rPr lang="de-DE" sz="4600" b="0" spc="0" dirty="0">
                <a:latin typeface="Calibri" panose="020F0502020204030204" pitchFamily="34" charset="0"/>
                <a:ea typeface="Source Sans Pro" charset="0"/>
                <a:cs typeface="Calibri" panose="020F0502020204030204" pitchFamily="34" charset="0"/>
              </a:rPr>
            </a:br>
            <a:r>
              <a:rPr lang="de-DE" sz="4600" b="0" spc="0" dirty="0">
                <a:latin typeface="Calibri" panose="020F0502020204030204" pitchFamily="34" charset="0"/>
                <a:ea typeface="Source Sans Pro" charset="0"/>
                <a:cs typeface="Calibri" panose="020F0502020204030204" pitchFamily="34" charset="0"/>
              </a:rPr>
              <a:t>der Nutzerinnen und Nutzer.</a:t>
            </a:r>
          </a:p>
        </p:txBody>
      </p:sp>
      <p:pic>
        <p:nvPicPr>
          <p:cNvPr id="13" name="Bild 12"/>
          <p:cNvPicPr>
            <a:picLocks noChangeAspect="1"/>
          </p:cNvPicPr>
          <p:nvPr/>
        </p:nvPicPr>
        <p:blipFill>
          <a:blip r:embed="rId3"/>
          <a:stretch>
            <a:fillRect/>
          </a:stretch>
        </p:blipFill>
        <p:spPr>
          <a:xfrm>
            <a:off x="19849003" y="7651949"/>
            <a:ext cx="3276600" cy="5143500"/>
          </a:xfrm>
          <a:prstGeom prst="rect">
            <a:avLst/>
          </a:prstGeom>
        </p:spPr>
      </p:pic>
      <p:sp>
        <p:nvSpPr>
          <p:cNvPr id="7" name="Textfeld 6">
            <a:extLst>
              <a:ext uri="{FF2B5EF4-FFF2-40B4-BE49-F238E27FC236}">
                <a16:creationId xmlns:a16="http://schemas.microsoft.com/office/drawing/2014/main" id="{97596982-44A6-DA69-C56C-0CB845C0CFBB}"/>
              </a:ext>
            </a:extLst>
          </p:cNvPr>
          <p:cNvSpPr txBox="1"/>
          <p:nvPr/>
        </p:nvSpPr>
        <p:spPr>
          <a:xfrm>
            <a:off x="802800" y="12618697"/>
            <a:ext cx="1590341" cy="145680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de-DE" sz="4400" b="1" dirty="0">
                <a:solidFill>
                  <a:schemeClr val="bg2">
                    <a:lumMod val="10000"/>
                  </a:schemeClr>
                </a:solidFill>
                <a:latin typeface="Calibri" panose="020F0502020204030204" pitchFamily="34" charset="0"/>
                <a:ea typeface="Source Sans Pro" charset="0"/>
                <a:cs typeface="Calibri" panose="020F0502020204030204" pitchFamily="34" charset="0"/>
                <a:sym typeface="Source Sans Pro"/>
              </a:rPr>
              <a:t>1/5</a:t>
            </a:r>
          </a:p>
          <a:p>
            <a:pPr marL="0" marR="0" indent="0" algn="ctr" defTabSz="2438338" rtl="0" fontAlgn="auto" latinLnBrk="0" hangingPunct="0">
              <a:lnSpc>
                <a:spcPct val="100000"/>
              </a:lnSpc>
              <a:spcBef>
                <a:spcPts val="0"/>
              </a:spcBef>
              <a:spcAft>
                <a:spcPts val="0"/>
              </a:spcAft>
              <a:buClrTx/>
              <a:buSzTx/>
              <a:buFontTx/>
              <a:buNone/>
              <a:tabLst/>
            </a:pPr>
            <a:endParaRPr kumimoji="0" lang="de-DE" sz="4400" b="0" i="0" u="none" strike="noStrike" cap="none" spc="0" normalizeH="0" baseline="0" dirty="0">
              <a:ln>
                <a:noFill/>
              </a:ln>
              <a:solidFill>
                <a:srgbClr val="5E5E5E"/>
              </a:solidFill>
              <a:effectLst/>
              <a:uFillTx/>
              <a:sym typeface="Helvetica Neue"/>
            </a:endParaRPr>
          </a:p>
        </p:txBody>
      </p:sp>
      <p:pic>
        <p:nvPicPr>
          <p:cNvPr id="18" name="Grafik 17">
            <a:extLst>
              <a:ext uri="{FF2B5EF4-FFF2-40B4-BE49-F238E27FC236}">
                <a16:creationId xmlns:a16="http://schemas.microsoft.com/office/drawing/2014/main" id="{A1E08DF5-7F20-E835-52C9-4F94D68944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78478" y="3189387"/>
            <a:ext cx="1755202" cy="1755202"/>
          </a:xfrm>
          <a:prstGeom prst="rect">
            <a:avLst/>
          </a:prstGeom>
        </p:spPr>
      </p:pic>
      <p:pic>
        <p:nvPicPr>
          <p:cNvPr id="19" name="Grafik 18">
            <a:extLst>
              <a:ext uri="{FF2B5EF4-FFF2-40B4-BE49-F238E27FC236}">
                <a16:creationId xmlns:a16="http://schemas.microsoft.com/office/drawing/2014/main" id="{81EBEA9A-4483-E1EC-DE9B-7F1A4BCFCD2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78482" y="6422619"/>
            <a:ext cx="1755198" cy="1755198"/>
          </a:xfrm>
          <a:prstGeom prst="rect">
            <a:avLst/>
          </a:prstGeom>
        </p:spPr>
      </p:pic>
      <p:pic>
        <p:nvPicPr>
          <p:cNvPr id="10" name="Grafik 9">
            <a:extLst>
              <a:ext uri="{FF2B5EF4-FFF2-40B4-BE49-F238E27FC236}">
                <a16:creationId xmlns:a16="http://schemas.microsoft.com/office/drawing/2014/main" id="{788EE658-0226-ECED-4125-54262CC948F7}"/>
              </a:ext>
            </a:extLst>
          </p:cNvPr>
          <p:cNvPicPr>
            <a:picLocks noChangeAspect="1"/>
          </p:cNvPicPr>
          <p:nvPr/>
        </p:nvPicPr>
        <p:blipFill rotWithShape="1">
          <a:blip r:embed="rId6">
            <a:extLst>
              <a:ext uri="{28A0092B-C50C-407E-A947-70E740481C1C}">
                <a14:useLocalDpi xmlns:a14="http://schemas.microsoft.com/office/drawing/2010/main" val="0"/>
              </a:ext>
            </a:extLst>
          </a:blip>
          <a:srcRect b="28694"/>
          <a:stretch/>
        </p:blipFill>
        <p:spPr>
          <a:xfrm>
            <a:off x="1697309" y="7704770"/>
            <a:ext cx="4133952" cy="3141694"/>
          </a:xfrm>
          <a:prstGeom prst="rect">
            <a:avLst/>
          </a:prstGeom>
        </p:spPr>
      </p:pic>
      <p:pic>
        <p:nvPicPr>
          <p:cNvPr id="6" name="Grafik 5">
            <a:extLst>
              <a:ext uri="{FF2B5EF4-FFF2-40B4-BE49-F238E27FC236}">
                <a16:creationId xmlns:a16="http://schemas.microsoft.com/office/drawing/2014/main" id="{857D77CF-ECA1-D0D0-B761-F62E910C1A7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419200" y="12767564"/>
            <a:ext cx="3585183" cy="527233"/>
          </a:xfrm>
          <a:prstGeom prst="rect">
            <a:avLst/>
          </a:prstGeom>
        </p:spPr>
      </p:pic>
    </p:spTree>
    <p:extLst>
      <p:ext uri="{BB962C8B-B14F-4D97-AF65-F5344CB8AC3E}">
        <p14:creationId xmlns:p14="http://schemas.microsoft.com/office/powerpoint/2010/main" val="2794130228"/>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 11">
            <a:extLst>
              <a:ext uri="{FF2B5EF4-FFF2-40B4-BE49-F238E27FC236}">
                <a16:creationId xmlns:a16="http://schemas.microsoft.com/office/drawing/2014/main" id="{492627A4-B644-54F1-75BF-87E95FF02851}"/>
              </a:ext>
            </a:extLst>
          </p:cNvPr>
          <p:cNvPicPr>
            <a:picLocks noChangeAspect="1"/>
          </p:cNvPicPr>
          <p:nvPr/>
        </p:nvPicPr>
        <p:blipFill>
          <a:blip r:embed="rId3"/>
          <a:stretch>
            <a:fillRect/>
          </a:stretch>
        </p:blipFill>
        <p:spPr>
          <a:xfrm>
            <a:off x="19837692" y="7662188"/>
            <a:ext cx="3276600" cy="5753100"/>
          </a:xfrm>
          <a:prstGeom prst="rect">
            <a:avLst/>
          </a:prstGeom>
        </p:spPr>
      </p:pic>
      <p:sp>
        <p:nvSpPr>
          <p:cNvPr id="3" name="Digital dabei – Startpaket…"/>
          <p:cNvSpPr txBox="1">
            <a:spLocks/>
          </p:cNvSpPr>
          <p:nvPr/>
        </p:nvSpPr>
        <p:spPr>
          <a:xfrm>
            <a:off x="2340000" y="853321"/>
            <a:ext cx="21227784" cy="1518951"/>
          </a:xfrm>
          <a:prstGeom prst="rect">
            <a:avLst/>
          </a:prstGeom>
        </p:spPr>
        <p:txBody>
          <a:bodyPr anchor="t">
            <a:normAutofit/>
          </a:bodyPr>
          <a:lst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defTabSz="402336" hangingPunct="1">
              <a:lnSpc>
                <a:spcPct val="100000"/>
              </a:lnSpc>
              <a:defRPr sz="7919" spc="0">
                <a:latin typeface="Source Sans Pro"/>
                <a:ea typeface="Source Sans Pro"/>
                <a:cs typeface="Source Sans Pro"/>
                <a:sym typeface="Source Sans Pro"/>
              </a:defRPr>
            </a:pPr>
            <a:r>
              <a:rPr lang="de-DE" sz="7800" spc="0" dirty="0">
                <a:solidFill>
                  <a:schemeClr val="bg2">
                    <a:lumMod val="10000"/>
                  </a:schemeClr>
                </a:solidFill>
                <a:latin typeface="Calibri" panose="020F0502020204030204" pitchFamily="34" charset="0"/>
                <a:ea typeface="Source Sans Pro"/>
                <a:cs typeface="Calibri" panose="020F0502020204030204" pitchFamily="34" charset="0"/>
                <a:sym typeface="Source Sans Pro"/>
              </a:rPr>
              <a:t>Suchmaschine: Bing</a:t>
            </a:r>
          </a:p>
        </p:txBody>
      </p:sp>
      <p:sp>
        <p:nvSpPr>
          <p:cNvPr id="4" name="Linie"/>
          <p:cNvSpPr/>
          <p:nvPr/>
        </p:nvSpPr>
        <p:spPr>
          <a:xfrm>
            <a:off x="0" y="2528681"/>
            <a:ext cx="24384000" cy="0"/>
          </a:xfrm>
          <a:prstGeom prst="line">
            <a:avLst/>
          </a:prstGeom>
          <a:ln w="76200">
            <a:solidFill>
              <a:schemeClr val="accent5">
                <a:hueOff val="-82419"/>
                <a:satOff val="-9513"/>
                <a:lumOff val="-16343"/>
              </a:schemeClr>
            </a:solidFill>
            <a:miter lim="400000"/>
          </a:ln>
        </p:spPr>
        <p:txBody>
          <a:bodyPr lIns="50800" tIns="50800" rIns="50800" bIns="50800" anchor="ctr"/>
          <a:lstStyle/>
          <a:p>
            <a:endParaRPr/>
          </a:p>
        </p:txBody>
      </p:sp>
      <p:sp>
        <p:nvSpPr>
          <p:cNvPr id="5" name="Rechteck 4"/>
          <p:cNvSpPr/>
          <p:nvPr/>
        </p:nvSpPr>
        <p:spPr>
          <a:xfrm>
            <a:off x="0" y="12276000"/>
            <a:ext cx="24384000" cy="1440000"/>
          </a:xfrm>
          <a:prstGeom prst="rect">
            <a:avLst/>
          </a:prstGeom>
          <a:solidFill>
            <a:srgbClr val="BECDD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8" name="Sollte der Akku Ihres Gerätes leer sein, schaltet sich Ihr Gerät aus. Um ihr Gerät dann zu aktivieren, benötigen Sie nicht nur den Code des Geräts, sondern auch die PIN Ihrer SIM-Karte. Dies ist eine vierstellige Zahlenkombination. Kennen Sie diese?…"/>
          <p:cNvSpPr txBox="1"/>
          <p:nvPr/>
        </p:nvSpPr>
        <p:spPr>
          <a:xfrm>
            <a:off x="2340001" y="3204000"/>
            <a:ext cx="7920000" cy="2372252"/>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numCol="1" spcCol="720000" anchor="t">
            <a:spAutoFit/>
          </a:bodyPr>
          <a:lstStyle/>
          <a:p>
            <a:pPr algn="l">
              <a:lnSpc>
                <a:spcPts val="6000"/>
              </a:lnSpc>
              <a:defRPr sz="4600">
                <a:solidFill>
                  <a:srgbClr val="000000"/>
                </a:solidFill>
                <a:latin typeface="Source Sans Pro"/>
                <a:ea typeface="Source Sans Pro"/>
                <a:cs typeface="Source Sans Pro"/>
                <a:sym typeface="Source Sans Pro"/>
              </a:defRPr>
            </a:pPr>
            <a:r>
              <a:rPr lang="de-DE" dirty="0">
                <a:latin typeface="Calibri" panose="020F0502020204030204" pitchFamily="34" charset="0"/>
                <a:cs typeface="Calibri" panose="020F0502020204030204" pitchFamily="34" charset="0"/>
              </a:rPr>
              <a:t>Microsoft Bing ist nach Google die zweitbeliebteste Suchmaschine. </a:t>
            </a:r>
          </a:p>
        </p:txBody>
      </p:sp>
      <p:sp>
        <p:nvSpPr>
          <p:cNvPr id="12" name="Digital dabei – Startpaket…"/>
          <p:cNvSpPr txBox="1">
            <a:spLocks/>
          </p:cNvSpPr>
          <p:nvPr/>
        </p:nvSpPr>
        <p:spPr>
          <a:xfrm>
            <a:off x="12052158" y="3204000"/>
            <a:ext cx="9334641" cy="853481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t">
            <a:noAutofit/>
          </a:bodyPr>
          <a:lstStyle>
            <a:lvl1pPr marL="0" marR="0" indent="0" algn="l" defTabSz="2438338"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defTabSz="457200">
              <a:lnSpc>
                <a:spcPts val="6000"/>
              </a:lnSpc>
              <a:spcAft>
                <a:spcPts val="1500"/>
              </a:spcAft>
              <a:tabLst>
                <a:tab pos="648000" algn="l"/>
              </a:tabLst>
              <a:defRPr sz="4500" b="1">
                <a:solidFill>
                  <a:srgbClr val="000000"/>
                </a:solidFill>
                <a:latin typeface="Source Sans Pro"/>
                <a:ea typeface="Source Sans Pro"/>
                <a:cs typeface="Source Sans Pro"/>
                <a:sym typeface="Source Sans Pro"/>
              </a:defRPr>
            </a:pPr>
            <a:r>
              <a:rPr lang="de-DE" sz="4600" b="0" spc="0" dirty="0">
                <a:latin typeface="Calibri" panose="020F0502020204030204" pitchFamily="34" charset="0"/>
                <a:ea typeface="Source Sans Pro" charset="0"/>
                <a:cs typeface="Calibri" panose="020F0502020204030204" pitchFamily="34" charset="0"/>
              </a:rPr>
              <a:t>Die Suchergebnisse werden groß und übersichtlich angezeigt.</a:t>
            </a:r>
            <a:br>
              <a:rPr lang="de-DE" sz="4600" b="0" spc="0" dirty="0">
                <a:latin typeface="Calibri" panose="020F0502020204030204" pitchFamily="34" charset="0"/>
                <a:ea typeface="Source Sans Pro" charset="0"/>
                <a:cs typeface="Calibri" panose="020F0502020204030204" pitchFamily="34" charset="0"/>
              </a:rPr>
            </a:br>
            <a:br>
              <a:rPr lang="de-DE" sz="4600" b="0" spc="0" dirty="0">
                <a:latin typeface="Calibri" panose="020F0502020204030204" pitchFamily="34" charset="0"/>
                <a:ea typeface="Source Sans Pro" charset="0"/>
                <a:cs typeface="Calibri" panose="020F0502020204030204" pitchFamily="34" charset="0"/>
              </a:rPr>
            </a:br>
            <a:endParaRPr lang="de-DE" sz="4600" b="0" spc="0" dirty="0">
              <a:latin typeface="Calibri" panose="020F0502020204030204" pitchFamily="34" charset="0"/>
              <a:ea typeface="Source Sans Pro" charset="0"/>
              <a:cs typeface="Calibri" panose="020F0502020204030204" pitchFamily="34" charset="0"/>
            </a:endParaRPr>
          </a:p>
          <a:p>
            <a:pPr defTabSz="457200">
              <a:lnSpc>
                <a:spcPts val="6000"/>
              </a:lnSpc>
              <a:spcAft>
                <a:spcPts val="1500"/>
              </a:spcAft>
              <a:tabLst>
                <a:tab pos="648000" algn="l"/>
              </a:tabLst>
              <a:defRPr sz="4500" b="1">
                <a:solidFill>
                  <a:srgbClr val="000000"/>
                </a:solidFill>
                <a:latin typeface="Source Sans Pro"/>
                <a:ea typeface="Source Sans Pro"/>
                <a:cs typeface="Source Sans Pro"/>
                <a:sym typeface="Source Sans Pro"/>
              </a:defRPr>
            </a:pPr>
            <a:r>
              <a:rPr lang="de-DE" sz="4600" b="0" spc="0" dirty="0">
                <a:latin typeface="Calibri" panose="020F0502020204030204" pitchFamily="34" charset="0"/>
                <a:ea typeface="Source Sans Pro" charset="0"/>
                <a:cs typeface="Calibri" panose="020F0502020204030204" pitchFamily="34" charset="0"/>
              </a:rPr>
              <a:t>Schlechter Umgang mit den Daten</a:t>
            </a:r>
            <a:br>
              <a:rPr lang="de-DE" sz="4600" b="0" spc="0" dirty="0">
                <a:latin typeface="Calibri" panose="020F0502020204030204" pitchFamily="34" charset="0"/>
                <a:ea typeface="Source Sans Pro" charset="0"/>
                <a:cs typeface="Calibri" panose="020F0502020204030204" pitchFamily="34" charset="0"/>
              </a:rPr>
            </a:br>
            <a:r>
              <a:rPr lang="de-DE" sz="4600" b="0" spc="0" dirty="0">
                <a:latin typeface="Calibri" panose="020F0502020204030204" pitchFamily="34" charset="0"/>
                <a:ea typeface="Source Sans Pro" charset="0"/>
                <a:cs typeface="Calibri" panose="020F0502020204030204" pitchFamily="34" charset="0"/>
              </a:rPr>
              <a:t>der Nutzerinnen und Nutzer.</a:t>
            </a:r>
          </a:p>
        </p:txBody>
      </p:sp>
      <p:sp>
        <p:nvSpPr>
          <p:cNvPr id="2" name="Textfeld 1">
            <a:extLst>
              <a:ext uri="{FF2B5EF4-FFF2-40B4-BE49-F238E27FC236}">
                <a16:creationId xmlns:a16="http://schemas.microsoft.com/office/drawing/2014/main" id="{ACA2A810-8384-8FCF-CA2F-367CC7FAC9C5}"/>
              </a:ext>
            </a:extLst>
          </p:cNvPr>
          <p:cNvSpPr txBox="1"/>
          <p:nvPr/>
        </p:nvSpPr>
        <p:spPr>
          <a:xfrm>
            <a:off x="802800" y="12618697"/>
            <a:ext cx="1590341" cy="145680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de-DE" sz="4400" b="1" dirty="0">
                <a:solidFill>
                  <a:schemeClr val="bg2">
                    <a:lumMod val="10000"/>
                  </a:schemeClr>
                </a:solidFill>
                <a:latin typeface="Calibri" panose="020F0502020204030204" pitchFamily="34" charset="0"/>
                <a:ea typeface="Source Sans Pro" charset="0"/>
                <a:cs typeface="Calibri" panose="020F0502020204030204" pitchFamily="34" charset="0"/>
                <a:sym typeface="Source Sans Pro"/>
              </a:rPr>
              <a:t>2/5</a:t>
            </a:r>
          </a:p>
          <a:p>
            <a:pPr marL="0" marR="0" indent="0" algn="ctr" defTabSz="2438338" rtl="0" fontAlgn="auto" latinLnBrk="0" hangingPunct="0">
              <a:lnSpc>
                <a:spcPct val="100000"/>
              </a:lnSpc>
              <a:spcBef>
                <a:spcPts val="0"/>
              </a:spcBef>
              <a:spcAft>
                <a:spcPts val="0"/>
              </a:spcAft>
              <a:buClrTx/>
              <a:buSzTx/>
              <a:buFontTx/>
              <a:buNone/>
              <a:tabLst/>
            </a:pPr>
            <a:endParaRPr kumimoji="0" lang="de-DE" sz="4400" b="0" i="0" u="none" strike="noStrike" cap="none" spc="0" normalizeH="0" baseline="0" dirty="0">
              <a:ln>
                <a:noFill/>
              </a:ln>
              <a:solidFill>
                <a:srgbClr val="5E5E5E"/>
              </a:solidFill>
              <a:effectLst/>
              <a:uFillTx/>
              <a:sym typeface="Helvetica Neue"/>
            </a:endParaRPr>
          </a:p>
        </p:txBody>
      </p:sp>
      <p:pic>
        <p:nvPicPr>
          <p:cNvPr id="9" name="Grafik 8">
            <a:extLst>
              <a:ext uri="{FF2B5EF4-FFF2-40B4-BE49-F238E27FC236}">
                <a16:creationId xmlns:a16="http://schemas.microsoft.com/office/drawing/2014/main" id="{E3EF5C2A-6C9D-571E-8B90-9379895D60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24669" y="6412380"/>
            <a:ext cx="1755198" cy="1755198"/>
          </a:xfrm>
          <a:prstGeom prst="rect">
            <a:avLst/>
          </a:prstGeom>
        </p:spPr>
      </p:pic>
      <p:pic>
        <p:nvPicPr>
          <p:cNvPr id="14" name="Grafik 13">
            <a:extLst>
              <a:ext uri="{FF2B5EF4-FFF2-40B4-BE49-F238E27FC236}">
                <a16:creationId xmlns:a16="http://schemas.microsoft.com/office/drawing/2014/main" id="{2FEA5552-11C2-D1E7-BDCF-0C3825B5803D}"/>
              </a:ext>
            </a:extLst>
          </p:cNvPr>
          <p:cNvPicPr>
            <a:picLocks noChangeAspect="1"/>
          </p:cNvPicPr>
          <p:nvPr/>
        </p:nvPicPr>
        <p:blipFill rotWithShape="1">
          <a:blip r:embed="rId5">
            <a:extLst>
              <a:ext uri="{28A0092B-C50C-407E-A947-70E740481C1C}">
                <a14:useLocalDpi xmlns:a14="http://schemas.microsoft.com/office/drawing/2010/main" val="0"/>
              </a:ext>
            </a:extLst>
          </a:blip>
          <a:srcRect l="28602" b="36019"/>
          <a:stretch/>
        </p:blipFill>
        <p:spPr>
          <a:xfrm>
            <a:off x="2304288" y="6858000"/>
            <a:ext cx="4930321" cy="3567264"/>
          </a:xfrm>
          <a:prstGeom prst="rect">
            <a:avLst/>
          </a:prstGeom>
        </p:spPr>
      </p:pic>
      <p:pic>
        <p:nvPicPr>
          <p:cNvPr id="11" name="Grafik 10">
            <a:extLst>
              <a:ext uri="{FF2B5EF4-FFF2-40B4-BE49-F238E27FC236}">
                <a16:creationId xmlns:a16="http://schemas.microsoft.com/office/drawing/2014/main" id="{DED2CF49-B3C3-A029-9F1F-9CBF99701ED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78478" y="3189387"/>
            <a:ext cx="1755202" cy="1755202"/>
          </a:xfrm>
          <a:prstGeom prst="rect">
            <a:avLst/>
          </a:prstGeom>
        </p:spPr>
      </p:pic>
      <p:pic>
        <p:nvPicPr>
          <p:cNvPr id="7" name="Grafik 6">
            <a:extLst>
              <a:ext uri="{FF2B5EF4-FFF2-40B4-BE49-F238E27FC236}">
                <a16:creationId xmlns:a16="http://schemas.microsoft.com/office/drawing/2014/main" id="{72137213-4CD9-7BA7-D871-8CD417CB8BA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419200" y="12767564"/>
            <a:ext cx="3585183" cy="527233"/>
          </a:xfrm>
          <a:prstGeom prst="rect">
            <a:avLst/>
          </a:prstGeom>
        </p:spPr>
      </p:pic>
    </p:spTree>
    <p:extLst>
      <p:ext uri="{BB962C8B-B14F-4D97-AF65-F5344CB8AC3E}">
        <p14:creationId xmlns:p14="http://schemas.microsoft.com/office/powerpoint/2010/main" val="2186551709"/>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gital dabei – Startpaket…"/>
          <p:cNvSpPr txBox="1">
            <a:spLocks/>
          </p:cNvSpPr>
          <p:nvPr/>
        </p:nvSpPr>
        <p:spPr>
          <a:xfrm>
            <a:off x="2340000" y="853321"/>
            <a:ext cx="21227784" cy="1518951"/>
          </a:xfrm>
          <a:prstGeom prst="rect">
            <a:avLst/>
          </a:prstGeom>
        </p:spPr>
        <p:txBody>
          <a:bodyPr anchor="t">
            <a:normAutofit/>
          </a:bodyPr>
          <a:lst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defTabSz="402336" hangingPunct="1">
              <a:lnSpc>
                <a:spcPct val="100000"/>
              </a:lnSpc>
              <a:defRPr sz="7919" spc="0">
                <a:latin typeface="Source Sans Pro"/>
                <a:ea typeface="Source Sans Pro"/>
                <a:cs typeface="Source Sans Pro"/>
                <a:sym typeface="Source Sans Pro"/>
              </a:defRPr>
            </a:pPr>
            <a:r>
              <a:rPr lang="de-DE" sz="7800" spc="0" dirty="0">
                <a:solidFill>
                  <a:schemeClr val="bg2">
                    <a:lumMod val="10000"/>
                  </a:schemeClr>
                </a:solidFill>
                <a:latin typeface="Calibri" panose="020F0502020204030204" pitchFamily="34" charset="0"/>
                <a:ea typeface="Source Sans Pro"/>
                <a:cs typeface="Calibri" panose="020F0502020204030204" pitchFamily="34" charset="0"/>
                <a:sym typeface="Source Sans Pro"/>
              </a:rPr>
              <a:t>Suchmaschine: Startpage</a:t>
            </a:r>
          </a:p>
        </p:txBody>
      </p:sp>
      <p:sp>
        <p:nvSpPr>
          <p:cNvPr id="4" name="Linie"/>
          <p:cNvSpPr/>
          <p:nvPr/>
        </p:nvSpPr>
        <p:spPr>
          <a:xfrm>
            <a:off x="0" y="2528681"/>
            <a:ext cx="24384000" cy="0"/>
          </a:xfrm>
          <a:prstGeom prst="line">
            <a:avLst/>
          </a:prstGeom>
          <a:ln w="76200">
            <a:solidFill>
              <a:schemeClr val="accent5">
                <a:hueOff val="-82419"/>
                <a:satOff val="-9513"/>
                <a:lumOff val="-16343"/>
              </a:schemeClr>
            </a:solidFill>
            <a:miter lim="400000"/>
          </a:ln>
        </p:spPr>
        <p:txBody>
          <a:bodyPr lIns="50800" tIns="50800" rIns="50800" bIns="50800" anchor="ctr"/>
          <a:lstStyle/>
          <a:p>
            <a:endParaRPr/>
          </a:p>
        </p:txBody>
      </p:sp>
      <p:sp>
        <p:nvSpPr>
          <p:cNvPr id="5" name="Rechteck 4"/>
          <p:cNvSpPr/>
          <p:nvPr/>
        </p:nvSpPr>
        <p:spPr>
          <a:xfrm>
            <a:off x="0" y="12276000"/>
            <a:ext cx="24384000" cy="1440000"/>
          </a:xfrm>
          <a:prstGeom prst="rect">
            <a:avLst/>
          </a:prstGeom>
          <a:solidFill>
            <a:srgbClr val="BECDD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8" name="Sollte der Akku Ihres Gerätes leer sein, schaltet sich Ihr Gerät aus. Um ihr Gerät dann zu aktivieren, benötigen Sie nicht nur den Code des Geräts, sondern auch die PIN Ihrer SIM-Karte. Dies ist eine vierstellige Zahlenkombination. Kennen Sie diese?…"/>
          <p:cNvSpPr txBox="1"/>
          <p:nvPr/>
        </p:nvSpPr>
        <p:spPr>
          <a:xfrm>
            <a:off x="2340001" y="3204000"/>
            <a:ext cx="7920000" cy="3911135"/>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numCol="1" spcCol="720000" anchor="t">
            <a:spAutoFit/>
          </a:bodyPr>
          <a:lstStyle/>
          <a:p>
            <a:pPr algn="l">
              <a:lnSpc>
                <a:spcPts val="6000"/>
              </a:lnSpc>
              <a:defRPr sz="4600">
                <a:solidFill>
                  <a:srgbClr val="000000"/>
                </a:solidFill>
                <a:latin typeface="Source Sans Pro"/>
                <a:ea typeface="Source Sans Pro"/>
                <a:cs typeface="Source Sans Pro"/>
                <a:sym typeface="Source Sans Pro"/>
              </a:defRPr>
            </a:pPr>
            <a:r>
              <a:rPr lang="de-DE" dirty="0">
                <a:latin typeface="Calibri" panose="020F0502020204030204" pitchFamily="34" charset="0"/>
                <a:cs typeface="Calibri" panose="020F0502020204030204" pitchFamily="34" charset="0"/>
              </a:rPr>
              <a:t>In Deutschland ist Startpage noch recht unbekannt, zählt aber seit 2006 zu den Pionieren im Bereich der anonymen Suchmaschinen. </a:t>
            </a:r>
          </a:p>
        </p:txBody>
      </p:sp>
      <p:sp>
        <p:nvSpPr>
          <p:cNvPr id="12" name="Digital dabei – Startpaket…"/>
          <p:cNvSpPr txBox="1">
            <a:spLocks/>
          </p:cNvSpPr>
          <p:nvPr/>
        </p:nvSpPr>
        <p:spPr>
          <a:xfrm>
            <a:off x="12192000" y="3204000"/>
            <a:ext cx="9194799" cy="853481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Autofit/>
          </a:bodyPr>
          <a:lstStyle>
            <a:lvl1pPr marL="0" marR="0" indent="0" algn="l" defTabSz="2438338"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defTabSz="457200">
              <a:lnSpc>
                <a:spcPts val="6000"/>
              </a:lnSpc>
              <a:spcAft>
                <a:spcPts val="1500"/>
              </a:spcAft>
              <a:tabLst>
                <a:tab pos="648000" algn="l"/>
              </a:tabLst>
              <a:defRPr sz="4500" b="1">
                <a:solidFill>
                  <a:srgbClr val="000000"/>
                </a:solidFill>
                <a:latin typeface="Source Sans Pro"/>
                <a:ea typeface="Source Sans Pro"/>
                <a:cs typeface="Source Sans Pro"/>
                <a:sym typeface="Source Sans Pro"/>
              </a:defRPr>
            </a:pPr>
            <a:r>
              <a:rPr lang="de-DE" sz="4600" b="0" spc="0" dirty="0">
                <a:latin typeface="Calibri" panose="020F0502020204030204" pitchFamily="34" charset="0"/>
                <a:ea typeface="Source Sans Pro" charset="0"/>
                <a:cs typeface="Calibri" panose="020F0502020204030204" pitchFamily="34" charset="0"/>
              </a:rPr>
              <a:t>Schützt persönliche Daten und ermöglicht anonymes Suchen innerhalb der sehr präzisen Google-Ergebnisse.</a:t>
            </a:r>
            <a:br>
              <a:rPr lang="de-DE" sz="4600" b="0" spc="0" dirty="0">
                <a:latin typeface="Calibri" panose="020F0502020204030204" pitchFamily="34" charset="0"/>
                <a:ea typeface="Source Sans Pro" charset="0"/>
                <a:cs typeface="Calibri" panose="020F0502020204030204" pitchFamily="34" charset="0"/>
              </a:rPr>
            </a:br>
            <a:br>
              <a:rPr lang="de-DE" sz="4600" b="0" spc="0" dirty="0">
                <a:latin typeface="Calibri" panose="020F0502020204030204" pitchFamily="34" charset="0"/>
                <a:ea typeface="Source Sans Pro" charset="0"/>
                <a:cs typeface="Calibri" panose="020F0502020204030204" pitchFamily="34" charset="0"/>
              </a:rPr>
            </a:br>
            <a:endParaRPr lang="de-DE" sz="4600" b="0" spc="0" dirty="0">
              <a:latin typeface="Calibri" panose="020F0502020204030204" pitchFamily="34" charset="0"/>
              <a:ea typeface="Source Sans Pro" charset="0"/>
              <a:cs typeface="Calibri" panose="020F0502020204030204" pitchFamily="34" charset="0"/>
            </a:endParaRPr>
          </a:p>
          <a:p>
            <a:pPr defTabSz="457200">
              <a:lnSpc>
                <a:spcPts val="6000"/>
              </a:lnSpc>
              <a:spcAft>
                <a:spcPts val="1500"/>
              </a:spcAft>
              <a:tabLst>
                <a:tab pos="648000" algn="l"/>
              </a:tabLst>
              <a:defRPr sz="4500" b="1">
                <a:solidFill>
                  <a:srgbClr val="000000"/>
                </a:solidFill>
                <a:latin typeface="Source Sans Pro"/>
                <a:ea typeface="Source Sans Pro"/>
                <a:cs typeface="Source Sans Pro"/>
                <a:sym typeface="Source Sans Pro"/>
              </a:defRPr>
            </a:pPr>
            <a:r>
              <a:rPr lang="de-DE" sz="4600" b="0" spc="0" dirty="0">
                <a:latin typeface="Calibri" panose="020F0502020204030204" pitchFamily="34" charset="0"/>
                <a:ea typeface="Source Sans Pro" charset="0"/>
                <a:cs typeface="Calibri" panose="020F0502020204030204" pitchFamily="34" charset="0"/>
              </a:rPr>
              <a:t>Da die Suchmaschine nichts über </a:t>
            </a:r>
            <a:br>
              <a:rPr lang="de-DE" sz="4600" b="0" spc="0" dirty="0">
                <a:latin typeface="Calibri" panose="020F0502020204030204" pitchFamily="34" charset="0"/>
                <a:ea typeface="Source Sans Pro" charset="0"/>
                <a:cs typeface="Calibri" panose="020F0502020204030204" pitchFamily="34" charset="0"/>
              </a:rPr>
            </a:br>
            <a:r>
              <a:rPr lang="de-DE" sz="4600" b="0" spc="0" dirty="0">
                <a:latin typeface="Calibri" panose="020F0502020204030204" pitchFamily="34" charset="0"/>
                <a:ea typeface="Source Sans Pro" charset="0"/>
                <a:cs typeface="Calibri" panose="020F0502020204030204" pitchFamily="34" charset="0"/>
              </a:rPr>
              <a:t>Sie weiß, müssen Sie besonders präzise Suchbegriffe eingeben, beispielsweise Ihren Ort.</a:t>
            </a:r>
          </a:p>
          <a:p>
            <a:pPr defTabSz="457200">
              <a:lnSpc>
                <a:spcPts val="6000"/>
              </a:lnSpc>
              <a:spcAft>
                <a:spcPts val="1500"/>
              </a:spcAft>
              <a:tabLst>
                <a:tab pos="648000" algn="l"/>
              </a:tabLst>
              <a:defRPr sz="4500" b="1">
                <a:solidFill>
                  <a:srgbClr val="000000"/>
                </a:solidFill>
                <a:latin typeface="Source Sans Pro"/>
                <a:ea typeface="Source Sans Pro"/>
                <a:cs typeface="Source Sans Pro"/>
                <a:sym typeface="Source Sans Pro"/>
              </a:defRPr>
            </a:pPr>
            <a:endParaRPr lang="de-DE" sz="4600" b="0" spc="0" dirty="0">
              <a:latin typeface="Calibri" panose="020F0502020204030204" pitchFamily="34" charset="0"/>
              <a:ea typeface="Source Sans Pro" charset="0"/>
              <a:cs typeface="Calibri" panose="020F0502020204030204" pitchFamily="34" charset="0"/>
            </a:endParaRPr>
          </a:p>
        </p:txBody>
      </p:sp>
      <p:pic>
        <p:nvPicPr>
          <p:cNvPr id="13" name="Bild 12"/>
          <p:cNvPicPr>
            <a:picLocks noChangeAspect="1"/>
          </p:cNvPicPr>
          <p:nvPr/>
        </p:nvPicPr>
        <p:blipFill>
          <a:blip r:embed="rId3"/>
          <a:stretch>
            <a:fillRect/>
          </a:stretch>
        </p:blipFill>
        <p:spPr>
          <a:xfrm>
            <a:off x="19849003" y="7651949"/>
            <a:ext cx="3276600" cy="5143500"/>
          </a:xfrm>
          <a:prstGeom prst="rect">
            <a:avLst/>
          </a:prstGeom>
        </p:spPr>
      </p:pic>
      <p:sp>
        <p:nvSpPr>
          <p:cNvPr id="2" name="Textfeld 1">
            <a:extLst>
              <a:ext uri="{FF2B5EF4-FFF2-40B4-BE49-F238E27FC236}">
                <a16:creationId xmlns:a16="http://schemas.microsoft.com/office/drawing/2014/main" id="{8047F335-A8A3-3968-9CED-FAF3F28F7949}"/>
              </a:ext>
            </a:extLst>
          </p:cNvPr>
          <p:cNvSpPr txBox="1"/>
          <p:nvPr/>
        </p:nvSpPr>
        <p:spPr>
          <a:xfrm>
            <a:off x="802800" y="12618697"/>
            <a:ext cx="1590341" cy="145680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de-DE" sz="4400" b="1" dirty="0">
                <a:solidFill>
                  <a:schemeClr val="bg2">
                    <a:lumMod val="10000"/>
                  </a:schemeClr>
                </a:solidFill>
                <a:latin typeface="Calibri" panose="020F0502020204030204" pitchFamily="34" charset="0"/>
                <a:ea typeface="Source Sans Pro" charset="0"/>
                <a:cs typeface="Calibri" panose="020F0502020204030204" pitchFamily="34" charset="0"/>
                <a:sym typeface="Source Sans Pro"/>
              </a:rPr>
              <a:t>3/5</a:t>
            </a:r>
          </a:p>
          <a:p>
            <a:pPr marL="0" marR="0" indent="0" algn="ctr" defTabSz="2438338" rtl="0" fontAlgn="auto" latinLnBrk="0" hangingPunct="0">
              <a:lnSpc>
                <a:spcPct val="100000"/>
              </a:lnSpc>
              <a:spcBef>
                <a:spcPts val="0"/>
              </a:spcBef>
              <a:spcAft>
                <a:spcPts val="0"/>
              </a:spcAft>
              <a:buClrTx/>
              <a:buSzTx/>
              <a:buFontTx/>
              <a:buNone/>
              <a:tabLst/>
            </a:pPr>
            <a:endParaRPr kumimoji="0" lang="de-DE" sz="4400" b="0" i="0" u="none" strike="noStrike" cap="none" spc="0" normalizeH="0" baseline="0" dirty="0">
              <a:ln>
                <a:noFill/>
              </a:ln>
              <a:solidFill>
                <a:srgbClr val="5E5E5E"/>
              </a:solidFill>
              <a:effectLst/>
              <a:uFillTx/>
              <a:sym typeface="Helvetica Neue"/>
            </a:endParaRPr>
          </a:p>
        </p:txBody>
      </p:sp>
      <p:pic>
        <p:nvPicPr>
          <p:cNvPr id="14" name="Grafik 13">
            <a:extLst>
              <a:ext uri="{FF2B5EF4-FFF2-40B4-BE49-F238E27FC236}">
                <a16:creationId xmlns:a16="http://schemas.microsoft.com/office/drawing/2014/main" id="{2ED49594-60EA-503E-4C4E-37B164F508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19163" y="8646883"/>
            <a:ext cx="872837" cy="872837"/>
          </a:xfrm>
          <a:prstGeom prst="rect">
            <a:avLst/>
          </a:prstGeom>
        </p:spPr>
      </p:pic>
      <p:pic>
        <p:nvPicPr>
          <p:cNvPr id="15" name="Grafik 14">
            <a:extLst>
              <a:ext uri="{FF2B5EF4-FFF2-40B4-BE49-F238E27FC236}">
                <a16:creationId xmlns:a16="http://schemas.microsoft.com/office/drawing/2014/main" id="{DB49A38C-A20F-E361-BBDE-7BBBD8E2CD8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46206" y="8171581"/>
            <a:ext cx="1021474" cy="1021474"/>
          </a:xfrm>
          <a:prstGeom prst="rect">
            <a:avLst/>
          </a:prstGeom>
        </p:spPr>
      </p:pic>
      <p:pic>
        <p:nvPicPr>
          <p:cNvPr id="7" name="Grafik 6">
            <a:extLst>
              <a:ext uri="{FF2B5EF4-FFF2-40B4-BE49-F238E27FC236}">
                <a16:creationId xmlns:a16="http://schemas.microsoft.com/office/drawing/2014/main" id="{539207F7-1574-327A-E366-8FADD265AC9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71691" y="7152733"/>
            <a:ext cx="5246013" cy="4276641"/>
          </a:xfrm>
          <a:prstGeom prst="rect">
            <a:avLst/>
          </a:prstGeom>
        </p:spPr>
      </p:pic>
      <p:pic>
        <p:nvPicPr>
          <p:cNvPr id="9" name="Grafik 8">
            <a:extLst>
              <a:ext uri="{FF2B5EF4-FFF2-40B4-BE49-F238E27FC236}">
                <a16:creationId xmlns:a16="http://schemas.microsoft.com/office/drawing/2014/main" id="{4128F65D-B6E4-B602-7281-6981E6538C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78478" y="3189387"/>
            <a:ext cx="1755202" cy="1755202"/>
          </a:xfrm>
          <a:prstGeom prst="rect">
            <a:avLst/>
          </a:prstGeom>
        </p:spPr>
      </p:pic>
      <p:pic>
        <p:nvPicPr>
          <p:cNvPr id="10" name="Grafik 9">
            <a:extLst>
              <a:ext uri="{FF2B5EF4-FFF2-40B4-BE49-F238E27FC236}">
                <a16:creationId xmlns:a16="http://schemas.microsoft.com/office/drawing/2014/main" id="{41D2452E-A8CF-BA84-93A6-3E0CB4E1B97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419200" y="12767564"/>
            <a:ext cx="3585183" cy="527233"/>
          </a:xfrm>
          <a:prstGeom prst="rect">
            <a:avLst/>
          </a:prstGeom>
        </p:spPr>
      </p:pic>
    </p:spTree>
    <p:extLst>
      <p:ext uri="{BB962C8B-B14F-4D97-AF65-F5344CB8AC3E}">
        <p14:creationId xmlns:p14="http://schemas.microsoft.com/office/powerpoint/2010/main" val="3967131827"/>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 11">
            <a:extLst>
              <a:ext uri="{FF2B5EF4-FFF2-40B4-BE49-F238E27FC236}">
                <a16:creationId xmlns:a16="http://schemas.microsoft.com/office/drawing/2014/main" id="{C86674B7-EA88-864D-B6B4-EE46A21FB547}"/>
              </a:ext>
            </a:extLst>
          </p:cNvPr>
          <p:cNvPicPr>
            <a:picLocks noChangeAspect="1"/>
          </p:cNvPicPr>
          <p:nvPr/>
        </p:nvPicPr>
        <p:blipFill>
          <a:blip r:embed="rId3"/>
          <a:stretch>
            <a:fillRect/>
          </a:stretch>
        </p:blipFill>
        <p:spPr>
          <a:xfrm>
            <a:off x="19837692" y="7662188"/>
            <a:ext cx="3276600" cy="5753100"/>
          </a:xfrm>
          <a:prstGeom prst="rect">
            <a:avLst/>
          </a:prstGeom>
        </p:spPr>
      </p:pic>
      <p:sp>
        <p:nvSpPr>
          <p:cNvPr id="3" name="Digital dabei – Startpaket…"/>
          <p:cNvSpPr txBox="1">
            <a:spLocks/>
          </p:cNvSpPr>
          <p:nvPr/>
        </p:nvSpPr>
        <p:spPr>
          <a:xfrm>
            <a:off x="2340000" y="853321"/>
            <a:ext cx="21227784" cy="1518951"/>
          </a:xfrm>
          <a:prstGeom prst="rect">
            <a:avLst/>
          </a:prstGeom>
        </p:spPr>
        <p:txBody>
          <a:bodyPr anchor="t">
            <a:normAutofit/>
          </a:bodyPr>
          <a:lst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defTabSz="402336" hangingPunct="1">
              <a:lnSpc>
                <a:spcPct val="100000"/>
              </a:lnSpc>
              <a:defRPr sz="7919" spc="0">
                <a:latin typeface="Source Sans Pro"/>
                <a:ea typeface="Source Sans Pro"/>
                <a:cs typeface="Source Sans Pro"/>
                <a:sym typeface="Source Sans Pro"/>
              </a:defRPr>
            </a:pPr>
            <a:r>
              <a:rPr lang="de-DE" sz="7800" spc="0" dirty="0">
                <a:solidFill>
                  <a:schemeClr val="bg2">
                    <a:lumMod val="10000"/>
                  </a:schemeClr>
                </a:solidFill>
                <a:latin typeface="Calibri" panose="020F0502020204030204" pitchFamily="34" charset="0"/>
                <a:ea typeface="Source Sans Pro"/>
                <a:cs typeface="Calibri" panose="020F0502020204030204" pitchFamily="34" charset="0"/>
                <a:sym typeface="Source Sans Pro"/>
              </a:rPr>
              <a:t>Suchmaschine: DuckDuckGo</a:t>
            </a:r>
          </a:p>
        </p:txBody>
      </p:sp>
      <p:sp>
        <p:nvSpPr>
          <p:cNvPr id="4" name="Linie"/>
          <p:cNvSpPr/>
          <p:nvPr/>
        </p:nvSpPr>
        <p:spPr>
          <a:xfrm>
            <a:off x="0" y="2528681"/>
            <a:ext cx="24384000" cy="0"/>
          </a:xfrm>
          <a:prstGeom prst="line">
            <a:avLst/>
          </a:prstGeom>
          <a:ln w="76200">
            <a:solidFill>
              <a:schemeClr val="accent5">
                <a:hueOff val="-82419"/>
                <a:satOff val="-9513"/>
                <a:lumOff val="-16343"/>
              </a:schemeClr>
            </a:solidFill>
            <a:miter lim="400000"/>
          </a:ln>
        </p:spPr>
        <p:txBody>
          <a:bodyPr lIns="50800" tIns="50800" rIns="50800" bIns="50800" anchor="ctr"/>
          <a:lstStyle/>
          <a:p>
            <a:endParaRPr/>
          </a:p>
        </p:txBody>
      </p:sp>
      <p:sp>
        <p:nvSpPr>
          <p:cNvPr id="5" name="Rechteck 4"/>
          <p:cNvSpPr/>
          <p:nvPr/>
        </p:nvSpPr>
        <p:spPr>
          <a:xfrm>
            <a:off x="0" y="12276000"/>
            <a:ext cx="24384000" cy="1440000"/>
          </a:xfrm>
          <a:prstGeom prst="rect">
            <a:avLst/>
          </a:prstGeom>
          <a:solidFill>
            <a:srgbClr val="BECDD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8" name="Sollte der Akku Ihres Gerätes leer sein, schaltet sich Ihr Gerät aus. Um ihr Gerät dann zu aktivieren, benötigen Sie nicht nur den Code des Geräts, sondern auch die PIN Ihrer SIM-Karte. Dies ist eine vierstellige Zahlenkombination. Kennen Sie diese?…"/>
          <p:cNvSpPr txBox="1"/>
          <p:nvPr/>
        </p:nvSpPr>
        <p:spPr>
          <a:xfrm>
            <a:off x="2340001" y="3204000"/>
            <a:ext cx="7920000" cy="3911135"/>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numCol="1" spcCol="720000" anchor="t">
            <a:spAutoFit/>
          </a:bodyPr>
          <a:lstStyle/>
          <a:p>
            <a:pPr algn="l">
              <a:lnSpc>
                <a:spcPts val="6000"/>
              </a:lnSpc>
              <a:defRPr sz="4600">
                <a:solidFill>
                  <a:srgbClr val="000000"/>
                </a:solidFill>
                <a:latin typeface="Source Sans Pro"/>
                <a:ea typeface="Source Sans Pro"/>
                <a:cs typeface="Source Sans Pro"/>
                <a:sym typeface="Source Sans Pro"/>
              </a:defRPr>
            </a:pPr>
            <a:r>
              <a:rPr lang="de-DE" dirty="0">
                <a:latin typeface="Calibri" panose="020F0502020204030204" pitchFamily="34" charset="0"/>
                <a:cs typeface="Calibri" panose="020F0502020204030204" pitchFamily="34" charset="0"/>
              </a:rPr>
              <a:t>Die Suchmaschine DuckDuckGo punktet mit ihrer Übersichtlichkeit und Einstellvielfalt sowie mit guten Suchergebnissen. </a:t>
            </a:r>
          </a:p>
        </p:txBody>
      </p:sp>
      <p:sp>
        <p:nvSpPr>
          <p:cNvPr id="12" name="Digital dabei – Startpaket…"/>
          <p:cNvSpPr txBox="1">
            <a:spLocks/>
          </p:cNvSpPr>
          <p:nvPr/>
        </p:nvSpPr>
        <p:spPr>
          <a:xfrm>
            <a:off x="12052158" y="3204000"/>
            <a:ext cx="9334641" cy="8534811"/>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t">
            <a:noAutofit/>
          </a:bodyPr>
          <a:lstStyle>
            <a:lvl1pPr marL="0" marR="0" indent="0" algn="l" defTabSz="2438338"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defTabSz="457200">
              <a:lnSpc>
                <a:spcPts val="6000"/>
              </a:lnSpc>
              <a:spcAft>
                <a:spcPts val="1500"/>
              </a:spcAft>
              <a:tabLst>
                <a:tab pos="648000" algn="l"/>
              </a:tabLst>
              <a:defRPr sz="4500" b="1">
                <a:solidFill>
                  <a:srgbClr val="000000"/>
                </a:solidFill>
                <a:latin typeface="Source Sans Pro"/>
                <a:ea typeface="Source Sans Pro"/>
                <a:cs typeface="Source Sans Pro"/>
                <a:sym typeface="Source Sans Pro"/>
              </a:defRPr>
            </a:pPr>
            <a:r>
              <a:rPr lang="de-DE" sz="4600" b="0" spc="0" dirty="0">
                <a:latin typeface="Calibri" panose="020F0502020204030204" pitchFamily="34" charset="0"/>
                <a:ea typeface="Source Sans Pro" charset="0"/>
                <a:cs typeface="Calibri" panose="020F0502020204030204" pitchFamily="34" charset="0"/>
              </a:rPr>
              <a:t>Schützt persönliche Daten, es werden keinerlei Daten gespeichert.</a:t>
            </a:r>
            <a:br>
              <a:rPr lang="de-DE" sz="4600" b="0" spc="0" dirty="0">
                <a:latin typeface="Calibri" panose="020F0502020204030204" pitchFamily="34" charset="0"/>
                <a:ea typeface="Source Sans Pro" charset="0"/>
                <a:cs typeface="Calibri" panose="020F0502020204030204" pitchFamily="34" charset="0"/>
              </a:rPr>
            </a:br>
            <a:br>
              <a:rPr lang="de-DE" sz="4600" b="0" spc="0" dirty="0">
                <a:latin typeface="Calibri" panose="020F0502020204030204" pitchFamily="34" charset="0"/>
                <a:ea typeface="Source Sans Pro" charset="0"/>
                <a:cs typeface="Calibri" panose="020F0502020204030204" pitchFamily="34" charset="0"/>
              </a:rPr>
            </a:br>
            <a:endParaRPr lang="de-DE" sz="4600" b="0" spc="0" dirty="0">
              <a:latin typeface="Calibri" panose="020F0502020204030204" pitchFamily="34" charset="0"/>
              <a:ea typeface="Source Sans Pro" charset="0"/>
              <a:cs typeface="Calibri" panose="020F0502020204030204" pitchFamily="34" charset="0"/>
            </a:endParaRPr>
          </a:p>
          <a:p>
            <a:pPr defTabSz="457200">
              <a:lnSpc>
                <a:spcPts val="6000"/>
              </a:lnSpc>
              <a:spcAft>
                <a:spcPts val="1500"/>
              </a:spcAft>
              <a:tabLst>
                <a:tab pos="648000" algn="l"/>
              </a:tabLst>
              <a:defRPr sz="4500" b="1">
                <a:solidFill>
                  <a:srgbClr val="000000"/>
                </a:solidFill>
                <a:latin typeface="Source Sans Pro"/>
                <a:ea typeface="Source Sans Pro"/>
                <a:cs typeface="Source Sans Pro"/>
                <a:sym typeface="Source Sans Pro"/>
              </a:defRPr>
            </a:pPr>
            <a:r>
              <a:rPr lang="de-DE" sz="4600" b="0" spc="0" dirty="0">
                <a:latin typeface="Calibri" panose="020F0502020204030204" pitchFamily="34" charset="0"/>
                <a:ea typeface="Source Sans Pro" charset="0"/>
                <a:cs typeface="Calibri" panose="020F0502020204030204" pitchFamily="34" charset="0"/>
              </a:rPr>
              <a:t>Da die Suchmaschine nichts über </a:t>
            </a:r>
            <a:br>
              <a:rPr lang="de-DE" sz="4600" b="0" spc="0" dirty="0">
                <a:latin typeface="Calibri" panose="020F0502020204030204" pitchFamily="34" charset="0"/>
                <a:ea typeface="Source Sans Pro" charset="0"/>
                <a:cs typeface="Calibri" panose="020F0502020204030204" pitchFamily="34" charset="0"/>
              </a:rPr>
            </a:br>
            <a:r>
              <a:rPr lang="de-DE" sz="4600" b="0" spc="0" dirty="0">
                <a:latin typeface="Calibri" panose="020F0502020204030204" pitchFamily="34" charset="0"/>
                <a:ea typeface="Source Sans Pro" charset="0"/>
                <a:cs typeface="Calibri" panose="020F0502020204030204" pitchFamily="34" charset="0"/>
              </a:rPr>
              <a:t>Sie weiß, müssen Sie besonders</a:t>
            </a:r>
            <a:br>
              <a:rPr lang="de-DE" sz="4600" b="0" spc="0" dirty="0">
                <a:latin typeface="Calibri" panose="020F0502020204030204" pitchFamily="34" charset="0"/>
                <a:ea typeface="Source Sans Pro" charset="0"/>
                <a:cs typeface="Calibri" panose="020F0502020204030204" pitchFamily="34" charset="0"/>
              </a:rPr>
            </a:br>
            <a:r>
              <a:rPr lang="de-DE" sz="4600" b="0" spc="0" dirty="0">
                <a:latin typeface="Calibri" panose="020F0502020204030204" pitchFamily="34" charset="0"/>
                <a:ea typeface="Source Sans Pro" charset="0"/>
                <a:cs typeface="Calibri" panose="020F0502020204030204" pitchFamily="34" charset="0"/>
              </a:rPr>
              <a:t>präzise Suchbegriffe eingeben, beispielsweise Ihren Ort.</a:t>
            </a:r>
          </a:p>
          <a:p>
            <a:pPr defTabSz="457200">
              <a:lnSpc>
                <a:spcPts val="6000"/>
              </a:lnSpc>
              <a:spcAft>
                <a:spcPts val="1500"/>
              </a:spcAft>
              <a:tabLst>
                <a:tab pos="648000" algn="l"/>
              </a:tabLst>
              <a:defRPr sz="4500" b="1">
                <a:solidFill>
                  <a:srgbClr val="000000"/>
                </a:solidFill>
                <a:latin typeface="Source Sans Pro"/>
                <a:ea typeface="Source Sans Pro"/>
                <a:cs typeface="Source Sans Pro"/>
                <a:sym typeface="Source Sans Pro"/>
              </a:defRPr>
            </a:pPr>
            <a:endParaRPr lang="de-DE" sz="4600" b="0" spc="0" dirty="0">
              <a:latin typeface="Calibri" panose="020F0502020204030204" pitchFamily="34" charset="0"/>
              <a:ea typeface="Source Sans Pro" charset="0"/>
              <a:cs typeface="Calibri" panose="020F0502020204030204" pitchFamily="34" charset="0"/>
            </a:endParaRPr>
          </a:p>
        </p:txBody>
      </p:sp>
      <p:sp>
        <p:nvSpPr>
          <p:cNvPr id="2" name="Textfeld 1">
            <a:extLst>
              <a:ext uri="{FF2B5EF4-FFF2-40B4-BE49-F238E27FC236}">
                <a16:creationId xmlns:a16="http://schemas.microsoft.com/office/drawing/2014/main" id="{C7865ADD-CCDC-050A-AE72-B7585A057F8D}"/>
              </a:ext>
            </a:extLst>
          </p:cNvPr>
          <p:cNvSpPr txBox="1"/>
          <p:nvPr/>
        </p:nvSpPr>
        <p:spPr>
          <a:xfrm>
            <a:off x="802800" y="12618697"/>
            <a:ext cx="1590341" cy="145680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de-DE" sz="4400" b="1" dirty="0">
                <a:solidFill>
                  <a:schemeClr val="bg2">
                    <a:lumMod val="10000"/>
                  </a:schemeClr>
                </a:solidFill>
                <a:latin typeface="Calibri" panose="020F0502020204030204" pitchFamily="34" charset="0"/>
                <a:ea typeface="Source Sans Pro" charset="0"/>
                <a:cs typeface="Calibri" panose="020F0502020204030204" pitchFamily="34" charset="0"/>
                <a:sym typeface="Source Sans Pro"/>
              </a:rPr>
              <a:t>4/5</a:t>
            </a:r>
          </a:p>
          <a:p>
            <a:pPr marL="0" marR="0" indent="0" algn="ctr" defTabSz="2438338" rtl="0" fontAlgn="auto" latinLnBrk="0" hangingPunct="0">
              <a:lnSpc>
                <a:spcPct val="100000"/>
              </a:lnSpc>
              <a:spcBef>
                <a:spcPts val="0"/>
              </a:spcBef>
              <a:spcAft>
                <a:spcPts val="0"/>
              </a:spcAft>
              <a:buClrTx/>
              <a:buSzTx/>
              <a:buFontTx/>
              <a:buNone/>
              <a:tabLst/>
            </a:pPr>
            <a:endParaRPr kumimoji="0" lang="de-DE" sz="4400" b="0" i="0" u="none" strike="noStrike" cap="none" spc="0" normalizeH="0" baseline="0" dirty="0">
              <a:ln>
                <a:noFill/>
              </a:ln>
              <a:solidFill>
                <a:srgbClr val="5E5E5E"/>
              </a:solidFill>
              <a:effectLst/>
              <a:uFillTx/>
              <a:sym typeface="Helvetica Neue"/>
            </a:endParaRPr>
          </a:p>
        </p:txBody>
      </p:sp>
      <p:pic>
        <p:nvPicPr>
          <p:cNvPr id="9" name="Grafik 8">
            <a:extLst>
              <a:ext uri="{FF2B5EF4-FFF2-40B4-BE49-F238E27FC236}">
                <a16:creationId xmlns:a16="http://schemas.microsoft.com/office/drawing/2014/main" id="{7B3FD9A5-F418-CAE0-1DE3-D8701FA369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97107" y="7187688"/>
            <a:ext cx="872837" cy="872837"/>
          </a:xfrm>
          <a:prstGeom prst="rect">
            <a:avLst/>
          </a:prstGeom>
        </p:spPr>
      </p:pic>
      <p:pic>
        <p:nvPicPr>
          <p:cNvPr id="10" name="Grafik 9">
            <a:extLst>
              <a:ext uri="{FF2B5EF4-FFF2-40B4-BE49-F238E27FC236}">
                <a16:creationId xmlns:a16="http://schemas.microsoft.com/office/drawing/2014/main" id="{E548A115-C6F4-02E7-2540-B35A008DB41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24150" y="6712386"/>
            <a:ext cx="1021474" cy="1021474"/>
          </a:xfrm>
          <a:prstGeom prst="rect">
            <a:avLst/>
          </a:prstGeom>
        </p:spPr>
      </p:pic>
      <p:pic>
        <p:nvPicPr>
          <p:cNvPr id="15" name="Grafik 14">
            <a:extLst>
              <a:ext uri="{FF2B5EF4-FFF2-40B4-BE49-F238E27FC236}">
                <a16:creationId xmlns:a16="http://schemas.microsoft.com/office/drawing/2014/main" id="{2D297BF7-15EA-432B-7CA0-CD6194E217A4}"/>
              </a:ext>
            </a:extLst>
          </p:cNvPr>
          <p:cNvPicPr>
            <a:picLocks noChangeAspect="1"/>
          </p:cNvPicPr>
          <p:nvPr/>
        </p:nvPicPr>
        <p:blipFill rotWithShape="1">
          <a:blip r:embed="rId6">
            <a:extLst>
              <a:ext uri="{28A0092B-C50C-407E-A947-70E740481C1C}">
                <a14:useLocalDpi xmlns:a14="http://schemas.microsoft.com/office/drawing/2010/main" val="0"/>
              </a:ext>
            </a:extLst>
          </a:blip>
          <a:srcRect b="26953"/>
          <a:stretch/>
        </p:blipFill>
        <p:spPr>
          <a:xfrm>
            <a:off x="1369681" y="7482082"/>
            <a:ext cx="4930320" cy="3445640"/>
          </a:xfrm>
          <a:prstGeom prst="rect">
            <a:avLst/>
          </a:prstGeom>
        </p:spPr>
      </p:pic>
      <p:pic>
        <p:nvPicPr>
          <p:cNvPr id="13" name="Grafik 12">
            <a:extLst>
              <a:ext uri="{FF2B5EF4-FFF2-40B4-BE49-F238E27FC236}">
                <a16:creationId xmlns:a16="http://schemas.microsoft.com/office/drawing/2014/main" id="{68DA09E0-148A-366B-97E5-F4D690217BB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78478" y="3189387"/>
            <a:ext cx="1755202" cy="1755202"/>
          </a:xfrm>
          <a:prstGeom prst="rect">
            <a:avLst/>
          </a:prstGeom>
        </p:spPr>
      </p:pic>
      <p:pic>
        <p:nvPicPr>
          <p:cNvPr id="7" name="Grafik 6">
            <a:extLst>
              <a:ext uri="{FF2B5EF4-FFF2-40B4-BE49-F238E27FC236}">
                <a16:creationId xmlns:a16="http://schemas.microsoft.com/office/drawing/2014/main" id="{8DAC930C-54F8-4B0A-8E23-16A8CB830DE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419200" y="12767564"/>
            <a:ext cx="3585183" cy="527233"/>
          </a:xfrm>
          <a:prstGeom prst="rect">
            <a:avLst/>
          </a:prstGeom>
        </p:spPr>
      </p:pic>
    </p:spTree>
    <p:extLst>
      <p:ext uri="{BB962C8B-B14F-4D97-AF65-F5344CB8AC3E}">
        <p14:creationId xmlns:p14="http://schemas.microsoft.com/office/powerpoint/2010/main" val="3947046422"/>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gital dabei – Startpaket…"/>
          <p:cNvSpPr txBox="1">
            <a:spLocks/>
          </p:cNvSpPr>
          <p:nvPr/>
        </p:nvSpPr>
        <p:spPr>
          <a:xfrm>
            <a:off x="2340000" y="853321"/>
            <a:ext cx="21227784" cy="1518951"/>
          </a:xfrm>
          <a:prstGeom prst="rect">
            <a:avLst/>
          </a:prstGeom>
        </p:spPr>
        <p:txBody>
          <a:bodyPr anchor="t">
            <a:normAutofit/>
          </a:bodyPr>
          <a:lst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defTabSz="402336" hangingPunct="1">
              <a:lnSpc>
                <a:spcPct val="100000"/>
              </a:lnSpc>
              <a:defRPr sz="7919" spc="0">
                <a:latin typeface="Source Sans Pro"/>
                <a:ea typeface="Source Sans Pro"/>
                <a:cs typeface="Source Sans Pro"/>
                <a:sym typeface="Source Sans Pro"/>
              </a:defRPr>
            </a:pPr>
            <a:r>
              <a:rPr lang="de-DE" sz="7800" spc="0" dirty="0">
                <a:solidFill>
                  <a:schemeClr val="bg2">
                    <a:lumMod val="10000"/>
                  </a:schemeClr>
                </a:solidFill>
                <a:latin typeface="Calibri" panose="020F0502020204030204" pitchFamily="34" charset="0"/>
                <a:ea typeface="Source Sans Pro"/>
                <a:cs typeface="Calibri" panose="020F0502020204030204" pitchFamily="34" charset="0"/>
                <a:sym typeface="Source Sans Pro"/>
              </a:rPr>
              <a:t>Suchmaschine: </a:t>
            </a:r>
            <a:r>
              <a:rPr lang="de-DE" sz="7800" spc="0" dirty="0" err="1">
                <a:solidFill>
                  <a:schemeClr val="bg2">
                    <a:lumMod val="10000"/>
                  </a:schemeClr>
                </a:solidFill>
                <a:latin typeface="Calibri" panose="020F0502020204030204" pitchFamily="34" charset="0"/>
                <a:ea typeface="Source Sans Pro"/>
                <a:cs typeface="Calibri" panose="020F0502020204030204" pitchFamily="34" charset="0"/>
                <a:sym typeface="Source Sans Pro"/>
              </a:rPr>
              <a:t>Ecosia</a:t>
            </a:r>
            <a:endParaRPr lang="de-DE" sz="7800" spc="0" dirty="0">
              <a:solidFill>
                <a:schemeClr val="bg2">
                  <a:lumMod val="10000"/>
                </a:schemeClr>
              </a:solidFill>
              <a:latin typeface="Calibri" panose="020F0502020204030204" pitchFamily="34" charset="0"/>
              <a:ea typeface="Source Sans Pro"/>
              <a:cs typeface="Calibri" panose="020F0502020204030204" pitchFamily="34" charset="0"/>
              <a:sym typeface="Source Sans Pro"/>
            </a:endParaRPr>
          </a:p>
        </p:txBody>
      </p:sp>
      <p:sp>
        <p:nvSpPr>
          <p:cNvPr id="4" name="Linie"/>
          <p:cNvSpPr/>
          <p:nvPr/>
        </p:nvSpPr>
        <p:spPr>
          <a:xfrm>
            <a:off x="0" y="2528681"/>
            <a:ext cx="24384000" cy="0"/>
          </a:xfrm>
          <a:prstGeom prst="line">
            <a:avLst/>
          </a:prstGeom>
          <a:ln w="76200">
            <a:solidFill>
              <a:schemeClr val="accent5">
                <a:hueOff val="-82419"/>
                <a:satOff val="-9513"/>
                <a:lumOff val="-16343"/>
              </a:schemeClr>
            </a:solidFill>
            <a:miter lim="400000"/>
          </a:ln>
        </p:spPr>
        <p:txBody>
          <a:bodyPr lIns="50800" tIns="50800" rIns="50800" bIns="50800" anchor="ctr"/>
          <a:lstStyle/>
          <a:p>
            <a:endParaRPr/>
          </a:p>
        </p:txBody>
      </p:sp>
      <p:sp>
        <p:nvSpPr>
          <p:cNvPr id="5" name="Rechteck 4"/>
          <p:cNvSpPr/>
          <p:nvPr/>
        </p:nvSpPr>
        <p:spPr>
          <a:xfrm>
            <a:off x="0" y="12276000"/>
            <a:ext cx="24384000" cy="1440000"/>
          </a:xfrm>
          <a:prstGeom prst="rect">
            <a:avLst/>
          </a:prstGeom>
          <a:solidFill>
            <a:srgbClr val="BECDD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8" name="Sollte der Akku Ihres Gerätes leer sein, schaltet sich Ihr Gerät aus. Um ihr Gerät dann zu aktivieren, benötigen Sie nicht nur den Code des Geräts, sondern auch die PIN Ihrer SIM-Karte. Dies ist eine vierstellige Zahlenkombination. Kennen Sie diese?…"/>
          <p:cNvSpPr txBox="1"/>
          <p:nvPr/>
        </p:nvSpPr>
        <p:spPr>
          <a:xfrm>
            <a:off x="2340001" y="3204000"/>
            <a:ext cx="7920000" cy="2374304"/>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numCol="1" spcCol="720000" anchor="t">
            <a:spAutoFit/>
          </a:bodyPr>
          <a:lstStyle/>
          <a:p>
            <a:pPr algn="l">
              <a:lnSpc>
                <a:spcPts val="6000"/>
              </a:lnSpc>
              <a:defRPr sz="4600">
                <a:solidFill>
                  <a:srgbClr val="000000"/>
                </a:solidFill>
                <a:latin typeface="Source Sans Pro"/>
                <a:ea typeface="Source Sans Pro"/>
                <a:cs typeface="Source Sans Pro"/>
                <a:sym typeface="Source Sans Pro"/>
              </a:defRPr>
            </a:pPr>
            <a:r>
              <a:rPr lang="de-DE" dirty="0">
                <a:latin typeface="Calibri" panose="020F0502020204030204" pitchFamily="34" charset="0"/>
                <a:cs typeface="Calibri" panose="020F0502020204030204" pitchFamily="34" charset="0"/>
              </a:rPr>
              <a:t>Eine der ersten Suchmaschinen</a:t>
            </a:r>
            <a:br>
              <a:rPr lang="de-DE" dirty="0">
                <a:latin typeface="Calibri" panose="020F0502020204030204" pitchFamily="34" charset="0"/>
                <a:cs typeface="Calibri" panose="020F0502020204030204" pitchFamily="34" charset="0"/>
              </a:rPr>
            </a:br>
            <a:r>
              <a:rPr lang="de-DE" dirty="0">
                <a:latin typeface="Calibri" panose="020F0502020204030204" pitchFamily="34" charset="0"/>
                <a:cs typeface="Calibri" panose="020F0502020204030204" pitchFamily="34" charset="0"/>
              </a:rPr>
              <a:t>mit ökologischem Anspruch, Firmensitz in Deutschland. </a:t>
            </a:r>
          </a:p>
        </p:txBody>
      </p:sp>
      <p:sp>
        <p:nvSpPr>
          <p:cNvPr id="12" name="Digital dabei – Startpaket…"/>
          <p:cNvSpPr txBox="1">
            <a:spLocks/>
          </p:cNvSpPr>
          <p:nvPr/>
        </p:nvSpPr>
        <p:spPr>
          <a:xfrm>
            <a:off x="12052158" y="3204000"/>
            <a:ext cx="9334641" cy="853481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Autofit/>
          </a:bodyPr>
          <a:lstStyle>
            <a:lvl1pPr marL="0" marR="0" indent="0" algn="l" defTabSz="2438338" rtl="0" latinLnBrk="0">
              <a:lnSpc>
                <a:spcPct val="80000"/>
              </a:lnSpc>
              <a:spcBef>
                <a:spcPts val="0"/>
              </a:spcBef>
              <a:spcAft>
                <a:spcPts val="0"/>
              </a:spcAft>
              <a:buClrTx/>
              <a:buSzTx/>
              <a:buFontTx/>
              <a:buNone/>
              <a:tabLst/>
              <a:defRPr sz="11600" b="1" i="0" u="none" strike="noStrike" cap="none" spc="-232"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defTabSz="457200">
              <a:lnSpc>
                <a:spcPts val="6000"/>
              </a:lnSpc>
              <a:spcAft>
                <a:spcPts val="1500"/>
              </a:spcAft>
              <a:tabLst>
                <a:tab pos="648000" algn="l"/>
              </a:tabLst>
              <a:defRPr sz="4500" b="1">
                <a:solidFill>
                  <a:srgbClr val="000000"/>
                </a:solidFill>
                <a:latin typeface="Source Sans Pro"/>
                <a:ea typeface="Source Sans Pro"/>
                <a:cs typeface="Source Sans Pro"/>
                <a:sym typeface="Source Sans Pro"/>
              </a:defRPr>
            </a:pPr>
            <a:r>
              <a:rPr lang="de-DE" sz="4600" b="0" spc="0" dirty="0">
                <a:latin typeface="Calibri" panose="020F0502020204030204" pitchFamily="34" charset="0"/>
                <a:ea typeface="Source Sans Pro" charset="0"/>
                <a:cs typeface="Calibri" panose="020F0502020204030204" pitchFamily="34" charset="0"/>
              </a:rPr>
              <a:t>Investiert die durch die Suchanzeigen  erzielten Werbe-Gewinne in den Klimaschutz.</a:t>
            </a:r>
          </a:p>
          <a:p>
            <a:pPr defTabSz="457200">
              <a:lnSpc>
                <a:spcPts val="6000"/>
              </a:lnSpc>
              <a:spcAft>
                <a:spcPts val="1500"/>
              </a:spcAft>
              <a:tabLst>
                <a:tab pos="648000" algn="l"/>
              </a:tabLst>
              <a:defRPr sz="4500" b="1">
                <a:solidFill>
                  <a:srgbClr val="000000"/>
                </a:solidFill>
                <a:latin typeface="Source Sans Pro"/>
                <a:ea typeface="Source Sans Pro"/>
                <a:cs typeface="Source Sans Pro"/>
                <a:sym typeface="Source Sans Pro"/>
              </a:defRPr>
            </a:pPr>
            <a:endParaRPr lang="de-DE" sz="4600" b="0" spc="0" dirty="0">
              <a:latin typeface="Calibri" panose="020F0502020204030204" pitchFamily="34" charset="0"/>
              <a:ea typeface="Source Sans Pro" charset="0"/>
              <a:cs typeface="Calibri" panose="020F0502020204030204" pitchFamily="34" charset="0"/>
            </a:endParaRPr>
          </a:p>
          <a:p>
            <a:pPr defTabSz="457200">
              <a:lnSpc>
                <a:spcPts val="6000"/>
              </a:lnSpc>
              <a:spcAft>
                <a:spcPts val="1500"/>
              </a:spcAft>
              <a:tabLst>
                <a:tab pos="648000" algn="l"/>
              </a:tabLst>
              <a:defRPr sz="4500" b="1">
                <a:solidFill>
                  <a:srgbClr val="000000"/>
                </a:solidFill>
                <a:latin typeface="Source Sans Pro"/>
                <a:ea typeface="Source Sans Pro"/>
                <a:cs typeface="Source Sans Pro"/>
                <a:sym typeface="Source Sans Pro"/>
              </a:defRPr>
            </a:pPr>
            <a:r>
              <a:rPr lang="de-DE" sz="4600" b="0" spc="0" dirty="0">
                <a:latin typeface="Calibri" panose="020F0502020204030204" pitchFamily="34" charset="0"/>
                <a:ea typeface="Source Sans Pro" charset="0"/>
                <a:cs typeface="Calibri" panose="020F0502020204030204" pitchFamily="34" charset="0"/>
              </a:rPr>
              <a:t>Kein optimaler Umgang mit den </a:t>
            </a:r>
            <a:br>
              <a:rPr lang="de-DE" sz="4600" b="0" spc="0" dirty="0">
                <a:latin typeface="Calibri" panose="020F0502020204030204" pitchFamily="34" charset="0"/>
                <a:ea typeface="Source Sans Pro" charset="0"/>
                <a:cs typeface="Calibri" panose="020F0502020204030204" pitchFamily="34" charset="0"/>
              </a:rPr>
            </a:br>
            <a:r>
              <a:rPr lang="de-DE" sz="4600" b="0" spc="0" dirty="0">
                <a:latin typeface="Calibri" panose="020F0502020204030204" pitchFamily="34" charset="0"/>
                <a:ea typeface="Source Sans Pro" charset="0"/>
                <a:cs typeface="Calibri" panose="020F0502020204030204" pitchFamily="34" charset="0"/>
              </a:rPr>
              <a:t>Daten der Nutzerinnen und Nutzer.</a:t>
            </a:r>
          </a:p>
        </p:txBody>
      </p:sp>
      <p:pic>
        <p:nvPicPr>
          <p:cNvPr id="13" name="Bild 12"/>
          <p:cNvPicPr>
            <a:picLocks noChangeAspect="1"/>
          </p:cNvPicPr>
          <p:nvPr/>
        </p:nvPicPr>
        <p:blipFill>
          <a:blip r:embed="rId3"/>
          <a:stretch>
            <a:fillRect/>
          </a:stretch>
        </p:blipFill>
        <p:spPr>
          <a:xfrm>
            <a:off x="19849003" y="7651949"/>
            <a:ext cx="3276600" cy="5143500"/>
          </a:xfrm>
          <a:prstGeom prst="rect">
            <a:avLst/>
          </a:prstGeom>
        </p:spPr>
      </p:pic>
      <p:sp>
        <p:nvSpPr>
          <p:cNvPr id="2" name="Textfeld 1">
            <a:extLst>
              <a:ext uri="{FF2B5EF4-FFF2-40B4-BE49-F238E27FC236}">
                <a16:creationId xmlns:a16="http://schemas.microsoft.com/office/drawing/2014/main" id="{2060C272-7A32-D8F2-4991-33872156A297}"/>
              </a:ext>
            </a:extLst>
          </p:cNvPr>
          <p:cNvSpPr txBox="1"/>
          <p:nvPr/>
        </p:nvSpPr>
        <p:spPr>
          <a:xfrm>
            <a:off x="802800" y="12618697"/>
            <a:ext cx="1590341" cy="145680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de-DE" sz="4400" b="1" dirty="0">
                <a:solidFill>
                  <a:schemeClr val="bg2">
                    <a:lumMod val="10000"/>
                  </a:schemeClr>
                </a:solidFill>
                <a:latin typeface="Calibri" panose="020F0502020204030204" pitchFamily="34" charset="0"/>
                <a:ea typeface="Source Sans Pro" charset="0"/>
                <a:cs typeface="Calibri" panose="020F0502020204030204" pitchFamily="34" charset="0"/>
                <a:sym typeface="Source Sans Pro"/>
              </a:rPr>
              <a:t>5/5</a:t>
            </a:r>
          </a:p>
          <a:p>
            <a:pPr marL="0" marR="0" indent="0" algn="ctr" defTabSz="2438338" rtl="0" fontAlgn="auto" latinLnBrk="0" hangingPunct="0">
              <a:lnSpc>
                <a:spcPct val="100000"/>
              </a:lnSpc>
              <a:spcBef>
                <a:spcPts val="0"/>
              </a:spcBef>
              <a:spcAft>
                <a:spcPts val="0"/>
              </a:spcAft>
              <a:buClrTx/>
              <a:buSzTx/>
              <a:buFontTx/>
              <a:buNone/>
              <a:tabLst/>
            </a:pPr>
            <a:endParaRPr kumimoji="0" lang="de-DE" sz="4400" b="0" i="0" u="none" strike="noStrike" cap="none" spc="0" normalizeH="0" baseline="0" dirty="0">
              <a:ln>
                <a:noFill/>
              </a:ln>
              <a:solidFill>
                <a:srgbClr val="5E5E5E"/>
              </a:solidFill>
              <a:effectLst/>
              <a:uFillTx/>
              <a:sym typeface="Helvetica Neue"/>
            </a:endParaRPr>
          </a:p>
        </p:txBody>
      </p:sp>
      <p:pic>
        <p:nvPicPr>
          <p:cNvPr id="10" name="Grafik 9">
            <a:extLst>
              <a:ext uri="{FF2B5EF4-FFF2-40B4-BE49-F238E27FC236}">
                <a16:creationId xmlns:a16="http://schemas.microsoft.com/office/drawing/2014/main" id="{DFC03BD5-395C-A0E4-E46C-A8B585538B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65847" y="7105739"/>
            <a:ext cx="872837" cy="872837"/>
          </a:xfrm>
          <a:prstGeom prst="rect">
            <a:avLst/>
          </a:prstGeom>
        </p:spPr>
      </p:pic>
      <p:pic>
        <p:nvPicPr>
          <p:cNvPr id="14" name="Grafik 13">
            <a:extLst>
              <a:ext uri="{FF2B5EF4-FFF2-40B4-BE49-F238E27FC236}">
                <a16:creationId xmlns:a16="http://schemas.microsoft.com/office/drawing/2014/main" id="{A64DF105-AC82-4FDF-231F-A5B869913C40}"/>
              </a:ext>
            </a:extLst>
          </p:cNvPr>
          <p:cNvPicPr>
            <a:picLocks noChangeAspect="1"/>
          </p:cNvPicPr>
          <p:nvPr/>
        </p:nvPicPr>
        <p:blipFill rotWithShape="1">
          <a:blip r:embed="rId5">
            <a:extLst>
              <a:ext uri="{28A0092B-C50C-407E-A947-70E740481C1C}">
                <a14:useLocalDpi xmlns:a14="http://schemas.microsoft.com/office/drawing/2010/main" val="0"/>
              </a:ext>
            </a:extLst>
          </a:blip>
          <a:srcRect b="25838"/>
          <a:stretch/>
        </p:blipFill>
        <p:spPr>
          <a:xfrm>
            <a:off x="749659" y="7161723"/>
            <a:ext cx="6378281" cy="3820593"/>
          </a:xfrm>
          <a:prstGeom prst="rect">
            <a:avLst/>
          </a:prstGeom>
        </p:spPr>
      </p:pic>
      <p:pic>
        <p:nvPicPr>
          <p:cNvPr id="9" name="Grafik 8">
            <a:extLst>
              <a:ext uri="{FF2B5EF4-FFF2-40B4-BE49-F238E27FC236}">
                <a16:creationId xmlns:a16="http://schemas.microsoft.com/office/drawing/2014/main" id="{9C48994E-4912-C73D-D7B1-CB07DA37169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78478" y="3189387"/>
            <a:ext cx="1755202" cy="1755202"/>
          </a:xfrm>
          <a:prstGeom prst="rect">
            <a:avLst/>
          </a:prstGeom>
        </p:spPr>
      </p:pic>
      <p:pic>
        <p:nvPicPr>
          <p:cNvPr id="6" name="Grafik 5">
            <a:extLst>
              <a:ext uri="{FF2B5EF4-FFF2-40B4-BE49-F238E27FC236}">
                <a16:creationId xmlns:a16="http://schemas.microsoft.com/office/drawing/2014/main" id="{50ABA42D-DB4D-8E2D-CCC3-EC1BB72E813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419200" y="12767564"/>
            <a:ext cx="3585183" cy="527233"/>
          </a:xfrm>
          <a:prstGeom prst="rect">
            <a:avLst/>
          </a:prstGeom>
        </p:spPr>
      </p:pic>
    </p:spTree>
    <p:extLst>
      <p:ext uri="{BB962C8B-B14F-4D97-AF65-F5344CB8AC3E}">
        <p14:creationId xmlns:p14="http://schemas.microsoft.com/office/powerpoint/2010/main" val="2715934356"/>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Sollte der Akku Ihres Gerätes leer sein, schaltet sich Ihr Gerät aus. Um ihr Gerät dann zu aktivieren, benötigen Sie nicht nur den Code des Geräts, sondern auch die PIN Ihrer SIM-Karte. Dies ist eine vierstellige Zahlenkombination. Kennen Sie diese?…"/>
          <p:cNvSpPr txBox="1"/>
          <p:nvPr/>
        </p:nvSpPr>
        <p:spPr>
          <a:xfrm>
            <a:off x="1449139" y="4901886"/>
            <a:ext cx="21933221" cy="810478"/>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algn="l">
              <a:defRPr sz="4600">
                <a:solidFill>
                  <a:srgbClr val="000000"/>
                </a:solidFill>
                <a:latin typeface="Source Sans Pro"/>
                <a:ea typeface="Source Sans Pro"/>
                <a:cs typeface="Source Sans Pro"/>
                <a:sym typeface="Source Sans Pro"/>
              </a:defRPr>
            </a:pPr>
            <a:endParaRPr dirty="0">
              <a:latin typeface="Calibri" panose="020F0502020204030204" pitchFamily="34" charset="0"/>
              <a:cs typeface="Calibri" panose="020F0502020204030204" pitchFamily="34" charset="0"/>
            </a:endParaRPr>
          </a:p>
        </p:txBody>
      </p:sp>
      <p:sp>
        <p:nvSpPr>
          <p:cNvPr id="8" name="Digital dabei – Startpaket…"/>
          <p:cNvSpPr txBox="1">
            <a:spLocks/>
          </p:cNvSpPr>
          <p:nvPr/>
        </p:nvSpPr>
        <p:spPr>
          <a:xfrm>
            <a:off x="2340000" y="853321"/>
            <a:ext cx="21227784" cy="1518951"/>
          </a:xfrm>
          <a:prstGeom prst="rect">
            <a:avLst/>
          </a:prstGeom>
        </p:spPr>
        <p:txBody>
          <a:bodyPr anchor="t">
            <a:normAutofit/>
          </a:bodyPr>
          <a:lst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defTabSz="402336" hangingPunct="1">
              <a:lnSpc>
                <a:spcPct val="100000"/>
              </a:lnSpc>
              <a:defRPr sz="7919" spc="0">
                <a:latin typeface="Source Sans Pro"/>
                <a:ea typeface="Source Sans Pro"/>
                <a:cs typeface="Source Sans Pro"/>
                <a:sym typeface="Source Sans Pro"/>
              </a:defRPr>
            </a:pPr>
            <a:r>
              <a:rPr lang="de-DE" sz="7800" spc="0" dirty="0">
                <a:solidFill>
                  <a:schemeClr val="bg2">
                    <a:lumMod val="10000"/>
                  </a:schemeClr>
                </a:solidFill>
                <a:latin typeface="Calibri" panose="020F0502020204030204" pitchFamily="34" charset="0"/>
                <a:ea typeface="Source Sans Pro"/>
                <a:cs typeface="Calibri" panose="020F0502020204030204" pitchFamily="34" charset="0"/>
                <a:sym typeface="Source Sans Pro"/>
              </a:rPr>
              <a:t>Übung: Suchmaschinen ausprobieren</a:t>
            </a:r>
          </a:p>
        </p:txBody>
      </p:sp>
      <p:sp>
        <p:nvSpPr>
          <p:cNvPr id="9" name="Linie"/>
          <p:cNvSpPr/>
          <p:nvPr/>
        </p:nvSpPr>
        <p:spPr>
          <a:xfrm>
            <a:off x="0" y="2528681"/>
            <a:ext cx="24384000" cy="0"/>
          </a:xfrm>
          <a:prstGeom prst="line">
            <a:avLst/>
          </a:prstGeom>
          <a:ln w="76200">
            <a:solidFill>
              <a:schemeClr val="accent5">
                <a:hueOff val="-82419"/>
                <a:satOff val="-9513"/>
                <a:lumOff val="-16343"/>
              </a:schemeClr>
            </a:solidFill>
            <a:miter lim="400000"/>
          </a:ln>
        </p:spPr>
        <p:txBody>
          <a:bodyPr lIns="50800" tIns="50800" rIns="50800" bIns="50800" anchor="ctr"/>
          <a:lstStyle/>
          <a:p>
            <a:endParaRPr/>
          </a:p>
        </p:txBody>
      </p:sp>
      <p:sp>
        <p:nvSpPr>
          <p:cNvPr id="10" name="Rechteck 9"/>
          <p:cNvSpPr/>
          <p:nvPr/>
        </p:nvSpPr>
        <p:spPr>
          <a:xfrm>
            <a:off x="0" y="12276000"/>
            <a:ext cx="24384000" cy="1440000"/>
          </a:xfrm>
          <a:prstGeom prst="rect">
            <a:avLst/>
          </a:prstGeom>
          <a:solidFill>
            <a:srgbClr val="BECDD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3" name="Bild 2"/>
          <p:cNvPicPr>
            <a:picLocks noChangeAspect="1"/>
          </p:cNvPicPr>
          <p:nvPr/>
        </p:nvPicPr>
        <p:blipFill>
          <a:blip r:embed="rId3"/>
          <a:stretch>
            <a:fillRect/>
          </a:stretch>
        </p:blipFill>
        <p:spPr>
          <a:xfrm>
            <a:off x="19189992" y="7653889"/>
            <a:ext cx="3924300" cy="5753100"/>
          </a:xfrm>
          <a:prstGeom prst="rect">
            <a:avLst/>
          </a:prstGeom>
        </p:spPr>
      </p:pic>
      <p:sp>
        <p:nvSpPr>
          <p:cNvPr id="4" name="Textfeld 3"/>
          <p:cNvSpPr txBox="1"/>
          <p:nvPr/>
        </p:nvSpPr>
        <p:spPr>
          <a:xfrm>
            <a:off x="2340000" y="3204000"/>
            <a:ext cx="15591858" cy="24109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algn="l" defTabSz="402336" hangingPunct="1">
              <a:lnSpc>
                <a:spcPts val="6000"/>
              </a:lnSpc>
              <a:defRPr sz="4840" b="0" spc="0">
                <a:latin typeface="Source Sans Pro"/>
                <a:ea typeface="Source Sans Pro"/>
                <a:cs typeface="Source Sans Pro"/>
                <a:sym typeface="Source Sans Pro"/>
              </a:defRPr>
            </a:pPr>
            <a:r>
              <a:rPr lang="de-DE" sz="4600" dirty="0">
                <a:solidFill>
                  <a:schemeClr val="bg2">
                    <a:lumMod val="10000"/>
                  </a:schemeClr>
                </a:solidFill>
                <a:latin typeface="Calibri" panose="020F0502020204030204" pitchFamily="34" charset="0"/>
                <a:ea typeface="Source Sans Pro" charset="0"/>
                <a:cs typeface="Calibri" panose="020F0502020204030204" pitchFamily="34" charset="0"/>
                <a:sym typeface="Source Sans Pro"/>
              </a:rPr>
              <a:t>Probieren Sie verschiedene Suchmaschinen aus und bearbeiten Sie das Arbeitsblatt „Suchmaschinen im Vergleich“.</a:t>
            </a:r>
          </a:p>
          <a:p>
            <a:pPr algn="l" defTabSz="402336" hangingPunct="1">
              <a:lnSpc>
                <a:spcPts val="6000"/>
              </a:lnSpc>
              <a:defRPr sz="4840" b="0" spc="0">
                <a:latin typeface="Source Sans Pro"/>
                <a:ea typeface="Source Sans Pro"/>
                <a:cs typeface="Source Sans Pro"/>
                <a:sym typeface="Source Sans Pro"/>
              </a:defRPr>
            </a:pPr>
            <a:endParaRPr lang="de-DE" sz="4600" dirty="0">
              <a:solidFill>
                <a:schemeClr val="bg2">
                  <a:lumMod val="10000"/>
                </a:schemeClr>
              </a:solidFill>
              <a:latin typeface="Calibri" panose="020F0502020204030204" pitchFamily="34" charset="0"/>
              <a:ea typeface="Source Sans Pro" charset="0"/>
              <a:cs typeface="Calibri" panose="020F0502020204030204" pitchFamily="34" charset="0"/>
              <a:sym typeface="Source Sans Pro"/>
            </a:endParaRPr>
          </a:p>
        </p:txBody>
      </p:sp>
      <p:sp>
        <p:nvSpPr>
          <p:cNvPr id="15" name="Textfeld 14"/>
          <p:cNvSpPr txBox="1"/>
          <p:nvPr/>
        </p:nvSpPr>
        <p:spPr>
          <a:xfrm>
            <a:off x="749659" y="12513019"/>
            <a:ext cx="1590341" cy="145680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endParaRPr lang="de-DE" sz="4400" dirty="0">
              <a:solidFill>
                <a:schemeClr val="bg2">
                  <a:lumMod val="10000"/>
                </a:schemeClr>
              </a:solidFill>
              <a:latin typeface="Calibri" panose="020F0502020204030204" pitchFamily="34" charset="0"/>
              <a:ea typeface="Source Sans Pro" charset="0"/>
              <a:cs typeface="Calibri" panose="020F0502020204030204" pitchFamily="34" charset="0"/>
              <a:sym typeface="Source Sans Pro"/>
            </a:endParaRPr>
          </a:p>
          <a:p>
            <a:pPr marL="0" marR="0" indent="0" algn="ctr" defTabSz="2438338" rtl="0" fontAlgn="auto" latinLnBrk="0" hangingPunct="0">
              <a:lnSpc>
                <a:spcPct val="100000"/>
              </a:lnSpc>
              <a:spcBef>
                <a:spcPts val="0"/>
              </a:spcBef>
              <a:spcAft>
                <a:spcPts val="0"/>
              </a:spcAft>
              <a:buClrTx/>
              <a:buSzTx/>
              <a:buFontTx/>
              <a:buNone/>
              <a:tabLst/>
            </a:pPr>
            <a:endParaRPr kumimoji="0" lang="de-DE" sz="4400" b="0" i="0" u="none" strike="noStrike" cap="none" spc="0" normalizeH="0" baseline="0" dirty="0">
              <a:ln>
                <a:noFill/>
              </a:ln>
              <a:solidFill>
                <a:srgbClr val="5E5E5E"/>
              </a:solidFill>
              <a:effectLst/>
              <a:uFillTx/>
              <a:sym typeface="Helvetica Neue"/>
            </a:endParaRPr>
          </a:p>
        </p:txBody>
      </p:sp>
      <p:pic>
        <p:nvPicPr>
          <p:cNvPr id="6" name="Grafik 5">
            <a:extLst>
              <a:ext uri="{FF2B5EF4-FFF2-40B4-BE49-F238E27FC236}">
                <a16:creationId xmlns:a16="http://schemas.microsoft.com/office/drawing/2014/main" id="{F3D1F1F3-EB69-0B59-3658-589002E598D0}"/>
              </a:ext>
            </a:extLst>
          </p:cNvPr>
          <p:cNvPicPr>
            <a:picLocks noChangeAspect="1"/>
          </p:cNvPicPr>
          <p:nvPr/>
        </p:nvPicPr>
        <p:blipFill rotWithShape="1">
          <a:blip r:embed="rId4">
            <a:extLst>
              <a:ext uri="{28A0092B-C50C-407E-A947-70E740481C1C}">
                <a14:useLocalDpi xmlns:a14="http://schemas.microsoft.com/office/drawing/2010/main" val="0"/>
              </a:ext>
            </a:extLst>
          </a:blip>
          <a:srcRect l="28602" b="36019"/>
          <a:stretch/>
        </p:blipFill>
        <p:spPr>
          <a:xfrm>
            <a:off x="2178315" y="7494375"/>
            <a:ext cx="2269859" cy="1642324"/>
          </a:xfrm>
          <a:prstGeom prst="rect">
            <a:avLst/>
          </a:prstGeom>
        </p:spPr>
      </p:pic>
      <p:pic>
        <p:nvPicPr>
          <p:cNvPr id="7" name="Grafik 6">
            <a:extLst>
              <a:ext uri="{FF2B5EF4-FFF2-40B4-BE49-F238E27FC236}">
                <a16:creationId xmlns:a16="http://schemas.microsoft.com/office/drawing/2014/main" id="{770B8194-A8AA-C8F1-8574-8939B38D726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27249" y="10309902"/>
            <a:ext cx="2014586" cy="1642325"/>
          </a:xfrm>
          <a:prstGeom prst="rect">
            <a:avLst/>
          </a:prstGeom>
        </p:spPr>
      </p:pic>
      <p:pic>
        <p:nvPicPr>
          <p:cNvPr id="13" name="Grafik 12">
            <a:extLst>
              <a:ext uri="{FF2B5EF4-FFF2-40B4-BE49-F238E27FC236}">
                <a16:creationId xmlns:a16="http://schemas.microsoft.com/office/drawing/2014/main" id="{2745C7B3-A91D-2F74-BB87-81F9105EF135}"/>
              </a:ext>
            </a:extLst>
          </p:cNvPr>
          <p:cNvPicPr>
            <a:picLocks noChangeAspect="1"/>
          </p:cNvPicPr>
          <p:nvPr/>
        </p:nvPicPr>
        <p:blipFill rotWithShape="1">
          <a:blip r:embed="rId6">
            <a:extLst>
              <a:ext uri="{28A0092B-C50C-407E-A947-70E740481C1C}">
                <a14:useLocalDpi xmlns:a14="http://schemas.microsoft.com/office/drawing/2010/main" val="0"/>
              </a:ext>
            </a:extLst>
          </a:blip>
          <a:srcRect b="26953"/>
          <a:stretch/>
        </p:blipFill>
        <p:spPr>
          <a:xfrm>
            <a:off x="12192000" y="5203756"/>
            <a:ext cx="1976696" cy="1381448"/>
          </a:xfrm>
          <a:prstGeom prst="rect">
            <a:avLst/>
          </a:prstGeom>
        </p:spPr>
      </p:pic>
      <p:pic>
        <p:nvPicPr>
          <p:cNvPr id="16" name="Grafik 15">
            <a:extLst>
              <a:ext uri="{FF2B5EF4-FFF2-40B4-BE49-F238E27FC236}">
                <a16:creationId xmlns:a16="http://schemas.microsoft.com/office/drawing/2014/main" id="{92ACC66B-1389-8C40-C10A-8544D3645F2B}"/>
              </a:ext>
            </a:extLst>
          </p:cNvPr>
          <p:cNvPicPr>
            <a:picLocks noChangeAspect="1"/>
          </p:cNvPicPr>
          <p:nvPr/>
        </p:nvPicPr>
        <p:blipFill rotWithShape="1">
          <a:blip r:embed="rId7">
            <a:extLst>
              <a:ext uri="{28A0092B-C50C-407E-A947-70E740481C1C}">
                <a14:useLocalDpi xmlns:a14="http://schemas.microsoft.com/office/drawing/2010/main" val="0"/>
              </a:ext>
            </a:extLst>
          </a:blip>
          <a:srcRect b="25838"/>
          <a:stretch/>
        </p:blipFill>
        <p:spPr>
          <a:xfrm>
            <a:off x="11996241" y="7756440"/>
            <a:ext cx="2445502" cy="1464857"/>
          </a:xfrm>
          <a:prstGeom prst="rect">
            <a:avLst/>
          </a:prstGeom>
        </p:spPr>
      </p:pic>
      <p:pic>
        <p:nvPicPr>
          <p:cNvPr id="5" name="Grafik 4">
            <a:extLst>
              <a:ext uri="{FF2B5EF4-FFF2-40B4-BE49-F238E27FC236}">
                <a16:creationId xmlns:a16="http://schemas.microsoft.com/office/drawing/2014/main" id="{A74483C6-9D7E-4B3E-0CA2-F09F2E0B58BA}"/>
              </a:ext>
            </a:extLst>
          </p:cNvPr>
          <p:cNvPicPr>
            <a:picLocks noChangeAspect="1"/>
          </p:cNvPicPr>
          <p:nvPr/>
        </p:nvPicPr>
        <p:blipFill rotWithShape="1">
          <a:blip r:embed="rId8">
            <a:extLst>
              <a:ext uri="{28A0092B-C50C-407E-A947-70E740481C1C}">
                <a14:useLocalDpi xmlns:a14="http://schemas.microsoft.com/office/drawing/2010/main" val="0"/>
              </a:ext>
            </a:extLst>
          </a:blip>
          <a:srcRect b="28694"/>
          <a:stretch/>
        </p:blipFill>
        <p:spPr>
          <a:xfrm>
            <a:off x="1927248" y="5318582"/>
            <a:ext cx="1789987" cy="1360343"/>
          </a:xfrm>
          <a:prstGeom prst="rect">
            <a:avLst/>
          </a:prstGeom>
        </p:spPr>
      </p:pic>
      <p:sp>
        <p:nvSpPr>
          <p:cNvPr id="17" name="Textfeld 16">
            <a:extLst>
              <a:ext uri="{FF2B5EF4-FFF2-40B4-BE49-F238E27FC236}">
                <a16:creationId xmlns:a16="http://schemas.microsoft.com/office/drawing/2014/main" id="{1028FE01-A95C-A189-A870-762F43A22087}"/>
              </a:ext>
            </a:extLst>
          </p:cNvPr>
          <p:cNvSpPr txBox="1"/>
          <p:nvPr/>
        </p:nvSpPr>
        <p:spPr>
          <a:xfrm>
            <a:off x="5893661" y="5581159"/>
            <a:ext cx="3986383" cy="8720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algn="l" defTabSz="402336" hangingPunct="1">
              <a:lnSpc>
                <a:spcPts val="6000"/>
              </a:lnSpc>
              <a:defRPr sz="4840" b="0" spc="0">
                <a:latin typeface="Source Sans Pro"/>
                <a:ea typeface="Source Sans Pro"/>
                <a:cs typeface="Source Sans Pro"/>
                <a:sym typeface="Source Sans Pro"/>
              </a:defRPr>
            </a:pPr>
            <a:r>
              <a:rPr lang="de-DE" sz="4600" b="1" dirty="0" err="1">
                <a:solidFill>
                  <a:schemeClr val="bg2">
                    <a:lumMod val="10000"/>
                  </a:schemeClr>
                </a:solidFill>
                <a:latin typeface="Calibri" panose="020F0502020204030204" pitchFamily="34" charset="0"/>
                <a:ea typeface="Source Sans Pro" charset="0"/>
                <a:cs typeface="Calibri" panose="020F0502020204030204" pitchFamily="34" charset="0"/>
                <a:sym typeface="Source Sans Pro"/>
              </a:rPr>
              <a:t>google.de</a:t>
            </a:r>
            <a:endParaRPr lang="de-DE" sz="4600" b="1" dirty="0">
              <a:solidFill>
                <a:schemeClr val="bg2">
                  <a:lumMod val="10000"/>
                </a:schemeClr>
              </a:solidFill>
              <a:latin typeface="Calibri" panose="020F0502020204030204" pitchFamily="34" charset="0"/>
              <a:ea typeface="Source Sans Pro" charset="0"/>
              <a:cs typeface="Calibri" panose="020F0502020204030204" pitchFamily="34" charset="0"/>
              <a:sym typeface="Source Sans Pro"/>
            </a:endParaRPr>
          </a:p>
        </p:txBody>
      </p:sp>
      <p:sp>
        <p:nvSpPr>
          <p:cNvPr id="18" name="Textfeld 17">
            <a:extLst>
              <a:ext uri="{FF2B5EF4-FFF2-40B4-BE49-F238E27FC236}">
                <a16:creationId xmlns:a16="http://schemas.microsoft.com/office/drawing/2014/main" id="{9AA2CD99-92E0-80FF-3BBE-28F3717CB306}"/>
              </a:ext>
            </a:extLst>
          </p:cNvPr>
          <p:cNvSpPr txBox="1"/>
          <p:nvPr/>
        </p:nvSpPr>
        <p:spPr>
          <a:xfrm>
            <a:off x="5893661" y="8082753"/>
            <a:ext cx="3986383" cy="8720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algn="l" defTabSz="402336" hangingPunct="1">
              <a:lnSpc>
                <a:spcPts val="6000"/>
              </a:lnSpc>
              <a:defRPr sz="4840" b="0" spc="0">
                <a:latin typeface="Source Sans Pro"/>
                <a:ea typeface="Source Sans Pro"/>
                <a:cs typeface="Source Sans Pro"/>
                <a:sym typeface="Source Sans Pro"/>
              </a:defRPr>
            </a:pPr>
            <a:r>
              <a:rPr lang="de-DE" sz="4600" b="1" dirty="0" err="1">
                <a:solidFill>
                  <a:schemeClr val="bg2">
                    <a:lumMod val="10000"/>
                  </a:schemeClr>
                </a:solidFill>
                <a:latin typeface="Calibri" panose="020F0502020204030204" pitchFamily="34" charset="0"/>
                <a:ea typeface="Source Sans Pro" charset="0"/>
                <a:cs typeface="Calibri" panose="020F0502020204030204" pitchFamily="34" charset="0"/>
                <a:sym typeface="Source Sans Pro"/>
              </a:rPr>
              <a:t>bing.de</a:t>
            </a:r>
            <a:endParaRPr lang="de-DE" sz="4600" b="1" dirty="0">
              <a:solidFill>
                <a:schemeClr val="bg2">
                  <a:lumMod val="10000"/>
                </a:schemeClr>
              </a:solidFill>
              <a:latin typeface="Calibri" panose="020F0502020204030204" pitchFamily="34" charset="0"/>
              <a:ea typeface="Source Sans Pro" charset="0"/>
              <a:cs typeface="Calibri" panose="020F0502020204030204" pitchFamily="34" charset="0"/>
              <a:sym typeface="Source Sans Pro"/>
            </a:endParaRPr>
          </a:p>
        </p:txBody>
      </p:sp>
      <p:sp>
        <p:nvSpPr>
          <p:cNvPr id="19" name="Textfeld 18">
            <a:extLst>
              <a:ext uri="{FF2B5EF4-FFF2-40B4-BE49-F238E27FC236}">
                <a16:creationId xmlns:a16="http://schemas.microsoft.com/office/drawing/2014/main" id="{A2C34FEE-4DBF-5E1F-85DA-635CEDBAEACD}"/>
              </a:ext>
            </a:extLst>
          </p:cNvPr>
          <p:cNvSpPr txBox="1"/>
          <p:nvPr/>
        </p:nvSpPr>
        <p:spPr>
          <a:xfrm>
            <a:off x="5893661" y="10604496"/>
            <a:ext cx="3986383" cy="8720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algn="l" defTabSz="402336" hangingPunct="1">
              <a:lnSpc>
                <a:spcPts val="6000"/>
              </a:lnSpc>
              <a:defRPr sz="4840" b="0" spc="0">
                <a:latin typeface="Source Sans Pro"/>
                <a:ea typeface="Source Sans Pro"/>
                <a:cs typeface="Source Sans Pro"/>
                <a:sym typeface="Source Sans Pro"/>
              </a:defRPr>
            </a:pPr>
            <a:r>
              <a:rPr lang="de-DE" sz="4600" b="1" dirty="0" err="1">
                <a:solidFill>
                  <a:schemeClr val="bg2">
                    <a:lumMod val="10000"/>
                  </a:schemeClr>
                </a:solidFill>
                <a:latin typeface="Calibri" panose="020F0502020204030204" pitchFamily="34" charset="0"/>
                <a:ea typeface="Source Sans Pro" charset="0"/>
                <a:cs typeface="Calibri" panose="020F0502020204030204" pitchFamily="34" charset="0"/>
                <a:sym typeface="Source Sans Pro"/>
              </a:rPr>
              <a:t>startpage.com</a:t>
            </a:r>
            <a:endParaRPr lang="de-DE" sz="4600" b="1" dirty="0">
              <a:solidFill>
                <a:schemeClr val="bg2">
                  <a:lumMod val="10000"/>
                </a:schemeClr>
              </a:solidFill>
              <a:latin typeface="Calibri" panose="020F0502020204030204" pitchFamily="34" charset="0"/>
              <a:ea typeface="Source Sans Pro" charset="0"/>
              <a:cs typeface="Calibri" panose="020F0502020204030204" pitchFamily="34" charset="0"/>
              <a:sym typeface="Source Sans Pro"/>
            </a:endParaRPr>
          </a:p>
        </p:txBody>
      </p:sp>
      <p:sp>
        <p:nvSpPr>
          <p:cNvPr id="20" name="Textfeld 19">
            <a:extLst>
              <a:ext uri="{FF2B5EF4-FFF2-40B4-BE49-F238E27FC236}">
                <a16:creationId xmlns:a16="http://schemas.microsoft.com/office/drawing/2014/main" id="{640AAF26-4C8D-F14A-55C0-BB76E87183E3}"/>
              </a:ext>
            </a:extLst>
          </p:cNvPr>
          <p:cNvSpPr txBox="1"/>
          <p:nvPr/>
        </p:nvSpPr>
        <p:spPr>
          <a:xfrm>
            <a:off x="16381314" y="5458463"/>
            <a:ext cx="4732344" cy="8720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algn="l" defTabSz="402336" hangingPunct="1">
              <a:lnSpc>
                <a:spcPts val="6000"/>
              </a:lnSpc>
              <a:defRPr sz="4840" b="0" spc="0">
                <a:latin typeface="Source Sans Pro"/>
                <a:ea typeface="Source Sans Pro"/>
                <a:cs typeface="Source Sans Pro"/>
                <a:sym typeface="Source Sans Pro"/>
              </a:defRPr>
            </a:pPr>
            <a:r>
              <a:rPr lang="de-DE" sz="4600" b="1" dirty="0" err="1">
                <a:solidFill>
                  <a:schemeClr val="bg2">
                    <a:lumMod val="10000"/>
                  </a:schemeClr>
                </a:solidFill>
                <a:latin typeface="Calibri" panose="020F0502020204030204" pitchFamily="34" charset="0"/>
                <a:ea typeface="Source Sans Pro" charset="0"/>
                <a:cs typeface="Calibri" panose="020F0502020204030204" pitchFamily="34" charset="0"/>
                <a:sym typeface="Source Sans Pro"/>
              </a:rPr>
              <a:t>duckduckgo.com</a:t>
            </a:r>
            <a:endParaRPr lang="de-DE" sz="4600" b="1" dirty="0">
              <a:solidFill>
                <a:schemeClr val="bg2">
                  <a:lumMod val="10000"/>
                </a:schemeClr>
              </a:solidFill>
              <a:latin typeface="Calibri" panose="020F0502020204030204" pitchFamily="34" charset="0"/>
              <a:ea typeface="Source Sans Pro" charset="0"/>
              <a:cs typeface="Calibri" panose="020F0502020204030204" pitchFamily="34" charset="0"/>
              <a:sym typeface="Source Sans Pro"/>
            </a:endParaRPr>
          </a:p>
        </p:txBody>
      </p:sp>
      <p:sp>
        <p:nvSpPr>
          <p:cNvPr id="21" name="Textfeld 20">
            <a:extLst>
              <a:ext uri="{FF2B5EF4-FFF2-40B4-BE49-F238E27FC236}">
                <a16:creationId xmlns:a16="http://schemas.microsoft.com/office/drawing/2014/main" id="{1B0F2C01-28D5-D0ED-212D-D6CA5B998A62}"/>
              </a:ext>
            </a:extLst>
          </p:cNvPr>
          <p:cNvSpPr txBox="1"/>
          <p:nvPr/>
        </p:nvSpPr>
        <p:spPr>
          <a:xfrm>
            <a:off x="16403643" y="8048847"/>
            <a:ext cx="3986383" cy="8720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spAutoFit/>
          </a:bodyPr>
          <a:lstStyle/>
          <a:p>
            <a:pPr algn="l" defTabSz="402336" hangingPunct="1">
              <a:lnSpc>
                <a:spcPts val="6000"/>
              </a:lnSpc>
              <a:defRPr sz="4840" b="0" spc="0">
                <a:latin typeface="Source Sans Pro"/>
                <a:ea typeface="Source Sans Pro"/>
                <a:cs typeface="Source Sans Pro"/>
                <a:sym typeface="Source Sans Pro"/>
              </a:defRPr>
            </a:pPr>
            <a:r>
              <a:rPr lang="de-DE" sz="4600" b="1" dirty="0" err="1">
                <a:solidFill>
                  <a:schemeClr val="bg2">
                    <a:lumMod val="10000"/>
                  </a:schemeClr>
                </a:solidFill>
                <a:latin typeface="Calibri" panose="020F0502020204030204" pitchFamily="34" charset="0"/>
                <a:ea typeface="Source Sans Pro" charset="0"/>
                <a:cs typeface="Calibri" panose="020F0502020204030204" pitchFamily="34" charset="0"/>
                <a:sym typeface="Source Sans Pro"/>
              </a:rPr>
              <a:t>ecosia.org</a:t>
            </a:r>
            <a:endParaRPr lang="de-DE" sz="4600" b="1" dirty="0">
              <a:solidFill>
                <a:schemeClr val="bg2">
                  <a:lumMod val="10000"/>
                </a:schemeClr>
              </a:solidFill>
              <a:latin typeface="Calibri" panose="020F0502020204030204" pitchFamily="34" charset="0"/>
              <a:ea typeface="Source Sans Pro" charset="0"/>
              <a:cs typeface="Calibri" panose="020F0502020204030204" pitchFamily="34" charset="0"/>
              <a:sym typeface="Source Sans Pro"/>
            </a:endParaRPr>
          </a:p>
        </p:txBody>
      </p:sp>
      <p:pic>
        <p:nvPicPr>
          <p:cNvPr id="23" name="Grafik 22">
            <a:extLst>
              <a:ext uri="{FF2B5EF4-FFF2-40B4-BE49-F238E27FC236}">
                <a16:creationId xmlns:a16="http://schemas.microsoft.com/office/drawing/2014/main" id="{A69590B4-1C67-3A16-FB6E-30D7558B166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701060" y="5184481"/>
            <a:ext cx="1793112" cy="1793112"/>
          </a:xfrm>
          <a:prstGeom prst="rect">
            <a:avLst/>
          </a:prstGeom>
        </p:spPr>
      </p:pic>
      <p:pic>
        <p:nvPicPr>
          <p:cNvPr id="25" name="Grafik 24">
            <a:extLst>
              <a:ext uri="{FF2B5EF4-FFF2-40B4-BE49-F238E27FC236}">
                <a16:creationId xmlns:a16="http://schemas.microsoft.com/office/drawing/2014/main" id="{5F6A4903-4B80-BDDA-0281-09B0C82BA8B8}"/>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3777464" y="7816559"/>
            <a:ext cx="1674000" cy="1674000"/>
          </a:xfrm>
          <a:prstGeom prst="rect">
            <a:avLst/>
          </a:prstGeom>
        </p:spPr>
      </p:pic>
      <p:pic>
        <p:nvPicPr>
          <p:cNvPr id="27" name="Grafik 26">
            <a:extLst>
              <a:ext uri="{FF2B5EF4-FFF2-40B4-BE49-F238E27FC236}">
                <a16:creationId xmlns:a16="http://schemas.microsoft.com/office/drawing/2014/main" id="{4545077A-13B4-ABC3-3B14-8AAC23B8D87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717235" y="10230954"/>
            <a:ext cx="1793112" cy="1793112"/>
          </a:xfrm>
          <a:prstGeom prst="rect">
            <a:avLst/>
          </a:prstGeom>
        </p:spPr>
      </p:pic>
      <p:pic>
        <p:nvPicPr>
          <p:cNvPr id="29" name="Grafik 28">
            <a:extLst>
              <a:ext uri="{FF2B5EF4-FFF2-40B4-BE49-F238E27FC236}">
                <a16:creationId xmlns:a16="http://schemas.microsoft.com/office/drawing/2014/main" id="{99964802-F3C7-710C-D53E-4612C568BC9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4147019" y="5060929"/>
            <a:ext cx="1806738" cy="1806738"/>
          </a:xfrm>
          <a:prstGeom prst="rect">
            <a:avLst/>
          </a:prstGeom>
        </p:spPr>
      </p:pic>
      <p:pic>
        <p:nvPicPr>
          <p:cNvPr id="31" name="Grafik 30">
            <a:extLst>
              <a:ext uri="{FF2B5EF4-FFF2-40B4-BE49-F238E27FC236}">
                <a16:creationId xmlns:a16="http://schemas.microsoft.com/office/drawing/2014/main" id="{078C2A5B-8498-88FE-CCED-8296BD5112C4}"/>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4187577" y="7697446"/>
            <a:ext cx="1793113" cy="1793113"/>
          </a:xfrm>
          <a:prstGeom prst="rect">
            <a:avLst/>
          </a:prstGeom>
        </p:spPr>
      </p:pic>
      <p:pic>
        <p:nvPicPr>
          <p:cNvPr id="11" name="Grafik 10">
            <a:extLst>
              <a:ext uri="{FF2B5EF4-FFF2-40B4-BE49-F238E27FC236}">
                <a16:creationId xmlns:a16="http://schemas.microsoft.com/office/drawing/2014/main" id="{4679C344-9630-B450-9088-C610227263D5}"/>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419200" y="12767564"/>
            <a:ext cx="3585183" cy="527233"/>
          </a:xfrm>
          <a:prstGeom prst="rect">
            <a:avLst/>
          </a:prstGeom>
        </p:spPr>
      </p:pic>
    </p:spTree>
    <p:extLst>
      <p:ext uri="{BB962C8B-B14F-4D97-AF65-F5344CB8AC3E}">
        <p14:creationId xmlns:p14="http://schemas.microsoft.com/office/powerpoint/2010/main" val="15597753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gital dabei – Startpaket…"/>
          <p:cNvSpPr txBox="1">
            <a:spLocks/>
          </p:cNvSpPr>
          <p:nvPr/>
        </p:nvSpPr>
        <p:spPr>
          <a:xfrm>
            <a:off x="2340000" y="853321"/>
            <a:ext cx="21227784" cy="1518951"/>
          </a:xfrm>
          <a:prstGeom prst="rect">
            <a:avLst/>
          </a:prstGeom>
        </p:spPr>
        <p:txBody>
          <a:bodyPr anchor="t">
            <a:normAutofit/>
          </a:bodyPr>
          <a:lst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a:lstStyle>
          <a:p>
            <a:pPr defTabSz="402336" hangingPunct="1">
              <a:lnSpc>
                <a:spcPct val="100000"/>
              </a:lnSpc>
              <a:defRPr sz="7919" spc="0">
                <a:latin typeface="Source Sans Pro"/>
                <a:ea typeface="Source Sans Pro"/>
                <a:cs typeface="Source Sans Pro"/>
                <a:sym typeface="Source Sans Pro"/>
              </a:defRPr>
            </a:pPr>
            <a:r>
              <a:rPr lang="de-DE" sz="7800" spc="0" dirty="0">
                <a:solidFill>
                  <a:schemeClr val="bg2">
                    <a:lumMod val="10000"/>
                  </a:schemeClr>
                </a:solidFill>
                <a:latin typeface="Calibri" panose="020F0502020204030204" pitchFamily="34" charset="0"/>
                <a:ea typeface="Source Sans Pro"/>
                <a:cs typeface="Calibri" panose="020F0502020204030204" pitchFamily="34" charset="0"/>
                <a:sym typeface="Source Sans Pro"/>
              </a:rPr>
              <a:t>Optionale Vertiefung: Suchmaschinen-Vergleich </a:t>
            </a:r>
          </a:p>
        </p:txBody>
      </p:sp>
      <p:sp>
        <p:nvSpPr>
          <p:cNvPr id="3" name="Linie"/>
          <p:cNvSpPr/>
          <p:nvPr/>
        </p:nvSpPr>
        <p:spPr>
          <a:xfrm>
            <a:off x="0" y="2528681"/>
            <a:ext cx="24384000" cy="0"/>
          </a:xfrm>
          <a:prstGeom prst="line">
            <a:avLst/>
          </a:prstGeom>
          <a:ln w="76200">
            <a:solidFill>
              <a:schemeClr val="accent5">
                <a:hueOff val="-82419"/>
                <a:satOff val="-9513"/>
                <a:lumOff val="-16343"/>
              </a:schemeClr>
            </a:solidFill>
            <a:miter lim="400000"/>
          </a:ln>
        </p:spPr>
        <p:txBody>
          <a:bodyPr lIns="50800" tIns="50800" rIns="50800" bIns="50800" anchor="ctr"/>
          <a:lstStyle/>
          <a:p>
            <a:endParaRPr/>
          </a:p>
        </p:txBody>
      </p:sp>
      <p:sp>
        <p:nvSpPr>
          <p:cNvPr id="4" name="Rechteck 3"/>
          <p:cNvSpPr/>
          <p:nvPr/>
        </p:nvSpPr>
        <p:spPr>
          <a:xfrm>
            <a:off x="0" y="12276000"/>
            <a:ext cx="24384000" cy="1440000"/>
          </a:xfrm>
          <a:prstGeom prst="rect">
            <a:avLst/>
          </a:prstGeom>
          <a:solidFill>
            <a:srgbClr val="BECDDC"/>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e-DE"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5" name="Sollte der Akku Ihres Gerätes leer sein, schaltet sich Ihr Gerät aus. Um ihr Gerät dann zu aktivieren, benötigen Sie nicht nur den Code des Geräts, sondern auch die PIN Ihrer SIM-Karte. Dies ist eine vierstellige Zahlenkombination. Kennen Sie diese?…"/>
          <p:cNvSpPr txBox="1"/>
          <p:nvPr/>
        </p:nvSpPr>
        <p:spPr>
          <a:xfrm>
            <a:off x="2340001" y="3459180"/>
            <a:ext cx="14778418" cy="3141694"/>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numCol="1" spcCol="720000" anchor="t">
            <a:spAutoFit/>
          </a:bodyPr>
          <a:lstStyle/>
          <a:p>
            <a:pPr algn="l">
              <a:lnSpc>
                <a:spcPts val="6000"/>
              </a:lnSpc>
              <a:defRPr sz="4600">
                <a:solidFill>
                  <a:srgbClr val="000000"/>
                </a:solidFill>
                <a:latin typeface="Source Sans Pro"/>
                <a:ea typeface="Source Sans Pro"/>
                <a:cs typeface="Source Sans Pro"/>
                <a:sym typeface="Source Sans Pro"/>
              </a:defRPr>
            </a:pPr>
            <a:r>
              <a:rPr lang="de-DE" sz="4600" b="1" dirty="0">
                <a:solidFill>
                  <a:schemeClr val="bg2">
                    <a:lumMod val="10000"/>
                  </a:schemeClr>
                </a:solidFill>
                <a:latin typeface="Calibri" panose="020F0502020204030204" pitchFamily="34" charset="0"/>
                <a:ea typeface="Source Sans Pro" charset="0"/>
                <a:cs typeface="Calibri" panose="020F0502020204030204" pitchFamily="34" charset="0"/>
                <a:sym typeface="Source Sans Pro"/>
              </a:rPr>
              <a:t>Suchmaschinen im Alltag benutzen:</a:t>
            </a:r>
          </a:p>
          <a:p>
            <a:pPr algn="l">
              <a:lnSpc>
                <a:spcPts val="6000"/>
              </a:lnSpc>
              <a:defRPr sz="4600">
                <a:solidFill>
                  <a:srgbClr val="000000"/>
                </a:solidFill>
                <a:latin typeface="Source Sans Pro"/>
                <a:ea typeface="Source Sans Pro"/>
                <a:cs typeface="Source Sans Pro"/>
                <a:sym typeface="Source Sans Pro"/>
              </a:defRPr>
            </a:pPr>
            <a:endParaRPr lang="de-DE" dirty="0">
              <a:latin typeface="Calibri" panose="020F0502020204030204" pitchFamily="34" charset="0"/>
              <a:cs typeface="Calibri" panose="020F0502020204030204" pitchFamily="34" charset="0"/>
            </a:endParaRPr>
          </a:p>
          <a:p>
            <a:pPr algn="l">
              <a:lnSpc>
                <a:spcPts val="6000"/>
              </a:lnSpc>
              <a:defRPr sz="4600">
                <a:solidFill>
                  <a:srgbClr val="000000"/>
                </a:solidFill>
                <a:latin typeface="Source Sans Pro"/>
                <a:ea typeface="Source Sans Pro"/>
                <a:cs typeface="Source Sans Pro"/>
                <a:sym typeface="Source Sans Pro"/>
              </a:defRPr>
            </a:pPr>
            <a:r>
              <a:rPr lang="de-DE" dirty="0">
                <a:latin typeface="Calibri" panose="020F0502020204030204" pitchFamily="34" charset="0"/>
                <a:cs typeface="Calibri" panose="020F0502020204030204" pitchFamily="34" charset="0"/>
              </a:rPr>
              <a:t>Integrieren Sie die Suchmaschinen in Ihren Alltag und suchen Sie jeden Tag mindestens einen Begriff. </a:t>
            </a:r>
          </a:p>
        </p:txBody>
      </p:sp>
      <p:pic>
        <p:nvPicPr>
          <p:cNvPr id="7" name="Bild 6"/>
          <p:cNvPicPr>
            <a:picLocks noChangeAspect="1"/>
          </p:cNvPicPr>
          <p:nvPr/>
        </p:nvPicPr>
        <p:blipFill>
          <a:blip r:embed="rId3"/>
          <a:stretch>
            <a:fillRect/>
          </a:stretch>
        </p:blipFill>
        <p:spPr>
          <a:xfrm>
            <a:off x="19849003" y="7651949"/>
            <a:ext cx="3276600" cy="5143500"/>
          </a:xfrm>
          <a:prstGeom prst="rect">
            <a:avLst/>
          </a:prstGeom>
        </p:spPr>
      </p:pic>
      <p:pic>
        <p:nvPicPr>
          <p:cNvPr id="8" name="Grafik 7">
            <a:extLst>
              <a:ext uri="{FF2B5EF4-FFF2-40B4-BE49-F238E27FC236}">
                <a16:creationId xmlns:a16="http://schemas.microsoft.com/office/drawing/2014/main" id="{329B63CA-E218-BDA1-70BC-8E437A66002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419200" y="12767564"/>
            <a:ext cx="3585183" cy="527233"/>
          </a:xfrm>
          <a:prstGeom prst="rect">
            <a:avLst/>
          </a:prstGeom>
        </p:spPr>
      </p:pic>
    </p:spTree>
    <p:extLst>
      <p:ext uri="{BB962C8B-B14F-4D97-AF65-F5344CB8AC3E}">
        <p14:creationId xmlns:p14="http://schemas.microsoft.com/office/powerpoint/2010/main" val="1339432078"/>
      </p:ext>
    </p:extLst>
  </p:cSld>
  <p:clrMapOvr>
    <a:masterClrMapping/>
  </p:clrMapOvr>
  <p:transition spd="med"/>
</p:sld>
</file>

<file path=ppt/theme/theme1.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1105</Words>
  <Application>Microsoft Macintosh PowerPoint</Application>
  <PresentationFormat>Benutzerdefiniert</PresentationFormat>
  <Paragraphs>82</Paragraphs>
  <Slides>12</Slides>
  <Notes>12</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12</vt:i4>
      </vt:variant>
    </vt:vector>
  </HeadingPairs>
  <TitlesOfParts>
    <vt:vector size="17" baseType="lpstr">
      <vt:lpstr>Calibri</vt:lpstr>
      <vt:lpstr>Helvetica Neue</vt:lpstr>
      <vt:lpstr>Helvetica Neue Medium</vt:lpstr>
      <vt:lpstr>Times</vt:lpstr>
      <vt:lpstr>21_BasicWhite</vt:lpstr>
      <vt:lpstr>Digital dabei – Startpaket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dabei – Startpaket  Baustein 3  In diesem Baustein werden die Bedien-Gesten gemeinsam geübt, sowie die Grundlagen für die eigenständige Weiterarbeit mit der App vermittelt.</dc:title>
  <cp:lastModifiedBy>Franziska Schröder</cp:lastModifiedBy>
  <cp:revision>54</cp:revision>
  <dcterms:modified xsi:type="dcterms:W3CDTF">2023-11-06T11:22:26Z</dcterms:modified>
</cp:coreProperties>
</file>