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2" r:id="rId3"/>
    <p:sldId id="274" r:id="rId4"/>
    <p:sldId id="279" r:id="rId5"/>
    <p:sldId id="29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525985-B0B3-F8F4-DD22-7915FA5D2DE1}" name="Ronja Hofmann" initials="RH" userId="S::rh@bf-medienbildung.de::cb3cacc5-58e6-4ec0-a79d-925b85d5fc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32"/>
    <a:srgbClr val="BECDDC"/>
    <a:srgbClr val="E60A2D"/>
    <a:srgbClr val="5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6463"/>
  </p:normalViewPr>
  <p:slideViewPr>
    <p:cSldViewPr snapToGrid="0" snapToObjects="1">
      <p:cViewPr varScale="1">
        <p:scale>
          <a:sx n="46" d="100"/>
          <a:sy n="46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Begrüßen Sie die Teilnehmenden und geben Sie einen Überblick über die heutige Begleitung. (Dauer: 5 Minuten)</a:t>
            </a:r>
            <a:endParaRPr lang="de-DE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39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  <a:latin typeface="Times"/>
              </a:rPr>
              <a:t>Kommen Sie anhand der eigenen Recherche der Teilnehmenden ins Gespräch bezüglich des Vergleichens von Rechercheergebnissen, dem Vorgehen und Möglichkeiten für einen besseren Überblick.</a:t>
            </a:r>
          </a:p>
          <a:p>
            <a:endParaRPr lang="de-DE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de-DE" i="1" dirty="0">
                <a:solidFill>
                  <a:srgbClr val="000000"/>
                </a:solidFill>
                <a:effectLst/>
                <a:latin typeface="Times"/>
              </a:rPr>
              <a:t>Hinweis: Orientieren Sie sich dabei an den Inhalten aus der Starthilfe-App, Modul 7, Kapitel „Den Überblick behalten bei der Recherche“ .</a:t>
            </a:r>
            <a:endParaRPr lang="de-DE" dirty="0">
              <a:solidFill>
                <a:srgbClr val="000000"/>
              </a:solidFill>
              <a:effectLst/>
              <a:latin typeface="Times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(Dauer: 10 Minuten)</a:t>
            </a:r>
          </a:p>
          <a:p>
            <a:endParaRPr lang="de-DE" dirty="0"/>
          </a:p>
          <a:p>
            <a:endParaRPr lang="de-D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8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ffectLst/>
                <a:latin typeface="Times"/>
              </a:rPr>
              <a:t>Fordern Sie die Teilnehmenden auf, entsprechend ihres genutzten Geräts in Kleingruppen zusammenzukommen (alle Personen, die ein iPhone nutzen, setzen sich zusammen; alle Personen, die ein Android-Smartphone nutzen, setzen sich zusammen; usw. – im Idealfall können sich die Kleingruppen im Folgenden räumlich weit voneinander entfernen, um Störungen zu vermeiden.) </a:t>
            </a:r>
          </a:p>
          <a:p>
            <a:endParaRPr lang="de-DE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de-DE" dirty="0">
                <a:solidFill>
                  <a:srgbClr val="000000"/>
                </a:solidFill>
                <a:effectLst/>
                <a:latin typeface="Times"/>
              </a:rPr>
              <a:t>Lassen Sie die Teilnehmenden anschließend in den gerätespezifischen Kleingruppen im </a:t>
            </a:r>
            <a:r>
              <a:rPr lang="de-DE" b="1" dirty="0">
                <a:solidFill>
                  <a:srgbClr val="000000"/>
                </a:solidFill>
                <a:effectLst/>
                <a:latin typeface="Times"/>
              </a:rPr>
              <a:t>Modul 7 der Starthilfe-App</a:t>
            </a:r>
            <a:r>
              <a:rPr lang="de-DE" dirty="0">
                <a:solidFill>
                  <a:srgbClr val="000000"/>
                </a:solidFill>
                <a:effectLst/>
                <a:latin typeface="Times"/>
              </a:rPr>
              <a:t> das Kapitel „Umgang mit mehreren Tabs“ ansehen.</a:t>
            </a:r>
          </a:p>
          <a:p>
            <a:br>
              <a:rPr lang="de-DE" i="1" dirty="0">
                <a:solidFill>
                  <a:srgbClr val="000000"/>
                </a:solidFill>
                <a:effectLst/>
                <a:latin typeface="Times"/>
              </a:rPr>
            </a:br>
            <a:r>
              <a:rPr lang="de-DE" i="1" dirty="0">
                <a:solidFill>
                  <a:srgbClr val="000000"/>
                </a:solidFill>
                <a:effectLst/>
                <a:latin typeface="Times"/>
              </a:rPr>
              <a:t>Anhaltspunkt zum Beenden der Übungsphase in der App ist die Einblendung „Jetzt sind Sie gefragt:…“.</a:t>
            </a:r>
            <a:endParaRPr lang="de-DE" dirty="0">
              <a:solidFill>
                <a:srgbClr val="000000"/>
              </a:solidFill>
              <a:effectLst/>
              <a:latin typeface="Times"/>
            </a:endParaRPr>
          </a:p>
          <a:p>
            <a:endParaRPr lang="de-DE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de-DE" dirty="0">
                <a:solidFill>
                  <a:srgbClr val="000000"/>
                </a:solidFill>
                <a:effectLst/>
                <a:latin typeface="Times"/>
              </a:rPr>
              <a:t>Anschließend sollen die Teilnehmenden eigenständig den Umgang mit mehreren Tabs erproben. Stehen Sie dabei als Lernberaterin oder Lernberater für Rückfragen oder bei Stolpersteinen zur Verfügung. </a:t>
            </a:r>
          </a:p>
          <a:p>
            <a:br>
              <a:rPr lang="de-DE" i="1" dirty="0">
                <a:solidFill>
                  <a:srgbClr val="000000"/>
                </a:solidFill>
                <a:effectLst/>
                <a:latin typeface="Times"/>
              </a:rPr>
            </a:br>
            <a:r>
              <a:rPr lang="de-DE" i="0" dirty="0">
                <a:solidFill>
                  <a:srgbClr val="000000"/>
                </a:solidFill>
                <a:effectLst/>
                <a:latin typeface="Times"/>
              </a:rPr>
              <a:t>(Dauer: 15 Minuten)</a:t>
            </a:r>
          </a:p>
        </p:txBody>
      </p:sp>
    </p:spTree>
    <p:extLst>
      <p:ext uri="{BB962C8B-B14F-4D97-AF65-F5344CB8AC3E}">
        <p14:creationId xmlns:p14="http://schemas.microsoft.com/office/powerpoint/2010/main" val="344555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dirty="0">
                <a:effectLst/>
                <a:latin typeface="+mn-lt"/>
                <a:ea typeface="+mn-ea"/>
                <a:cs typeface="+mn-cs"/>
                <a:sym typeface="Helvetica Neue"/>
              </a:rPr>
              <a:t>Klären Sie Fragen, kündigen Sie das nächste Treffen an und verabschieden Sie sich. (Dauer: 5 Minuten)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61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57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ld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ild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ild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ld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528681"/>
            <a:ext cx="24384000" cy="11188800"/>
          </a:xfrm>
          <a:prstGeom prst="rect">
            <a:avLst/>
          </a:prstGeom>
          <a:solidFill>
            <a:srgbClr val="BECD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2" name="Digital dabei – Startpaket…"/>
          <p:cNvSpPr txBox="1">
            <a:spLocks noGrp="1"/>
          </p:cNvSpPr>
          <p:nvPr>
            <p:ph type="ctrTitle"/>
          </p:nvPr>
        </p:nvSpPr>
        <p:spPr>
          <a:xfrm>
            <a:off x="2340000" y="853200"/>
            <a:ext cx="15233750" cy="15189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402336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7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dabei – Startpaket</a:t>
            </a:r>
          </a:p>
        </p:txBody>
      </p:sp>
      <p:sp>
        <p:nvSpPr>
          <p:cNvPr id="7" name="Linie"/>
          <p:cNvSpPr/>
          <p:nvPr/>
        </p:nvSpPr>
        <p:spPr>
          <a:xfrm>
            <a:off x="0" y="2528681"/>
            <a:ext cx="24384000" cy="0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334" y="1527315"/>
            <a:ext cx="3494379" cy="11653847"/>
          </a:xfrm>
          <a:prstGeom prst="rect">
            <a:avLst/>
          </a:prstGeom>
        </p:spPr>
      </p:pic>
      <p:sp>
        <p:nvSpPr>
          <p:cNvPr id="15" name="Digital dabei – Startpaket…"/>
          <p:cNvSpPr txBox="1">
            <a:spLocks/>
          </p:cNvSpPr>
          <p:nvPr/>
        </p:nvSpPr>
        <p:spPr>
          <a:xfrm>
            <a:off x="2340000" y="5814204"/>
            <a:ext cx="13722754" cy="617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ts val="6000"/>
              </a:lnSpc>
              <a:defRPr sz="4840" b="0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4600" b="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  <a:sym typeface="Source Sans Pro"/>
              </a:rPr>
              <a:t>In diesem Baustein lernen Sie den Umgang mit mehreren Tabs kennen und erproben diese nützliche Funktion bei der Recherche im Internet. </a:t>
            </a:r>
          </a:p>
        </p:txBody>
      </p:sp>
      <p:sp>
        <p:nvSpPr>
          <p:cNvPr id="16" name="Digital dabei – Startpaket…"/>
          <p:cNvSpPr txBox="1">
            <a:spLocks/>
          </p:cNvSpPr>
          <p:nvPr/>
        </p:nvSpPr>
        <p:spPr>
          <a:xfrm>
            <a:off x="2340000" y="4140679"/>
            <a:ext cx="10321405" cy="167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  <a:sym typeface="Source Sans Pro"/>
              </a:rPr>
              <a:t>Baustein 7.3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A7E8BB-4601-E6DC-5D31-E08C6E233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9200" y="12767564"/>
            <a:ext cx="3585183" cy="5272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527200"/>
            <a:ext cx="24384000" cy="11188800"/>
          </a:xfrm>
          <a:prstGeom prst="rect">
            <a:avLst/>
          </a:prstGeom>
          <a:solidFill>
            <a:srgbClr val="BECD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Digital dabei – Startpaket…"/>
          <p:cNvSpPr txBox="1">
            <a:spLocks/>
          </p:cNvSpPr>
          <p:nvPr/>
        </p:nvSpPr>
        <p:spPr>
          <a:xfrm>
            <a:off x="2339999" y="853200"/>
            <a:ext cx="19165333" cy="15189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Austausch: Überblick bei der Recherche</a:t>
            </a:r>
          </a:p>
        </p:txBody>
      </p:sp>
      <p:sp>
        <p:nvSpPr>
          <p:cNvPr id="4" name="Linie"/>
          <p:cNvSpPr/>
          <p:nvPr/>
        </p:nvSpPr>
        <p:spPr>
          <a:xfrm>
            <a:off x="0" y="2528681"/>
            <a:ext cx="24384000" cy="0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Rechteck 4"/>
          <p:cNvSpPr/>
          <p:nvPr/>
        </p:nvSpPr>
        <p:spPr>
          <a:xfrm>
            <a:off x="5342087" y="4307615"/>
            <a:ext cx="5008178" cy="6163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Welche Apps kennen Sie schon?…"/>
          <p:cNvSpPr txBox="1"/>
          <p:nvPr/>
        </p:nvSpPr>
        <p:spPr>
          <a:xfrm>
            <a:off x="5895656" y="10560925"/>
            <a:ext cx="4864493" cy="8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ts val="6000"/>
              </a:lnSpc>
              <a:defRPr sz="6000" b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4601155" y="5197297"/>
            <a:ext cx="744472" cy="744472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7129" y="4132623"/>
            <a:ext cx="6628090" cy="1029128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823854" y="5003094"/>
            <a:ext cx="4194590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de-DE" sz="4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Wie gehen Sie vor, wenn Sie auf mehreren Internetseiten nach einer Sache suchen?</a:t>
            </a:r>
            <a:endParaRPr kumimoji="0" lang="de-DE" sz="4600" b="1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libri" panose="020F0502020204030204" pitchFamily="34" charset="0"/>
              <a:ea typeface="Source Sans Pro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1501719" y="3512726"/>
            <a:ext cx="4993903" cy="41976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htwinkliges Dreieck 18"/>
          <p:cNvSpPr/>
          <p:nvPr/>
        </p:nvSpPr>
        <p:spPr>
          <a:xfrm rot="10800000">
            <a:off x="10755885" y="4093625"/>
            <a:ext cx="744472" cy="744472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076860" y="4422113"/>
            <a:ext cx="4024651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de-DE" sz="4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Wie behalten Sie den Überblick?</a:t>
            </a:r>
            <a:endParaRPr kumimoji="0" lang="de-DE" sz="4600" b="1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libri" panose="020F0502020204030204" pitchFamily="34" charset="0"/>
              <a:ea typeface="Source Sans Pro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3579170" y="8618795"/>
            <a:ext cx="6558895" cy="3286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htwinkliges Dreieck 21"/>
          <p:cNvSpPr/>
          <p:nvPr/>
        </p:nvSpPr>
        <p:spPr>
          <a:xfrm rot="10800000">
            <a:off x="12845427" y="10918534"/>
            <a:ext cx="744472" cy="744472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4057397" y="9441461"/>
            <a:ext cx="558000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de-DE" sz="4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Kennen Sie schon Tabs?</a:t>
            </a:r>
            <a:endParaRPr kumimoji="0" lang="de-DE" sz="4600" b="1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libri" panose="020F0502020204030204" pitchFamily="34" charset="0"/>
              <a:ea typeface="Source Sans Pro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3AD942-73D5-26DC-C16B-0ABC929EC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9200" y="12767564"/>
            <a:ext cx="3585183" cy="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97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App Store Icon_6.5..png" descr="App Store Icon_6.5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471" y="3470320"/>
            <a:ext cx="7778396" cy="77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6" name="Digital dabei – Startpaket…"/>
          <p:cNvSpPr txBox="1">
            <a:spLocks/>
          </p:cNvSpPr>
          <p:nvPr/>
        </p:nvSpPr>
        <p:spPr>
          <a:xfrm>
            <a:off x="2340000" y="853321"/>
            <a:ext cx="21227784" cy="15189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Übung in der App „Starthilfe – digital dabei“ </a:t>
            </a:r>
          </a:p>
        </p:txBody>
      </p:sp>
      <p:sp>
        <p:nvSpPr>
          <p:cNvPr id="7" name="Linie"/>
          <p:cNvSpPr/>
          <p:nvPr/>
        </p:nvSpPr>
        <p:spPr>
          <a:xfrm>
            <a:off x="0" y="2528681"/>
            <a:ext cx="24384000" cy="0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" name="Rechteck 10"/>
          <p:cNvSpPr/>
          <p:nvPr/>
        </p:nvSpPr>
        <p:spPr>
          <a:xfrm>
            <a:off x="0" y="12276000"/>
            <a:ext cx="24384000" cy="1440000"/>
          </a:xfrm>
          <a:prstGeom prst="rect">
            <a:avLst/>
          </a:prstGeom>
          <a:solidFill>
            <a:srgbClr val="BECD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09EF5A-2C67-E958-149F-1824319C8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9200" y="12767564"/>
            <a:ext cx="3585183" cy="5272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66B142-6D59-6398-C1DF-2749588874BF}"/>
              </a:ext>
            </a:extLst>
          </p:cNvPr>
          <p:cNvSpPr txBox="1"/>
          <p:nvPr/>
        </p:nvSpPr>
        <p:spPr>
          <a:xfrm>
            <a:off x="2340000" y="3204000"/>
            <a:ext cx="10859165" cy="8197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defTabSz="457200">
              <a:lnSpc>
                <a:spcPts val="6000"/>
              </a:lnSpc>
              <a:defRPr sz="4500" b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4600" dirty="0">
                <a:latin typeface="Calibri" panose="020F0502020204030204" pitchFamily="34" charset="0"/>
                <a:cs typeface="Calibri" panose="020F0502020204030204" pitchFamily="34" charset="0"/>
              </a:rPr>
              <a:t>Modul 7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lnSpc>
                <a:spcPts val="6000"/>
              </a:lnSpc>
              <a:defRPr sz="4500" b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de-DE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Schauen Sie in Ihren Kleingruppen das Kapitel „Umgang mit mehreren Tabs“ an,</a:t>
            </a:r>
            <a:br>
              <a:rPr lang="de-DE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beenden Sie bei der eingeblendeten Information</a:t>
            </a:r>
            <a:r>
              <a:rPr lang="de-DE" sz="4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„Jetzt sind Sie gefragt …“ </a:t>
            </a:r>
            <a:br>
              <a:rPr lang="de-DE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Probieren Sie dies anschließend im Browser aus und unterstützen Sie sich gegenseitig in den Kleingruppen.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lnSpc>
                <a:spcPts val="6000"/>
              </a:lnSpc>
              <a:defRPr sz="45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de-DE"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894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527200"/>
            <a:ext cx="24384000" cy="11188800"/>
          </a:xfrm>
          <a:prstGeom prst="rect">
            <a:avLst/>
          </a:prstGeom>
          <a:solidFill>
            <a:srgbClr val="BECD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Digital dabei – Startpaket…"/>
          <p:cNvSpPr txBox="1">
            <a:spLocks/>
          </p:cNvSpPr>
          <p:nvPr/>
        </p:nvSpPr>
        <p:spPr>
          <a:xfrm>
            <a:off x="2340000" y="853200"/>
            <a:ext cx="15233750" cy="15189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Fragen</a:t>
            </a:r>
          </a:p>
        </p:txBody>
      </p:sp>
      <p:sp>
        <p:nvSpPr>
          <p:cNvPr id="4" name="Linie"/>
          <p:cNvSpPr/>
          <p:nvPr/>
        </p:nvSpPr>
        <p:spPr>
          <a:xfrm>
            <a:off x="0" y="2528681"/>
            <a:ext cx="24384000" cy="0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Rechteck 4"/>
          <p:cNvSpPr/>
          <p:nvPr/>
        </p:nvSpPr>
        <p:spPr>
          <a:xfrm>
            <a:off x="5310053" y="4422898"/>
            <a:ext cx="6300056" cy="32856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Welche Apps kennen Sie schon?…"/>
          <p:cNvSpPr txBox="1"/>
          <p:nvPr/>
        </p:nvSpPr>
        <p:spPr>
          <a:xfrm>
            <a:off x="5895656" y="10560925"/>
            <a:ext cx="4864493" cy="83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ts val="6000"/>
              </a:lnSpc>
              <a:defRPr sz="6000" b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winkliges Dreieck 6"/>
          <p:cNvSpPr/>
          <p:nvPr/>
        </p:nvSpPr>
        <p:spPr>
          <a:xfrm rot="10800000">
            <a:off x="4586165" y="5674379"/>
            <a:ext cx="744472" cy="744472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7129" y="4132623"/>
            <a:ext cx="6628090" cy="1029128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885193" y="5630280"/>
            <a:ext cx="5281571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6000"/>
              </a:lnSpc>
            </a:pPr>
            <a:r>
              <a:rPr lang="de-DE" sz="4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rPr>
              <a:t>Was ist noch offen?</a:t>
            </a:r>
            <a:endParaRPr kumimoji="0" lang="de-DE" sz="4600" b="1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Calibri" panose="020F0502020204030204" pitchFamily="34" charset="0"/>
              <a:ea typeface="Source Sans Pro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08F780-44EC-7C14-C3C9-05FD5FE8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9200" y="12767564"/>
            <a:ext cx="3585183" cy="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96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2528681"/>
            <a:ext cx="24384000" cy="11188800"/>
          </a:xfrm>
          <a:prstGeom prst="rect">
            <a:avLst/>
          </a:prstGeom>
          <a:solidFill>
            <a:srgbClr val="BECD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Digital dabei – Startpaket…"/>
          <p:cNvSpPr txBox="1">
            <a:spLocks/>
          </p:cNvSpPr>
          <p:nvPr/>
        </p:nvSpPr>
        <p:spPr>
          <a:xfrm>
            <a:off x="2340000" y="853200"/>
            <a:ext cx="15233750" cy="15189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Digital dabei – Startpaket</a:t>
            </a:r>
          </a:p>
        </p:txBody>
      </p:sp>
      <p:sp>
        <p:nvSpPr>
          <p:cNvPr id="16" name="Linie"/>
          <p:cNvSpPr/>
          <p:nvPr/>
        </p:nvSpPr>
        <p:spPr>
          <a:xfrm>
            <a:off x="0" y="2528681"/>
            <a:ext cx="24384000" cy="0"/>
          </a:xfrm>
          <a:prstGeom prst="line">
            <a:avLst/>
          </a:prstGeom>
          <a:ln w="762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" name="Digital dabei – Startpaket…"/>
          <p:cNvSpPr txBox="1">
            <a:spLocks/>
          </p:cNvSpPr>
          <p:nvPr/>
        </p:nvSpPr>
        <p:spPr>
          <a:xfrm>
            <a:off x="2391341" y="5812723"/>
            <a:ext cx="13722754" cy="617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ts val="6000"/>
              </a:lnSpc>
              <a:defRPr sz="4840" b="0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de-DE" sz="4600" b="0" spc="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Source Sans Pro" charset="0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9" name="Digital dabei – Startpaket…"/>
          <p:cNvSpPr txBox="1">
            <a:spLocks/>
          </p:cNvSpPr>
          <p:nvPr/>
        </p:nvSpPr>
        <p:spPr>
          <a:xfrm>
            <a:off x="2340000" y="4139198"/>
            <a:ext cx="12179461" cy="389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  <a:sym typeface="Source Sans Pro"/>
              </a:rPr>
              <a:t>Danke und bis </a:t>
            </a:r>
          </a:p>
          <a:p>
            <a:pPr defTabSz="402336" hangingPunct="1">
              <a:lnSpc>
                <a:spcPct val="100000"/>
              </a:lnSpc>
              <a:defRPr sz="7919" spc="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de-DE" sz="7800" spc="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  <a:sym typeface="Source Sans Pro"/>
              </a:rPr>
              <a:t>zum nächsten Mal!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217" y="1765005"/>
            <a:ext cx="6058772" cy="1085432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C3E7247-BEF6-D952-2530-0195CC2EC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9200" y="12767564"/>
            <a:ext cx="3585183" cy="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48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Macintosh PowerPoint</Application>
  <PresentationFormat>Benutzerdefiniert</PresentationFormat>
  <Paragraphs>30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Calibri</vt:lpstr>
      <vt:lpstr>Helvetica Neue</vt:lpstr>
      <vt:lpstr>Helvetica Neue Medium</vt:lpstr>
      <vt:lpstr>Times</vt:lpstr>
      <vt:lpstr>21_BasicWhite</vt:lpstr>
      <vt:lpstr>Digital dabei – Startpaket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dabei – Startpaket  Baustein 3  In diesem Baustein werden die Bedien-Gesten gemeinsam geübt, sowie die Grundlagen für die eigenständige Weiterarbeit mit der App vermittelt.</dc:title>
  <cp:lastModifiedBy>Franziska Schröder</cp:lastModifiedBy>
  <cp:revision>54</cp:revision>
  <dcterms:modified xsi:type="dcterms:W3CDTF">2023-11-06T11:06:01Z</dcterms:modified>
</cp:coreProperties>
</file>