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99" r:id="rId3"/>
    <p:sldId id="281" r:id="rId4"/>
    <p:sldId id="290" r:id="rId5"/>
    <p:sldId id="295" r:id="rId6"/>
    <p:sldId id="296" r:id="rId7"/>
    <p:sldId id="274" r:id="rId8"/>
    <p:sldId id="291" r:id="rId9"/>
    <p:sldId id="279" r:id="rId10"/>
    <p:sldId id="293"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83AB77"/>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29"/>
    <p:restoredTop sz="79048"/>
  </p:normalViewPr>
  <p:slideViewPr>
    <p:cSldViewPr snapToGrid="0" snapToObjects="1">
      <p:cViewPr varScale="1">
        <p:scale>
          <a:sx n="50" d="100"/>
          <a:sy n="50" d="100"/>
        </p:scale>
        <p:origin x="169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der-postillon.com/2022/06/scholz-kiew.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rrectiv.org/faktencheck/2020/04/24/nein-diese-menschen-haben-nicht-an-eine-kirchenwand-uriniert-sondern-gebetet/"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zeit.de/wissen/umwelt/2020-01/australien-feuer-kamele-erschiessen-buschbraende-ureinwohn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Begrüßen Sie die Teilnehmenden und geben Sie einen Überblick über die heutige Begleitung. (Dauer: 5 Minuten)</a:t>
            </a:r>
          </a:p>
        </p:txBody>
      </p:sp>
    </p:spTree>
    <p:extLst>
      <p:ext uri="{BB962C8B-B14F-4D97-AF65-F5344CB8AC3E}">
        <p14:creationId xmlns:p14="http://schemas.microsoft.com/office/powerpoint/2010/main" val="2102392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de-DE" dirty="0">
              <a:solidFill>
                <a:srgbClr val="000000"/>
              </a:solidFill>
              <a:effectLst/>
              <a:latin typeface="Calibri" panose="020F0502020204030204" pitchFamily="34" charset="0"/>
            </a:endParaRPr>
          </a:p>
        </p:txBody>
      </p:sp>
    </p:spTree>
    <p:extLst>
      <p:ext uri="{BB962C8B-B14F-4D97-AF65-F5344CB8AC3E}">
        <p14:creationId xmlns:p14="http://schemas.microsoft.com/office/powerpoint/2010/main" val="3078040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Times"/>
              </a:rPr>
              <a:t>Sammeln Sie mit den Teilnehmenden – in Rückbezug zum vorangegangenen Baustein – Tipps zur Suche mit Suchmaschinen und fassen Sie diese anschließend zusammen (s. Folgefolie)</a:t>
            </a:r>
          </a:p>
          <a:p>
            <a:br>
              <a:rPr lang="de-DE" sz="2200" dirty="0">
                <a:effectLst/>
                <a:latin typeface="+mn-lt"/>
                <a:ea typeface="+mn-ea"/>
                <a:cs typeface="+mn-cs"/>
                <a:sym typeface="Helvetica Neue"/>
              </a:rPr>
            </a:br>
            <a:r>
              <a:rPr lang="de-DE" dirty="0">
                <a:solidFill>
                  <a:srgbClr val="000000"/>
                </a:solidFill>
                <a:effectLst/>
                <a:latin typeface="Helvetica Neue" panose="02000503000000020004" pitchFamily="2" charset="0"/>
              </a:rPr>
              <a:t>(Folie 1/2, Gesamtdauer der 2 Folien: 10 Minuten)</a:t>
            </a:r>
          </a:p>
          <a:p>
            <a:endParaRPr lang="de-DE" dirty="0"/>
          </a:p>
        </p:txBody>
      </p:sp>
    </p:spTree>
    <p:extLst>
      <p:ext uri="{BB962C8B-B14F-4D97-AF65-F5344CB8AC3E}">
        <p14:creationId xmlns:p14="http://schemas.microsoft.com/office/powerpoint/2010/main" val="1808500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Fassen Sie die Tipps kurz zusammen.</a:t>
            </a:r>
          </a:p>
          <a:p>
            <a:pPr marL="0" marR="0" lvl="0" indent="0" defTabSz="457200" eaLnBrk="1" fontAlgn="auto" latinLnBrk="0" hangingPunct="1">
              <a:lnSpc>
                <a:spcPct val="117999"/>
              </a:lnSpc>
              <a:spcBef>
                <a:spcPts val="0"/>
              </a:spcBef>
              <a:spcAft>
                <a:spcPts val="0"/>
              </a:spcAft>
              <a:buClrTx/>
              <a:buSzTx/>
              <a:buFontTx/>
              <a:buNone/>
              <a:tabLst/>
              <a:defRPr/>
            </a:pPr>
            <a:br>
              <a:rPr lang="de-DE" sz="2200" dirty="0">
                <a:effectLst/>
                <a:latin typeface="+mn-lt"/>
                <a:ea typeface="+mn-ea"/>
                <a:cs typeface="+mn-cs"/>
                <a:sym typeface="Helvetica Neue"/>
              </a:rPr>
            </a:br>
            <a:r>
              <a:rPr lang="de-DE" dirty="0">
                <a:solidFill>
                  <a:srgbClr val="000000"/>
                </a:solidFill>
                <a:effectLst/>
                <a:latin typeface="Helvetica Neue" panose="02000503000000020004" pitchFamily="2" charset="0"/>
              </a:rPr>
              <a:t>(Folie 2/2, Gesamtdauer der 2 Folien: 10 Minuten)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effectLst/>
            </a:endParaRPr>
          </a:p>
        </p:txBody>
      </p:sp>
    </p:spTree>
    <p:extLst>
      <p:ext uri="{BB962C8B-B14F-4D97-AF65-F5344CB8AC3E}">
        <p14:creationId xmlns:p14="http://schemas.microsoft.com/office/powerpoint/2010/main" val="3112510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Machen Sie als Einstieg gemeinsam das Quiz „Quellen prüfen“ (auf dieser und den nächsten </a:t>
            </a:r>
            <a:r>
              <a:rPr lang="de-DE">
                <a:solidFill>
                  <a:srgbClr val="000000"/>
                </a:solidFill>
                <a:effectLst/>
                <a:latin typeface="Calibri" panose="020F0502020204030204" pitchFamily="34" charset="0"/>
              </a:rPr>
              <a:t>beiden Folien): </a:t>
            </a:r>
            <a:r>
              <a:rPr lang="de-DE" dirty="0">
                <a:solidFill>
                  <a:srgbClr val="000000"/>
                </a:solidFill>
                <a:effectLst/>
                <a:latin typeface="Calibri" panose="020F0502020204030204" pitchFamily="34" charset="0"/>
              </a:rPr>
              <a:t>Lesen Sie die Nachricht mit Bildunterschrift vor und stellen Sie die jeweilige Quizfrage. Lassen Sie die Teilnehmenden in Form einer Aufstellung antworten. Bitten Sie die Teilnehmenden, sich im Raum zu positionieren. Ecke 1: Die Nachricht ist wahr. Ecke 2: Die Nachricht ist falsch. Sprechen Sie jeweils ganz kurz über die unterschiedlichen Einschätzungen. </a:t>
            </a:r>
          </a:p>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ea typeface="Calibri" panose="020F0502020204030204" pitchFamily="34" charset="0"/>
                <a:cs typeface="Times New Roman" panose="02020603050405020304" pitchFamily="18" charset="0"/>
              </a:rPr>
              <a:t>Auflösung: Falsch: Die Satire-Webseite „Postillon“ hat sich über Olaf Scholz´ ersten Ukraine-Besuch lustig gemacht, da viele Menschen der Ansicht waren, dass der Besuch viel zu spät kam (drei Monate).</a:t>
            </a:r>
          </a:p>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cs typeface="Times New Roman" panose="02020603050405020304" pitchFamily="18" charset="0"/>
              </a:rPr>
              <a:t>Quelle: </a:t>
            </a:r>
            <a:r>
              <a:rPr lang="de-D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https://www.der-postillon.com/2022/06/scholz-kiew.html</a:t>
            </a:r>
            <a:endParaRPr lang="de-D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de-D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de-DE" sz="1800" dirty="0">
                <a:solidFill>
                  <a:srgbClr val="000000"/>
                </a:solidFill>
                <a:effectLst/>
                <a:latin typeface="Helvetica Neue" panose="02000503000000020004" pitchFamily="2" charset="0"/>
              </a:rPr>
              <a:t>(Folie 1/3, Gesamtdauer der 3 Folien: 10 Minuten)</a:t>
            </a:r>
          </a:p>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de-DE" dirty="0">
              <a:effectLst/>
            </a:endParaRPr>
          </a:p>
          <a:p>
            <a:endParaRPr lang="de-DE" dirty="0"/>
          </a:p>
        </p:txBody>
      </p:sp>
    </p:spTree>
    <p:extLst>
      <p:ext uri="{BB962C8B-B14F-4D97-AF65-F5344CB8AC3E}">
        <p14:creationId xmlns:p14="http://schemas.microsoft.com/office/powerpoint/2010/main" val="177603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Auflösung: Falsch: Das Bild ist echt, der Post ist Fake und dreiste Hetze. Es handelt sich um einen manipulierten Facebook-Post, in dem behauptet wird, dass Geflüchtete an eine Kirche urinieren. In Wirklichkeit handelt es sich um orthodoxe Christen aus Eritrea, die oftmals nicht in die Kirche gehen, sondern draußen vor der Kirche beten. </a:t>
            </a:r>
          </a:p>
          <a:p>
            <a:endParaRPr lang="de-DE" sz="1800" dirty="0">
              <a:effectLst/>
              <a:latin typeface="Calibri" panose="020F0502020204030204" pitchFamily="34" charset="0"/>
              <a:cs typeface="Times New Roman" panose="02020603050405020304" pitchFamily="18" charset="0"/>
            </a:endParaRPr>
          </a:p>
          <a:p>
            <a:r>
              <a:rPr lang="de-DE" sz="1800" dirty="0">
                <a:effectLst/>
                <a:latin typeface="Calibri" panose="020F0502020204030204" pitchFamily="34" charset="0"/>
                <a:cs typeface="Times New Roman" panose="02020603050405020304" pitchFamily="18" charset="0"/>
              </a:rPr>
              <a:t>Quelle: </a:t>
            </a:r>
            <a:r>
              <a:rPr lang="de-D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https://correctiv.org/faktencheck/2020/04/24/nein-diese-menschen-haben-nicht-an-eine-kirchenwand-uriniert-sondern-gebetet/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de-DE" dirty="0">
              <a:effectLst/>
            </a:endParaRPr>
          </a:p>
          <a:p>
            <a:pPr marL="0" marR="0" lvl="0" indent="0" defTabSz="457200" eaLnBrk="1" fontAlgn="auto" latinLnBrk="0" hangingPunct="1">
              <a:lnSpc>
                <a:spcPct val="117999"/>
              </a:lnSpc>
              <a:spcBef>
                <a:spcPts val="0"/>
              </a:spcBef>
              <a:spcAft>
                <a:spcPts val="0"/>
              </a:spcAft>
              <a:buClrTx/>
              <a:buSzTx/>
              <a:buFontTx/>
              <a:buNone/>
              <a:tabLst/>
              <a:defRPr/>
            </a:pPr>
            <a:r>
              <a:rPr lang="de-DE" sz="2400" dirty="0">
                <a:solidFill>
                  <a:srgbClr val="000000"/>
                </a:solidFill>
                <a:effectLst/>
                <a:latin typeface="Helvetica Neue" panose="02000503000000020004" pitchFamily="2" charset="0"/>
              </a:rPr>
              <a:t>(Folie 2/3, Gesamtdauer der 3 Folien: 10 Minuten)</a:t>
            </a:r>
          </a:p>
          <a:p>
            <a:endParaRPr lang="de-DE" dirty="0"/>
          </a:p>
        </p:txBody>
      </p:sp>
    </p:spTree>
    <p:extLst>
      <p:ext uri="{BB962C8B-B14F-4D97-AF65-F5344CB8AC3E}">
        <p14:creationId xmlns:p14="http://schemas.microsoft.com/office/powerpoint/2010/main" val="1730587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sz="1800" dirty="0">
                <a:effectLst/>
                <a:latin typeface="Calibri" panose="020F0502020204030204" pitchFamily="34" charset="0"/>
                <a:ea typeface="Calibri" panose="020F0502020204030204" pitchFamily="34" charset="0"/>
                <a:cs typeface="Times New Roman" panose="02020603050405020304" pitchFamily="18" charset="0"/>
              </a:rPr>
              <a:t>Auflösung: Wahr: Aufgrund extremer Dürre in Australien kamen Kamele auf der Suche nach Wasser und Futter in abgelegene Ortschaften und gefährdeten die Bewohner. </a:t>
            </a:r>
          </a:p>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de-DE" sz="1800" dirty="0">
                <a:effectLst/>
                <a:latin typeface="Calibri" panose="020F0502020204030204" pitchFamily="34" charset="0"/>
                <a:cs typeface="Times New Roman" panose="02020603050405020304" pitchFamily="18" charset="0"/>
              </a:rPr>
              <a:t>Quelle: </a:t>
            </a:r>
            <a:r>
              <a:rPr lang="de-DE"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https://www.zeit.de/wissen/umwelt/2020-01/australien-feuer-kamele-erschiessen-buschbraende-ureinwohner</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r>
              <a:rPr lang="de-DE" sz="2400" dirty="0">
                <a:solidFill>
                  <a:srgbClr val="000000"/>
                </a:solidFill>
                <a:effectLst/>
                <a:latin typeface="Helvetica Neue" panose="02000503000000020004" pitchFamily="2" charset="0"/>
              </a:rPr>
              <a:t>(Folie 3/3, Gesamtdauer der 3 Folien: 10 Minuten)</a:t>
            </a:r>
          </a:p>
          <a:p>
            <a:pPr marL="0" marR="0" lvl="0" indent="0" defTabSz="457200" eaLnBrk="1" fontAlgn="auto" latinLnBrk="0" hangingPunct="1">
              <a:lnSpc>
                <a:spcPct val="117999"/>
              </a:lnSpc>
              <a:spcBef>
                <a:spcPts val="0"/>
              </a:spcBef>
              <a:spcAft>
                <a:spcPts val="0"/>
              </a:spcAft>
              <a:buClrTx/>
              <a:buSzTx/>
              <a:buFontTx/>
              <a:buNone/>
              <a:tabLst/>
              <a:defRPr/>
            </a:pPr>
            <a:endParaRPr lang="de-DE" dirty="0">
              <a:effectLst/>
            </a:endParaRPr>
          </a:p>
          <a:p>
            <a:endParaRPr lang="de-DE" dirty="0"/>
          </a:p>
        </p:txBody>
      </p:sp>
    </p:spTree>
    <p:extLst>
      <p:ext uri="{BB962C8B-B14F-4D97-AF65-F5344CB8AC3E}">
        <p14:creationId xmlns:p14="http://schemas.microsoft.com/office/powerpoint/2010/main" val="2926702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Times"/>
              </a:rPr>
              <a:t>Lassen Sie die Teilnehmenden anschließend</a:t>
            </a:r>
            <a:r>
              <a:rPr lang="de-DE" b="1" dirty="0">
                <a:solidFill>
                  <a:srgbClr val="000000"/>
                </a:solidFill>
                <a:effectLst/>
                <a:latin typeface="Times"/>
              </a:rPr>
              <a:t> Teile des Moduls 7 der Starthilfe-App</a:t>
            </a:r>
            <a:r>
              <a:rPr lang="de-DE" dirty="0">
                <a:solidFill>
                  <a:srgbClr val="000000"/>
                </a:solidFill>
                <a:effectLst/>
                <a:latin typeface="Times"/>
              </a:rPr>
              <a:t> eigenständig absolvieren und stehen Sie dabei als Lernberaterin oder Lernberater für Rückfragen oder bei Stolpersteinen zur Verfügung.</a:t>
            </a:r>
            <a:br>
              <a:rPr lang="de-DE" dirty="0">
                <a:solidFill>
                  <a:srgbClr val="000000"/>
                </a:solidFill>
                <a:effectLst/>
                <a:latin typeface="Times"/>
              </a:rPr>
            </a:br>
            <a:r>
              <a:rPr lang="de-DE" dirty="0">
                <a:solidFill>
                  <a:srgbClr val="000000"/>
                </a:solidFill>
                <a:effectLst/>
                <a:latin typeface="Times"/>
              </a:rPr>
              <a:t>Folgende Kapitel sollten nun in der App durchlaufen werden:</a:t>
            </a:r>
          </a:p>
          <a:p>
            <a:pPr marL="342900" indent="-342900">
              <a:buFont typeface="Arial" panose="020B0604020202020204" pitchFamily="34" charset="0"/>
              <a:buChar char="•"/>
            </a:pPr>
            <a:r>
              <a:rPr lang="de-DE" dirty="0">
                <a:solidFill>
                  <a:srgbClr val="000000"/>
                </a:solidFill>
                <a:effectLst/>
                <a:latin typeface="Times"/>
              </a:rPr>
              <a:t>Stimmt das? Informationen aus dem Internet einschätzen lernen</a:t>
            </a:r>
          </a:p>
          <a:p>
            <a:pPr marL="342900" indent="-342900">
              <a:buFont typeface="Arial" panose="020B0604020202020204" pitchFamily="34" charset="0"/>
              <a:buChar char="•"/>
            </a:pPr>
            <a:r>
              <a:rPr lang="de-DE" dirty="0">
                <a:solidFill>
                  <a:srgbClr val="000000"/>
                </a:solidFill>
                <a:effectLst/>
                <a:latin typeface="Times"/>
              </a:rPr>
              <a:t>Übung: Absichten von Internetseiten erkennen</a:t>
            </a:r>
          </a:p>
          <a:p>
            <a:br>
              <a:rPr lang="de-DE" dirty="0">
                <a:solidFill>
                  <a:srgbClr val="000000"/>
                </a:solidFill>
                <a:effectLst/>
                <a:latin typeface="Times"/>
              </a:rPr>
            </a:br>
            <a:r>
              <a:rPr lang="de-DE" i="1" dirty="0">
                <a:solidFill>
                  <a:srgbClr val="000000"/>
                </a:solidFill>
                <a:effectLst/>
                <a:latin typeface="Times"/>
              </a:rPr>
              <a:t>Anhaltspunkt zum Beenden der Übungsphase in der App ist die Information „ … Sie sind am Ende der Übung angelangt“.</a:t>
            </a:r>
            <a:endParaRPr lang="de-DE" dirty="0">
              <a:solidFill>
                <a:srgbClr val="000000"/>
              </a:solidFill>
              <a:effectLst/>
              <a:latin typeface="Times"/>
            </a:endParaRPr>
          </a:p>
          <a:p>
            <a:endParaRPr lang="de-DE" dirty="0">
              <a:solidFill>
                <a:srgbClr val="000000"/>
              </a:solidFill>
              <a:effectLst/>
              <a:latin typeface="Times"/>
            </a:endParaRPr>
          </a:p>
          <a:p>
            <a:r>
              <a:rPr lang="de-DE" dirty="0">
                <a:solidFill>
                  <a:srgbClr val="000000"/>
                </a:solidFill>
                <a:effectLst/>
                <a:latin typeface="Times"/>
              </a:rPr>
              <a:t>Kommen Sie anschließend kurz zur Übung ins Gespräch.</a:t>
            </a:r>
          </a:p>
          <a:p>
            <a:endParaRPr lang="de-DE" dirty="0">
              <a:solidFill>
                <a:srgbClr val="000000"/>
              </a:solidFill>
              <a:effectLst/>
              <a:latin typeface="Times"/>
            </a:endParaRPr>
          </a:p>
          <a:p>
            <a:r>
              <a:rPr lang="de-DE" dirty="0">
                <a:solidFill>
                  <a:srgbClr val="000000"/>
                </a:solidFill>
                <a:effectLst/>
                <a:latin typeface="Times"/>
              </a:rPr>
              <a:t>(Dauer: 15 Minuten)</a:t>
            </a:r>
          </a:p>
          <a:p>
            <a:endParaRPr lang="de-DE" dirty="0"/>
          </a:p>
        </p:txBody>
      </p:sp>
    </p:spTree>
    <p:extLst>
      <p:ext uri="{BB962C8B-B14F-4D97-AF65-F5344CB8AC3E}">
        <p14:creationId xmlns:p14="http://schemas.microsoft.com/office/powerpoint/2010/main" val="344555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Teilen Sie das Arbeitsblatt „Recherche im Internet“ aus. Lassen Sie die Teilnehmenden das Arbeitsblatt bearbeiten und stehen Sie </a:t>
            </a:r>
            <a:r>
              <a:rPr lang="de-DE" dirty="0"/>
              <a:t>für Rückfragen oder </a:t>
            </a:r>
            <a:r>
              <a:rPr lang="de-DE" dirty="0">
                <a:solidFill>
                  <a:srgbClr val="000000"/>
                </a:solidFill>
                <a:effectLst/>
                <a:latin typeface="Calibri" panose="020F0502020204030204" pitchFamily="34" charset="0"/>
              </a:rPr>
              <a:t>bei Stolpersteinen zu Verfügung.</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(Dauer: 15 Minuten)</a:t>
            </a:r>
          </a:p>
          <a:p>
            <a:endParaRPr lang="de-DE" dirty="0"/>
          </a:p>
        </p:txBody>
      </p:sp>
    </p:spTree>
    <p:extLst>
      <p:ext uri="{BB962C8B-B14F-4D97-AF65-F5344CB8AC3E}">
        <p14:creationId xmlns:p14="http://schemas.microsoft.com/office/powerpoint/2010/main" val="252747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Times"/>
              </a:rPr>
              <a:t>Klären Sie Fragen.</a:t>
            </a:r>
          </a:p>
          <a:p>
            <a:r>
              <a:rPr lang="de-DE" dirty="0">
                <a:solidFill>
                  <a:srgbClr val="000000"/>
                </a:solidFill>
                <a:effectLst/>
                <a:latin typeface="Times"/>
              </a:rPr>
              <a:t>Bitten Sie ggf. die Teilnehmenden, ihre Recherche zu Hause fertigzustellen und die Tabelle zu vervollständigen.</a:t>
            </a:r>
          </a:p>
          <a:p>
            <a:r>
              <a:rPr lang="de-DE" dirty="0">
                <a:solidFill>
                  <a:srgbClr val="000000"/>
                </a:solidFill>
                <a:effectLst/>
                <a:latin typeface="Times"/>
              </a:rPr>
              <a:t>Kündigen Sie das nächste Treffen an und verabschieden Sie sich.</a:t>
            </a:r>
          </a:p>
          <a:p>
            <a:pPr marL="0" marR="0" lvl="0" indent="0" defTabSz="457200" eaLnBrk="1" fontAlgn="auto" latinLnBrk="0" hangingPunct="1">
              <a:lnSpc>
                <a:spcPct val="117999"/>
              </a:lnSpc>
              <a:spcBef>
                <a:spcPts val="0"/>
              </a:spcBef>
              <a:spcAft>
                <a:spcPts val="0"/>
              </a:spcAft>
              <a:buClrTx/>
              <a:buSzTx/>
              <a:buFontTx/>
              <a:buNone/>
              <a:tabLst/>
              <a:defRPr/>
            </a:pPr>
            <a:br>
              <a:rPr lang="de-DE" sz="2200" dirty="0">
                <a:effectLst/>
                <a:latin typeface="+mn-lt"/>
                <a:ea typeface="+mn-ea"/>
                <a:cs typeface="+mn-cs"/>
                <a:sym typeface="Helvetica Neue"/>
              </a:rPr>
            </a:br>
            <a:r>
              <a:rPr lang="de-DE" sz="2200" dirty="0">
                <a:effectLst/>
                <a:latin typeface="+mn-lt"/>
                <a:ea typeface="+mn-ea"/>
                <a:cs typeface="+mn-cs"/>
                <a:sym typeface="Helvetica Neue"/>
              </a:rPr>
              <a:t>(Dauer: 5 Minuten)</a:t>
            </a:r>
          </a:p>
          <a:p>
            <a:endParaRPr lang="de-DE" dirty="0"/>
          </a:p>
        </p:txBody>
      </p:sp>
    </p:spTree>
    <p:extLst>
      <p:ext uri="{BB962C8B-B14F-4D97-AF65-F5344CB8AC3E}">
        <p14:creationId xmlns:p14="http://schemas.microsoft.com/office/powerpoint/2010/main" val="98861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1.emf"/><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geht es darum, worauf Sie bei einer Recherche achten sollten und wie Sie Quellen auf ihre Verlässlichkeit prüfen können.</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7.2</a:t>
            </a:r>
          </a:p>
        </p:txBody>
      </p:sp>
      <p:pic>
        <p:nvPicPr>
          <p:cNvPr id="4" name="Grafik 3">
            <a:extLst>
              <a:ext uri="{FF2B5EF4-FFF2-40B4-BE49-F238E27FC236}">
                <a16:creationId xmlns:a16="http://schemas.microsoft.com/office/drawing/2014/main" id="{3E90C196-C9E2-6349-797F-3D51C6552F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16"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10" name="Bild 9"/>
          <p:cNvPicPr>
            <a:picLocks noChangeAspect="1"/>
          </p:cNvPicPr>
          <p:nvPr/>
        </p:nvPicPr>
        <p:blipFill>
          <a:blip r:embed="rId3"/>
          <a:stretch>
            <a:fillRect/>
          </a:stretch>
        </p:blipFill>
        <p:spPr>
          <a:xfrm>
            <a:off x="15655217" y="1765005"/>
            <a:ext cx="6058772" cy="10854324"/>
          </a:xfrm>
          <a:prstGeom prst="rect">
            <a:avLst/>
          </a:prstGeom>
        </p:spPr>
      </p:pic>
      <p:pic>
        <p:nvPicPr>
          <p:cNvPr id="3" name="Grafik 2">
            <a:extLst>
              <a:ext uri="{FF2B5EF4-FFF2-40B4-BE49-F238E27FC236}">
                <a16:creationId xmlns:a16="http://schemas.microsoft.com/office/drawing/2014/main" id="{BCE51111-FFA8-DA53-1649-F721B6920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3182466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Tipps zur Suche mit Suchmaschinen</a:t>
            </a:r>
          </a:p>
          <a:p>
            <a:pPr defTabSz="402336" hangingPunct="1">
              <a:lnSpc>
                <a:spcPct val="100000"/>
              </a:lnSpc>
              <a:defRPr sz="7919" spc="0">
                <a:latin typeface="Source Sans Pro"/>
                <a:ea typeface="Source Sans Pro"/>
                <a:cs typeface="Source Sans Pro"/>
                <a:sym typeface="Source Sans Pro"/>
              </a:defRPr>
            </a:pPr>
            <a:endPar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endParaRP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2" y="4422898"/>
            <a:ext cx="6881947"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4860840"/>
            <a:ext cx="5849607"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bei der Suche mit Suchmaschinen  hilfreich und wichtig?</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0488F5E1-EC39-DF2C-FF4D-B5C381DFAE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
        <p:nvSpPr>
          <p:cNvPr id="13" name="Textfeld 12">
            <a:extLst>
              <a:ext uri="{FF2B5EF4-FFF2-40B4-BE49-F238E27FC236}">
                <a16:creationId xmlns:a16="http://schemas.microsoft.com/office/drawing/2014/main" id="{C57F8C3B-5521-867D-9548-0B0EF5BC80C7}"/>
              </a:ext>
            </a:extLst>
          </p:cNvPr>
          <p:cNvSpPr txBox="1"/>
          <p:nvPr/>
        </p:nvSpPr>
        <p:spPr>
          <a:xfrm>
            <a:off x="802800" y="1261690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spTree>
    <p:extLst>
      <p:ext uri="{BB962C8B-B14F-4D97-AF65-F5344CB8AC3E}">
        <p14:creationId xmlns:p14="http://schemas.microsoft.com/office/powerpoint/2010/main" val="319522459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Tipps zur Suche mit Suchmaschinen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1" name="Digital dabei – Startpaket…"/>
          <p:cNvSpPr txBox="1">
            <a:spLocks/>
          </p:cNvSpPr>
          <p:nvPr/>
        </p:nvSpPr>
        <p:spPr>
          <a:xfrm>
            <a:off x="1476940" y="3003033"/>
            <a:ext cx="18360752" cy="89722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914400" indent="-914400" defTabSz="457200">
              <a:lnSpc>
                <a:spcPts val="6000"/>
              </a:lnSpc>
              <a:spcAft>
                <a:spcPts val="1500"/>
              </a:spcAft>
              <a:buFont typeface="Arial" panose="020B0604020202020204" pitchFamily="34" charset="0"/>
              <a:buChar char="•"/>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Machen Sie Ihre Suche so konkret wie möglich (z.B. „Apfel“ statt „Obst“). </a:t>
            </a:r>
          </a:p>
          <a:p>
            <a:pPr marL="914400" indent="-914400" defTabSz="457200">
              <a:lnSpc>
                <a:spcPts val="6000"/>
              </a:lnSpc>
              <a:spcAft>
                <a:spcPts val="1500"/>
              </a:spcAft>
              <a:buFont typeface="Arial" panose="020B0604020202020204" pitchFamily="34" charset="0"/>
              <a:buChar char="•"/>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Der erste Treffer ist nicht immer der beste. </a:t>
            </a:r>
          </a:p>
          <a:p>
            <a:pPr marL="914400" indent="-914400" defTabSz="457200">
              <a:lnSpc>
                <a:spcPts val="6000"/>
              </a:lnSpc>
              <a:spcAft>
                <a:spcPts val="1500"/>
              </a:spcAft>
              <a:buFont typeface="Arial" panose="020B0604020202020204" pitchFamily="34" charset="0"/>
              <a:buChar char="•"/>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Prüfen Sie, ob Sie das Wort richtig geschrieben haben. Die Groß- und Kleinschreibung ist dabei allerdings nicht relevant.</a:t>
            </a:r>
          </a:p>
          <a:p>
            <a:pPr marL="914400" indent="-914400" defTabSz="457200">
              <a:lnSpc>
                <a:spcPts val="6000"/>
              </a:lnSpc>
              <a:spcAft>
                <a:spcPts val="1500"/>
              </a:spcAft>
              <a:buFont typeface="Arial" panose="020B0604020202020204" pitchFamily="34" charset="0"/>
              <a:buChar char="•"/>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Suchen Sie nach Synonymen, wenn Sie bestimmte Aspekte bei Ihren ersten Suchergebnissen vermissen (z.B. „Ozean“ statt „Meer“).</a:t>
            </a:r>
          </a:p>
          <a:p>
            <a:pPr marL="914400" indent="-914400" defTabSz="457200">
              <a:lnSpc>
                <a:spcPts val="6000"/>
              </a:lnSpc>
              <a:spcAft>
                <a:spcPts val="1500"/>
              </a:spcAft>
              <a:buFont typeface="Arial" panose="020B0604020202020204" pitchFamily="34" charset="0"/>
              <a:buChar char="•"/>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Formulieren Sie die Suchanfrage so präzise wie möglich – eventuell durch das Ergänzen eines zweiten Wortes, insbesondere wenn der Suchbegriff mehrere Bedeutungen hat. Suchen Sie beispielsweise nach „Bienenstich Kuchen“, wenn es nicht um den Insektenstich geht.</a:t>
            </a:r>
          </a:p>
        </p:txBody>
      </p:sp>
      <p:pic>
        <p:nvPicPr>
          <p:cNvPr id="12" name="Bild 11"/>
          <p:cNvPicPr>
            <a:picLocks noChangeAspect="1"/>
          </p:cNvPicPr>
          <p:nvPr/>
        </p:nvPicPr>
        <p:blipFill>
          <a:blip r:embed="rId3"/>
          <a:stretch>
            <a:fillRect/>
          </a:stretch>
        </p:blipFill>
        <p:spPr>
          <a:xfrm>
            <a:off x="19837692" y="7662188"/>
            <a:ext cx="3276600" cy="5753100"/>
          </a:xfrm>
          <a:prstGeom prst="rect">
            <a:avLst/>
          </a:prstGeom>
        </p:spPr>
      </p:pic>
      <p:sp>
        <p:nvSpPr>
          <p:cNvPr id="13" name="Textfeld 12"/>
          <p:cNvSpPr txBox="1"/>
          <p:nvPr/>
        </p:nvSpPr>
        <p:spPr>
          <a:xfrm>
            <a:off x="802800" y="1261690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2/2</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8" name="Grafik 7">
            <a:extLst>
              <a:ext uri="{FF2B5EF4-FFF2-40B4-BE49-F238E27FC236}">
                <a16:creationId xmlns:a16="http://schemas.microsoft.com/office/drawing/2014/main" id="{AA46D7B2-7E4F-7F9E-DF14-AAFD203DEE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96744224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Einschätzung von Quellen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39111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Ist die folgende Nachricht</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wahr oder falsch?</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Positionieren Sie sich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im Raum!</a:t>
            </a:r>
            <a:endParaRPr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pic>
        <p:nvPicPr>
          <p:cNvPr id="2" name="Grafik 1" descr="Ein Bild, das Text, Person, Personen, Screenshot enthält.&#10;&#10;Automatisch generierte Beschreibung">
            <a:extLst>
              <a:ext uri="{FF2B5EF4-FFF2-40B4-BE49-F238E27FC236}">
                <a16:creationId xmlns:a16="http://schemas.microsoft.com/office/drawing/2014/main" id="{8F0BC143-4D53-89D4-F36A-BC7E5C73AC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5965" y="2740107"/>
            <a:ext cx="9331297" cy="9381600"/>
          </a:xfrm>
          <a:prstGeom prst="rect">
            <a:avLst/>
          </a:prstGeom>
        </p:spPr>
      </p:pic>
      <p:sp>
        <p:nvSpPr>
          <p:cNvPr id="7" name="Textfeld 6">
            <a:extLst>
              <a:ext uri="{FF2B5EF4-FFF2-40B4-BE49-F238E27FC236}">
                <a16:creationId xmlns:a16="http://schemas.microsoft.com/office/drawing/2014/main" id="{8A6BA613-D442-4085-36C9-2179655DBE4B}"/>
              </a:ext>
            </a:extLst>
          </p:cNvPr>
          <p:cNvSpPr txBox="1"/>
          <p:nvPr/>
        </p:nvSpPr>
        <p:spPr>
          <a:xfrm>
            <a:off x="802800" y="1261690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1/3</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a:extLst>
              <a:ext uri="{FF2B5EF4-FFF2-40B4-BE49-F238E27FC236}">
                <a16:creationId xmlns:a16="http://schemas.microsoft.com/office/drawing/2014/main" id="{3FBA4CD3-EDCC-2693-85DE-051CD00ECF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70861272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 11">
            <a:extLst>
              <a:ext uri="{FF2B5EF4-FFF2-40B4-BE49-F238E27FC236}">
                <a16:creationId xmlns:a16="http://schemas.microsoft.com/office/drawing/2014/main" id="{3AA49528-7048-EB51-7683-B3761B07A5D3}"/>
              </a:ext>
            </a:extLst>
          </p:cNvPr>
          <p:cNvPicPr>
            <a:picLocks noChangeAspect="1"/>
          </p:cNvPicPr>
          <p:nvPr/>
        </p:nvPicPr>
        <p:blipFill>
          <a:blip r:embed="rId3"/>
          <a:stretch>
            <a:fillRect/>
          </a:stretch>
        </p:blipFill>
        <p:spPr>
          <a:xfrm>
            <a:off x="19837692" y="7662188"/>
            <a:ext cx="3276600" cy="5753100"/>
          </a:xfrm>
          <a:prstGeom prst="rect">
            <a:avLst/>
          </a:prstGeom>
        </p:spPr>
      </p:pic>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Einschätzung von Quellen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39111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Ist die folgende Nachricht</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wahr oder falsch?</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Positionieren Sie sich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im Raum!</a:t>
            </a:r>
            <a:endParaRPr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6" name="Grafik 5">
            <a:extLst>
              <a:ext uri="{FF2B5EF4-FFF2-40B4-BE49-F238E27FC236}">
                <a16:creationId xmlns:a16="http://schemas.microsoft.com/office/drawing/2014/main" id="{159EE180-7DE5-C40E-18D4-7DAD51C40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940" y="2798001"/>
            <a:ext cx="6917580" cy="9208679"/>
          </a:xfrm>
          <a:prstGeom prst="rect">
            <a:avLst/>
          </a:prstGeom>
        </p:spPr>
      </p:pic>
      <p:sp>
        <p:nvSpPr>
          <p:cNvPr id="2" name="Textfeld 1">
            <a:extLst>
              <a:ext uri="{FF2B5EF4-FFF2-40B4-BE49-F238E27FC236}">
                <a16:creationId xmlns:a16="http://schemas.microsoft.com/office/drawing/2014/main" id="{8A8560C7-FDEA-F9DD-7391-ADED77085588}"/>
              </a:ext>
            </a:extLst>
          </p:cNvPr>
          <p:cNvSpPr txBox="1"/>
          <p:nvPr/>
        </p:nvSpPr>
        <p:spPr>
          <a:xfrm>
            <a:off x="802800" y="1261690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2/3</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10" name="Grafik 9">
            <a:extLst>
              <a:ext uri="{FF2B5EF4-FFF2-40B4-BE49-F238E27FC236}">
                <a16:creationId xmlns:a16="http://schemas.microsoft.com/office/drawing/2014/main" id="{5D614B36-BEFE-5F20-5D6A-0AC25D631C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3186539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Quiz: Einschätzung von Quellen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204000"/>
            <a:ext cx="7920000" cy="39111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Ist die folgende Nachricht</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wahr oder falsch?</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Positionieren Sie sich </a:t>
            </a: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im Raum!</a:t>
            </a:r>
            <a:endParaRPr dirty="0">
              <a:latin typeface="Calibri" panose="020F0502020204030204" pitchFamily="34" charset="0"/>
              <a:cs typeface="Calibri" panose="020F0502020204030204" pitchFamily="34" charset="0"/>
            </a:endParaRPr>
          </a:p>
        </p:txBody>
      </p:sp>
      <p:sp>
        <p:nvSpPr>
          <p:cNvPr id="12" name="Digital dabei – Startpaket…"/>
          <p:cNvSpPr txBox="1">
            <a:spLocks/>
          </p:cNvSpPr>
          <p:nvPr/>
        </p:nvSpPr>
        <p:spPr>
          <a:xfrm>
            <a:off x="12052158" y="3081455"/>
            <a:ext cx="9334641" cy="85348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57200">
              <a:lnSpc>
                <a:spcPts val="7500"/>
              </a:lnSpc>
              <a:tabLst>
                <a:tab pos="648000" algn="l"/>
              </a:tabLst>
              <a:defRPr sz="4500" b="1">
                <a:solidFill>
                  <a:srgbClr val="000000"/>
                </a:solidFill>
                <a:latin typeface="Source Sans Pro"/>
                <a:ea typeface="Source Sans Pro"/>
                <a:cs typeface="Source Sans Pro"/>
                <a:sym typeface="Source Sans Pro"/>
              </a:defRPr>
            </a:pPr>
            <a:endParaRPr lang="de-DE" sz="4600" b="0" spc="0" dirty="0">
              <a:latin typeface="Calibri" panose="020F0502020204030204" pitchFamily="34" charset="0"/>
              <a:ea typeface="Source Sans Pro" charset="0"/>
              <a:cs typeface="Calibri" panose="020F0502020204030204" pitchFamily="34" charset="0"/>
            </a:endParaRPr>
          </a:p>
        </p:txBody>
      </p:sp>
      <p:pic>
        <p:nvPicPr>
          <p:cNvPr id="13" name="Bild 12"/>
          <p:cNvPicPr>
            <a:picLocks noChangeAspect="1"/>
          </p:cNvPicPr>
          <p:nvPr/>
        </p:nvPicPr>
        <p:blipFill>
          <a:blip r:embed="rId3"/>
          <a:stretch>
            <a:fillRect/>
          </a:stretch>
        </p:blipFill>
        <p:spPr>
          <a:xfrm>
            <a:off x="19849003" y="7651949"/>
            <a:ext cx="3276600" cy="5143500"/>
          </a:xfrm>
          <a:prstGeom prst="rect">
            <a:avLst/>
          </a:prstGeom>
        </p:spPr>
      </p:pic>
      <p:pic>
        <p:nvPicPr>
          <p:cNvPr id="6" name="Grafik 5" descr="Ein Bild, das Text, Säugetier, draußen, Kamel enthält.&#10;&#10;Automatisch generierte Beschreibung">
            <a:extLst>
              <a:ext uri="{FF2B5EF4-FFF2-40B4-BE49-F238E27FC236}">
                <a16:creationId xmlns:a16="http://schemas.microsoft.com/office/drawing/2014/main" id="{56468393-9729-DE44-5BAB-36356EB516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6330" y="3417953"/>
            <a:ext cx="10714309" cy="7861813"/>
          </a:xfrm>
          <a:prstGeom prst="rect">
            <a:avLst/>
          </a:prstGeom>
        </p:spPr>
      </p:pic>
      <p:sp>
        <p:nvSpPr>
          <p:cNvPr id="2" name="Textfeld 1">
            <a:extLst>
              <a:ext uri="{FF2B5EF4-FFF2-40B4-BE49-F238E27FC236}">
                <a16:creationId xmlns:a16="http://schemas.microsoft.com/office/drawing/2014/main" id="{B11CDC56-A8CF-96A1-0932-554383F75181}"/>
              </a:ext>
            </a:extLst>
          </p:cNvPr>
          <p:cNvSpPr txBox="1"/>
          <p:nvPr/>
        </p:nvSpPr>
        <p:spPr>
          <a:xfrm>
            <a:off x="802800" y="1261690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de-DE" sz="44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3/3</a:t>
            </a: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9" name="Grafik 8">
            <a:extLst>
              <a:ext uri="{FF2B5EF4-FFF2-40B4-BE49-F238E27FC236}">
                <a16:creationId xmlns:a16="http://schemas.microsoft.com/office/drawing/2014/main" id="{4590864B-9BD0-7ACB-C345-6058047A69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2023230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pp Store Icon_6.5..png" descr="App Store Icon_6.5..png"/>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in der App „Starthilfe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Grafik 1">
            <a:extLst>
              <a:ext uri="{FF2B5EF4-FFF2-40B4-BE49-F238E27FC236}">
                <a16:creationId xmlns:a16="http://schemas.microsoft.com/office/drawing/2014/main" id="{B209EF5A-2C67-E958-149F-1824319C89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
        <p:nvSpPr>
          <p:cNvPr id="3" name="Textfeld 2">
            <a:extLst>
              <a:ext uri="{FF2B5EF4-FFF2-40B4-BE49-F238E27FC236}">
                <a16:creationId xmlns:a16="http://schemas.microsoft.com/office/drawing/2014/main" id="{D166B142-6D59-6398-C1DF-2749588874BF}"/>
              </a:ext>
            </a:extLst>
          </p:cNvPr>
          <p:cNvSpPr txBox="1"/>
          <p:nvPr/>
        </p:nvSpPr>
        <p:spPr>
          <a:xfrm>
            <a:off x="2309520" y="3234480"/>
            <a:ext cx="10888320" cy="9674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7</a:t>
            </a:r>
            <a:br>
              <a:rPr lang="de-DE" sz="4600" dirty="0">
                <a:latin typeface="Calibri" panose="020F0502020204030204" pitchFamily="34" charset="0"/>
                <a:cs typeface="Calibri" panose="020F0502020204030204" pitchFamily="34" charset="0"/>
              </a:rPr>
            </a:br>
            <a:endParaRPr lang="de-DE" sz="4600" dirty="0">
              <a:latin typeface="Calibri" panose="020F0502020204030204" pitchFamily="34" charset="0"/>
              <a:cs typeface="Calibri" panose="020F0502020204030204" pitchFamily="34" charset="0"/>
            </a:endParaRPr>
          </a:p>
          <a:p>
            <a:pPr lvl="1" indent="0" algn="l"/>
            <a:r>
              <a:rPr lang="de-DE" sz="4600" dirty="0">
                <a:solidFill>
                  <a:srgbClr val="000000"/>
                </a:solidFill>
                <a:effectLst/>
                <a:latin typeface="Calibri" panose="020F0502020204030204" pitchFamily="34" charset="0"/>
                <a:cs typeface="Calibri" panose="020F0502020204030204" pitchFamily="34" charset="0"/>
              </a:rPr>
              <a:t>Starten Sie beim Kapitel </a:t>
            </a:r>
            <a:br>
              <a:rPr lang="de-DE" sz="4600" dirty="0">
                <a:solidFill>
                  <a:srgbClr val="000000"/>
                </a:solidFill>
                <a:effectLst/>
                <a:latin typeface="Calibri" panose="020F0502020204030204" pitchFamily="34" charset="0"/>
                <a:cs typeface="Calibri" panose="020F0502020204030204" pitchFamily="34" charset="0"/>
              </a:rPr>
            </a:br>
            <a:r>
              <a:rPr lang="de-DE" sz="4600" dirty="0">
                <a:solidFill>
                  <a:srgbClr val="000000"/>
                </a:solidFill>
                <a:effectLst/>
                <a:latin typeface="Calibri" panose="020F0502020204030204" pitchFamily="34" charset="0"/>
                <a:cs typeface="Calibri" panose="020F0502020204030204" pitchFamily="34" charset="0"/>
              </a:rPr>
              <a:t>„Stimmt das? Informationen aus dem Internet einschätzen lernen“,</a:t>
            </a:r>
            <a:br>
              <a:rPr lang="de-DE" sz="4600" dirty="0">
                <a:solidFill>
                  <a:srgbClr val="000000"/>
                </a:solidFill>
                <a:effectLst/>
                <a:latin typeface="Calibri" panose="020F0502020204030204" pitchFamily="34" charset="0"/>
                <a:cs typeface="Calibri" panose="020F0502020204030204" pitchFamily="34" charset="0"/>
              </a:rPr>
            </a:br>
            <a:r>
              <a:rPr lang="de-DE" sz="4600" dirty="0">
                <a:solidFill>
                  <a:srgbClr val="000000"/>
                </a:solidFill>
                <a:effectLst/>
                <a:latin typeface="Calibri" panose="020F0502020204030204" pitchFamily="34" charset="0"/>
                <a:cs typeface="Calibri" panose="020F0502020204030204" pitchFamily="34" charset="0"/>
              </a:rPr>
              <a:t>beenden Sie nach </a:t>
            </a:r>
            <a:r>
              <a:rPr lang="de-DE" sz="4600" dirty="0">
                <a:solidFill>
                  <a:srgbClr val="000000"/>
                </a:solidFill>
                <a:latin typeface="Calibri" panose="020F0502020204030204" pitchFamily="34" charset="0"/>
                <a:cs typeface="Calibri" panose="020F0502020204030204" pitchFamily="34" charset="0"/>
              </a:rPr>
              <a:t>„</a:t>
            </a:r>
            <a:r>
              <a:rPr lang="de-DE" sz="4600" dirty="0">
                <a:solidFill>
                  <a:srgbClr val="000000"/>
                </a:solidFill>
                <a:effectLst/>
                <a:latin typeface="Calibri" panose="020F0502020204030204" pitchFamily="34" charset="0"/>
                <a:cs typeface="Calibri" panose="020F0502020204030204" pitchFamily="34" charset="0"/>
              </a:rPr>
              <a:t>Übung: Absichten von Internetseiten erkennen“ bei der eingeblendeten Information „… Sie sind am Ende der Übung angelangt.“</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solidFill>
                  <a:srgbClr val="000000"/>
                </a:solidFill>
                <a:effectLst/>
                <a:latin typeface="Calibri" panose="020F0502020204030204" pitchFamily="34" charset="0"/>
                <a:cs typeface="Calibri" panose="020F0502020204030204" pitchFamily="34" charset="0"/>
              </a:rPr>
              <a:t> </a:t>
            </a:r>
            <a:br>
              <a:rPr lang="de-DE" sz="4600" dirty="0">
                <a:solidFill>
                  <a:srgbClr val="000000"/>
                </a:solidFill>
                <a:effectLst/>
                <a:latin typeface="Calibri" panose="020F0502020204030204" pitchFamily="34" charset="0"/>
                <a:cs typeface="Calibri" panose="020F0502020204030204" pitchFamily="34" charset="0"/>
              </a:rPr>
            </a:b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088941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Selbstständig recherchieren</a:t>
            </a:r>
          </a:p>
        </p:txBody>
      </p:sp>
      <p:sp>
        <p:nvSpPr>
          <p:cNvPr id="9"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10" name="Rechteck 9"/>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3" name="Bild 2"/>
          <p:cNvPicPr>
            <a:picLocks noChangeAspect="1"/>
          </p:cNvPicPr>
          <p:nvPr/>
        </p:nvPicPr>
        <p:blipFill>
          <a:blip r:embed="rId3"/>
          <a:stretch>
            <a:fillRect/>
          </a:stretch>
        </p:blipFill>
        <p:spPr>
          <a:xfrm>
            <a:off x="19189992" y="7653889"/>
            <a:ext cx="3924300" cy="5753100"/>
          </a:xfrm>
          <a:prstGeom prst="rect">
            <a:avLst/>
          </a:prstGeom>
        </p:spPr>
      </p:pic>
      <p:sp>
        <p:nvSpPr>
          <p:cNvPr id="4" name="Textfeld 3"/>
          <p:cNvSpPr txBox="1"/>
          <p:nvPr/>
        </p:nvSpPr>
        <p:spPr>
          <a:xfrm>
            <a:off x="2340000" y="3204000"/>
            <a:ext cx="15591858"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02336" hangingPunct="1">
              <a:lnSpc>
                <a:spcPts val="6000"/>
              </a:lnSpc>
              <a:defRPr sz="4840" b="0" spc="0">
                <a:latin typeface="Source Sans Pro"/>
                <a:ea typeface="Source Sans Pro"/>
                <a:cs typeface="Source Sans Pro"/>
                <a:sym typeface="Source Sans Pro"/>
              </a:defRPr>
            </a:pPr>
            <a:r>
              <a:rPr lang="de-DE" sz="46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Bearbeiten Sie das Arbeitsblatt „Recherche im Internet“:</a:t>
            </a:r>
          </a:p>
        </p:txBody>
      </p:sp>
      <p:sp>
        <p:nvSpPr>
          <p:cNvPr id="15" name="Textfeld 14"/>
          <p:cNvSpPr txBox="1"/>
          <p:nvPr/>
        </p:nvSpPr>
        <p:spPr>
          <a:xfrm>
            <a:off x="749659" y="12513019"/>
            <a:ext cx="159034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endParaRPr lang="de-DE" sz="440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a:p>
            <a:pPr marL="0" marR="0" indent="0" algn="ctr" defTabSz="2438338" rtl="0" fontAlgn="auto" latinLnBrk="0" hangingPunct="0">
              <a:lnSpc>
                <a:spcPct val="100000"/>
              </a:lnSpc>
              <a:spcBef>
                <a:spcPts val="0"/>
              </a:spcBef>
              <a:spcAft>
                <a:spcPts val="0"/>
              </a:spcAft>
              <a:buClrTx/>
              <a:buSzTx/>
              <a:buFontTx/>
              <a:buNone/>
              <a:tabLst/>
            </a:pPr>
            <a:endParaRPr kumimoji="0" lang="de-DE" sz="4400" b="0" i="0" u="none" strike="noStrike" cap="none" spc="0" normalizeH="0" baseline="0" dirty="0">
              <a:ln>
                <a:noFill/>
              </a:ln>
              <a:solidFill>
                <a:srgbClr val="5E5E5E"/>
              </a:solidFill>
              <a:effectLst/>
              <a:uFillTx/>
              <a:sym typeface="Helvetica Neue"/>
            </a:endParaRPr>
          </a:p>
        </p:txBody>
      </p:sp>
      <p:pic>
        <p:nvPicPr>
          <p:cNvPr id="6" name="Grafik 5">
            <a:extLst>
              <a:ext uri="{FF2B5EF4-FFF2-40B4-BE49-F238E27FC236}">
                <a16:creationId xmlns:a16="http://schemas.microsoft.com/office/drawing/2014/main" id="{733F7D1D-1756-C54C-57CB-7C7D7A6415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pic>
        <p:nvPicPr>
          <p:cNvPr id="11" name="Grafik 10">
            <a:extLst>
              <a:ext uri="{FF2B5EF4-FFF2-40B4-BE49-F238E27FC236}">
                <a16:creationId xmlns:a16="http://schemas.microsoft.com/office/drawing/2014/main" id="{E76FD4EA-C942-C663-10B1-FB19A724FE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928924" y="4029485"/>
            <a:ext cx="5649051" cy="7984625"/>
          </a:xfrm>
          <a:prstGeom prst="rect">
            <a:avLst/>
          </a:prstGeom>
          <a:ln w="38100">
            <a:solidFill>
              <a:schemeClr val="accent4"/>
            </a:solidFill>
          </a:ln>
        </p:spPr>
      </p:pic>
      <p:grpSp>
        <p:nvGrpSpPr>
          <p:cNvPr id="19" name="Gruppieren 18">
            <a:extLst>
              <a:ext uri="{FF2B5EF4-FFF2-40B4-BE49-F238E27FC236}">
                <a16:creationId xmlns:a16="http://schemas.microsoft.com/office/drawing/2014/main" id="{05BCB41C-42E8-DA2B-B3F4-659AA8540DD4}"/>
              </a:ext>
            </a:extLst>
          </p:cNvPr>
          <p:cNvGrpSpPr/>
          <p:nvPr/>
        </p:nvGrpSpPr>
        <p:grpSpPr>
          <a:xfrm>
            <a:off x="8283121" y="4031510"/>
            <a:ext cx="5649051" cy="7985914"/>
            <a:chOff x="8283121" y="4031510"/>
            <a:chExt cx="5649051" cy="7985914"/>
          </a:xfrm>
        </p:grpSpPr>
        <p:pic>
          <p:nvPicPr>
            <p:cNvPr id="7" name="Grafik 6">
              <a:extLst>
                <a:ext uri="{FF2B5EF4-FFF2-40B4-BE49-F238E27FC236}">
                  <a16:creationId xmlns:a16="http://schemas.microsoft.com/office/drawing/2014/main" id="{7EE7CDAE-8766-3709-86CE-6FA4C21E38D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83121" y="4032799"/>
              <a:ext cx="5649051" cy="7984625"/>
            </a:xfrm>
            <a:prstGeom prst="rect">
              <a:avLst/>
            </a:prstGeom>
            <a:ln w="38100">
              <a:solidFill>
                <a:schemeClr val="accent4"/>
              </a:solidFill>
            </a:ln>
          </p:spPr>
        </p:pic>
        <p:sp>
          <p:nvSpPr>
            <p:cNvPr id="17" name="Rechteck 16">
              <a:extLst>
                <a:ext uri="{FF2B5EF4-FFF2-40B4-BE49-F238E27FC236}">
                  <a16:creationId xmlns:a16="http://schemas.microsoft.com/office/drawing/2014/main" id="{6171AC99-F7DA-355B-F989-3B161435E8CB}"/>
                </a:ext>
              </a:extLst>
            </p:cNvPr>
            <p:cNvSpPr/>
            <p:nvPr/>
          </p:nvSpPr>
          <p:spPr>
            <a:xfrm>
              <a:off x="8839200" y="4314613"/>
              <a:ext cx="1225973" cy="34021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6" name="Grafik 15">
              <a:extLst>
                <a:ext uri="{FF2B5EF4-FFF2-40B4-BE49-F238E27FC236}">
                  <a16:creationId xmlns:a16="http://schemas.microsoft.com/office/drawing/2014/main" id="{09CED28F-03E1-E979-4678-29D2CD414D5A}"/>
                </a:ext>
              </a:extLst>
            </p:cNvPr>
            <p:cNvPicPr>
              <a:picLocks noChangeAspect="1"/>
            </p:cNvPicPr>
            <p:nvPr/>
          </p:nvPicPr>
          <p:blipFill rotWithShape="1">
            <a:blip r:embed="rId8">
              <a:extLst>
                <a:ext uri="{28A0092B-C50C-407E-A947-70E740481C1C}">
                  <a14:useLocalDpi xmlns:a14="http://schemas.microsoft.com/office/drawing/2010/main" val="0"/>
                </a:ext>
              </a:extLst>
            </a:blip>
            <a:srcRect l="11271" r="8503" b="92203"/>
            <a:stretch/>
          </p:blipFill>
          <p:spPr>
            <a:xfrm>
              <a:off x="8923742" y="4031510"/>
              <a:ext cx="4531953" cy="623321"/>
            </a:xfrm>
            <a:prstGeom prst="rect">
              <a:avLst/>
            </a:prstGeom>
            <a:ln w="38100">
              <a:noFill/>
            </a:ln>
          </p:spPr>
        </p:pic>
      </p:grpSp>
    </p:spTree>
    <p:extLst>
      <p:ext uri="{BB962C8B-B14F-4D97-AF65-F5344CB8AC3E}">
        <p14:creationId xmlns:p14="http://schemas.microsoft.com/office/powerpoint/2010/main" val="15597753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0488F5E1-EC39-DF2C-FF4D-B5C381DFAE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933919677"/>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854</Words>
  <Application>Microsoft Macintosh PowerPoint</Application>
  <PresentationFormat>Benutzerdefiniert</PresentationFormat>
  <Paragraphs>83</Paragraphs>
  <Slides>10</Slides>
  <Notes>10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10</vt:i4>
      </vt:variant>
    </vt:vector>
  </HeadingPairs>
  <TitlesOfParts>
    <vt:vector size="16" baseType="lpstr">
      <vt:lpstr>Arial</vt:lpstr>
      <vt:lpstr>Calibri</vt:lpstr>
      <vt:lpstr>Helvetica Neue</vt:lpstr>
      <vt:lpstr>Helvetica Neue Medium</vt:lpstr>
      <vt:lpstr>Times</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Paula Segler</cp:lastModifiedBy>
  <cp:revision>55</cp:revision>
  <dcterms:modified xsi:type="dcterms:W3CDTF">2023-11-14T11:37:18Z</dcterms:modified>
</cp:coreProperties>
</file>