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85" r:id="rId3"/>
    <p:sldId id="283" r:id="rId4"/>
    <p:sldId id="274" r:id="rId5"/>
    <p:sldId id="309" r:id="rId6"/>
    <p:sldId id="279" r:id="rId7"/>
    <p:sldId id="291" r:id="rId8"/>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8525985-B0B3-F8F4-DD22-7915FA5D2DE1}" name="Ronja Hofmann" initials="RH" userId="S::rh@bf-medienbildung.de::cb3cacc5-58e6-4ec0-a79d-925b85d5fc3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FFD932"/>
    <a:srgbClr val="BECDDC"/>
    <a:srgbClr val="E60A2D"/>
    <a:srgbClr val="5564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219"/>
    <p:restoredTop sz="76463"/>
  </p:normalViewPr>
  <p:slideViewPr>
    <p:cSldViewPr snapToGrid="0" snapToObjects="1">
      <p:cViewPr varScale="1">
        <p:scale>
          <a:sx n="46" d="100"/>
          <a:sy n="46" d="100"/>
        </p:scale>
        <p:origin x="832"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8" name="Shape 148"/>
          <p:cNvSpPr>
            <a:spLocks noGrp="1" noRot="1" noChangeAspect="1"/>
          </p:cNvSpPr>
          <p:nvPr>
            <p:ph type="sldImg"/>
          </p:nvPr>
        </p:nvSpPr>
        <p:spPr>
          <a:xfrm>
            <a:off x="1143000" y="685800"/>
            <a:ext cx="4572000" cy="3429000"/>
          </a:xfrm>
          <a:prstGeom prst="rect">
            <a:avLst/>
          </a:prstGeom>
        </p:spPr>
        <p:txBody>
          <a:bodyPr/>
          <a:lstStyle/>
          <a:p>
            <a:endParaRPr/>
          </a:p>
        </p:txBody>
      </p:sp>
      <p:sp>
        <p:nvSpPr>
          <p:cNvPr id="149" name="Shape 14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de-DE" dirty="0">
                <a:solidFill>
                  <a:srgbClr val="000000"/>
                </a:solidFill>
                <a:effectLst/>
                <a:latin typeface="Calibri" panose="020F0502020204030204" pitchFamily="34" charset="0"/>
              </a:rPr>
              <a:t>Begrüßen Sie die Teilnehmenden und geben Sie einen Überblick über die heutige Begleitung. (Dauer: 5 Minuten)</a:t>
            </a:r>
            <a:endParaRPr lang="de-DE" dirty="0">
              <a:effectLst/>
            </a:endParaRPr>
          </a:p>
          <a:p>
            <a:endParaRPr lang="de-DE" dirty="0"/>
          </a:p>
        </p:txBody>
      </p:sp>
    </p:spTree>
    <p:extLst>
      <p:ext uri="{BB962C8B-B14F-4D97-AF65-F5344CB8AC3E}">
        <p14:creationId xmlns:p14="http://schemas.microsoft.com/office/powerpoint/2010/main" val="21023929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de-DE" dirty="0">
                <a:solidFill>
                  <a:srgbClr val="000000"/>
                </a:solidFill>
                <a:effectLst/>
                <a:latin typeface="Calibri" panose="020F0502020204030204" pitchFamily="34" charset="0"/>
              </a:rPr>
              <a:t>Kommen Sie mit den Teilnehmenden ins Gespräch. Erfragen Sie, wie sie bis jetzt Informationen gesammelt – also recherchiert – haben und ob sie schon Erfahrungen mit Suchmaschinen (zum Beispiel am Computer) gemacht haben. Sprechen Sie zudem darüber, wofür Suchmaschinen im Alltag sinnvoll sein können (Rezepte, Öffnungszeiten, Telefonnummern, Gesundheitsfragen, spezielle Interessengebiete, ...).</a:t>
            </a:r>
          </a:p>
          <a:p>
            <a:pPr marL="0" marR="0" lvl="0" indent="0" defTabSz="457200" eaLnBrk="1" fontAlgn="auto" latinLnBrk="0" hangingPunct="1">
              <a:lnSpc>
                <a:spcPct val="117999"/>
              </a:lnSpc>
              <a:spcBef>
                <a:spcPts val="0"/>
              </a:spcBef>
              <a:spcAft>
                <a:spcPts val="0"/>
              </a:spcAft>
              <a:buClrTx/>
              <a:buSzTx/>
              <a:buFontTx/>
              <a:buNone/>
              <a:tabLst/>
              <a:defRPr/>
            </a:pPr>
            <a:endParaRPr lang="de-DE" dirty="0">
              <a:solidFill>
                <a:srgbClr val="000000"/>
              </a:solidFill>
              <a:effectLst/>
              <a:latin typeface="Calibri" panose="020F0502020204030204" pitchFamily="34" charset="0"/>
            </a:endParaRPr>
          </a:p>
          <a:p>
            <a:pPr marL="0" marR="0" lvl="0" indent="0" defTabSz="457200" eaLnBrk="1" fontAlgn="auto" latinLnBrk="0" hangingPunct="1">
              <a:lnSpc>
                <a:spcPct val="117999"/>
              </a:lnSpc>
              <a:spcBef>
                <a:spcPts val="0"/>
              </a:spcBef>
              <a:spcAft>
                <a:spcPts val="0"/>
              </a:spcAft>
              <a:buClrTx/>
              <a:buSzTx/>
              <a:buFontTx/>
              <a:buNone/>
              <a:tabLst/>
              <a:defRPr/>
            </a:pPr>
            <a:r>
              <a:rPr lang="de-DE" dirty="0">
                <a:solidFill>
                  <a:srgbClr val="000000"/>
                </a:solidFill>
                <a:effectLst/>
                <a:latin typeface="Calibri" panose="020F0502020204030204" pitchFamily="34" charset="0"/>
              </a:rPr>
              <a:t>(Dauer: 10 Minuten)</a:t>
            </a:r>
          </a:p>
          <a:p>
            <a:endParaRPr lang="de-DE" dirty="0"/>
          </a:p>
          <a:p>
            <a:endParaRPr lang="de-DE" dirty="0">
              <a:solidFill>
                <a:srgbClr val="000000"/>
              </a:solidFill>
              <a:effectLst/>
              <a:latin typeface="Calibri" panose="020F0502020204030204" pitchFamily="34" charset="0"/>
            </a:endParaRPr>
          </a:p>
        </p:txBody>
      </p:sp>
    </p:spTree>
    <p:extLst>
      <p:ext uri="{BB962C8B-B14F-4D97-AF65-F5344CB8AC3E}">
        <p14:creationId xmlns:p14="http://schemas.microsoft.com/office/powerpoint/2010/main" val="22477824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r>
              <a:rPr lang="de-DE" dirty="0">
                <a:solidFill>
                  <a:srgbClr val="000000"/>
                </a:solidFill>
                <a:effectLst/>
                <a:latin typeface="Times"/>
              </a:rPr>
              <a:t>Erklären Sie den Teilnehmenden die Relevanz von Recherchekenntnissen.</a:t>
            </a:r>
            <a:br>
              <a:rPr lang="de-DE" dirty="0">
                <a:solidFill>
                  <a:srgbClr val="000000"/>
                </a:solidFill>
                <a:effectLst/>
                <a:latin typeface="Times"/>
              </a:rPr>
            </a:br>
            <a:endParaRPr lang="de-DE" dirty="0">
              <a:solidFill>
                <a:srgbClr val="000000"/>
              </a:solidFill>
              <a:effectLst/>
              <a:latin typeface="Times"/>
            </a:endParaRPr>
          </a:p>
          <a:p>
            <a:r>
              <a:rPr lang="de-DE" i="1" dirty="0">
                <a:solidFill>
                  <a:srgbClr val="000000"/>
                </a:solidFill>
                <a:effectLst/>
                <a:latin typeface="Times"/>
              </a:rPr>
              <a:t>Hinweis: Orientieren Sie sich dabei an den Inhalten aus der Starthilfe-App, Modul 7, Kapitel „Was bedeutet Recherche und wofür ist sie nützlich?“ </a:t>
            </a:r>
            <a:endParaRPr lang="de-DE" dirty="0">
              <a:solidFill>
                <a:srgbClr val="000000"/>
              </a:solidFill>
              <a:effectLst/>
              <a:latin typeface="Times"/>
            </a:endParaRPr>
          </a:p>
          <a:p>
            <a:pPr marL="0" marR="0" lvl="0" indent="0" defTabSz="457200" eaLnBrk="1" fontAlgn="auto" latinLnBrk="0" hangingPunct="1">
              <a:lnSpc>
                <a:spcPct val="117999"/>
              </a:lnSpc>
              <a:spcBef>
                <a:spcPts val="0"/>
              </a:spcBef>
              <a:spcAft>
                <a:spcPts val="0"/>
              </a:spcAft>
              <a:buClrTx/>
              <a:buSzTx/>
              <a:buFontTx/>
              <a:buNone/>
              <a:tabLst/>
              <a:defRPr/>
            </a:pPr>
            <a:endParaRPr lang="de-DE" dirty="0">
              <a:solidFill>
                <a:srgbClr val="000000"/>
              </a:solidFill>
              <a:effectLst/>
              <a:latin typeface="Calibri" panose="020F0502020204030204" pitchFamily="34" charset="0"/>
            </a:endParaRPr>
          </a:p>
          <a:p>
            <a:pPr marL="0" marR="0" lvl="0" indent="0" defTabSz="457200" eaLnBrk="1" fontAlgn="auto" latinLnBrk="0" hangingPunct="1">
              <a:lnSpc>
                <a:spcPct val="117999"/>
              </a:lnSpc>
              <a:spcBef>
                <a:spcPts val="0"/>
              </a:spcBef>
              <a:spcAft>
                <a:spcPts val="0"/>
              </a:spcAft>
              <a:buClrTx/>
              <a:buSzTx/>
              <a:buFontTx/>
              <a:buNone/>
              <a:tabLst/>
              <a:defRPr/>
            </a:pPr>
            <a:r>
              <a:rPr lang="de-DE" dirty="0">
                <a:solidFill>
                  <a:srgbClr val="000000"/>
                </a:solidFill>
                <a:effectLst/>
                <a:latin typeface="Calibri" panose="020F0502020204030204" pitchFamily="34" charset="0"/>
              </a:rPr>
              <a:t>(Dauer: 10 Minuten)</a:t>
            </a:r>
          </a:p>
          <a:p>
            <a:endParaRPr lang="de-DE" dirty="0"/>
          </a:p>
        </p:txBody>
      </p:sp>
    </p:spTree>
    <p:extLst>
      <p:ext uri="{BB962C8B-B14F-4D97-AF65-F5344CB8AC3E}">
        <p14:creationId xmlns:p14="http://schemas.microsoft.com/office/powerpoint/2010/main" val="16183836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r>
              <a:rPr lang="de-DE" dirty="0">
                <a:solidFill>
                  <a:srgbClr val="000000"/>
                </a:solidFill>
                <a:effectLst/>
                <a:latin typeface="Times"/>
              </a:rPr>
              <a:t>Lassen Sie die Teilnehmenden anschließend</a:t>
            </a:r>
            <a:r>
              <a:rPr lang="de-DE" b="1" dirty="0">
                <a:solidFill>
                  <a:srgbClr val="000000"/>
                </a:solidFill>
                <a:effectLst/>
                <a:latin typeface="Times"/>
              </a:rPr>
              <a:t> Teile des Moduls 7 der Starthilfe-App</a:t>
            </a:r>
            <a:r>
              <a:rPr lang="de-DE" dirty="0">
                <a:solidFill>
                  <a:srgbClr val="000000"/>
                </a:solidFill>
                <a:effectLst/>
                <a:latin typeface="Times"/>
              </a:rPr>
              <a:t> eigenständig absolvieren und stehen Sie dabei als Lernberaterin oder Lernberater für Rückfragen oder bei Stolpersteinen zur Verfügung.</a:t>
            </a:r>
            <a:br>
              <a:rPr lang="de-DE" dirty="0">
                <a:solidFill>
                  <a:srgbClr val="000000"/>
                </a:solidFill>
                <a:effectLst/>
                <a:latin typeface="Times"/>
              </a:rPr>
            </a:br>
            <a:r>
              <a:rPr lang="de-DE" dirty="0">
                <a:solidFill>
                  <a:srgbClr val="000000"/>
                </a:solidFill>
                <a:effectLst/>
                <a:latin typeface="Times"/>
              </a:rPr>
              <a:t>Folgende Kapitel sollten nun in der App durchlaufen werden:</a:t>
            </a:r>
          </a:p>
          <a:p>
            <a:pPr marL="342900" indent="-342900">
              <a:buFont typeface="Arial" panose="020B0604020202020204" pitchFamily="34" charset="0"/>
              <a:buChar char="•"/>
            </a:pPr>
            <a:r>
              <a:rPr lang="de-DE" dirty="0">
                <a:solidFill>
                  <a:srgbClr val="000000"/>
                </a:solidFill>
                <a:effectLst/>
                <a:latin typeface="Times"/>
              </a:rPr>
              <a:t>Informationen und Tipps zur Suche mit Suchmaschinen</a:t>
            </a:r>
          </a:p>
          <a:p>
            <a:pPr marL="342900" indent="-342900">
              <a:buFont typeface="Arial" panose="020B0604020202020204" pitchFamily="34" charset="0"/>
              <a:buChar char="•"/>
            </a:pPr>
            <a:r>
              <a:rPr lang="de-DE" dirty="0">
                <a:solidFill>
                  <a:srgbClr val="000000"/>
                </a:solidFill>
                <a:effectLst/>
                <a:latin typeface="Times"/>
              </a:rPr>
              <a:t>Übung: Gute Suchbegriffe</a:t>
            </a:r>
            <a:br>
              <a:rPr lang="de-DE" dirty="0">
                <a:solidFill>
                  <a:srgbClr val="000000"/>
                </a:solidFill>
                <a:effectLst/>
                <a:latin typeface="Times"/>
              </a:rPr>
            </a:br>
            <a:endParaRPr lang="de-DE" dirty="0">
              <a:solidFill>
                <a:srgbClr val="000000"/>
              </a:solidFill>
              <a:effectLst/>
              <a:latin typeface="Times"/>
            </a:endParaRPr>
          </a:p>
          <a:p>
            <a:r>
              <a:rPr lang="de-DE" i="1" dirty="0">
                <a:solidFill>
                  <a:srgbClr val="000000"/>
                </a:solidFill>
                <a:effectLst/>
                <a:latin typeface="Times"/>
              </a:rPr>
              <a:t>Anhaltspunkt zum Beenden der Übungsphase in der App ist die Information „ … Sie sind am Ende der Übung angelangt“.</a:t>
            </a:r>
            <a:br>
              <a:rPr lang="de-DE" i="1" dirty="0">
                <a:solidFill>
                  <a:srgbClr val="000000"/>
                </a:solidFill>
                <a:effectLst/>
                <a:latin typeface="Times"/>
              </a:rPr>
            </a:br>
            <a:br>
              <a:rPr lang="de-DE" i="1" dirty="0">
                <a:solidFill>
                  <a:srgbClr val="000000"/>
                </a:solidFill>
                <a:effectLst/>
                <a:latin typeface="Times"/>
              </a:rPr>
            </a:br>
            <a:r>
              <a:rPr lang="de-DE" i="0" dirty="0">
                <a:solidFill>
                  <a:srgbClr val="000000"/>
                </a:solidFill>
                <a:effectLst/>
                <a:latin typeface="Times"/>
              </a:rPr>
              <a:t>(Dauer: 10 Minuten)</a:t>
            </a:r>
          </a:p>
        </p:txBody>
      </p:sp>
    </p:spTree>
    <p:extLst>
      <p:ext uri="{BB962C8B-B14F-4D97-AF65-F5344CB8AC3E}">
        <p14:creationId xmlns:p14="http://schemas.microsoft.com/office/powerpoint/2010/main" val="34455546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r>
              <a:rPr lang="de-DE" dirty="0">
                <a:solidFill>
                  <a:srgbClr val="000000"/>
                </a:solidFill>
                <a:effectLst/>
                <a:latin typeface="Times"/>
              </a:rPr>
              <a:t>Begleiten Sie die Teilnehmenden bei ihrer ersten eigenen Suche im Internet über ihr Gerät. Gehen Sie dabei vor wie in dem zuvor eingebundenen Kapitel der Starthilfe-App gezeigt.</a:t>
            </a:r>
          </a:p>
          <a:p>
            <a:br>
              <a:rPr lang="de-DE" dirty="0">
                <a:solidFill>
                  <a:srgbClr val="000000"/>
                </a:solidFill>
                <a:effectLst/>
                <a:latin typeface="Calibri" panose="020F0502020204030204" pitchFamily="34" charset="0"/>
              </a:rPr>
            </a:br>
            <a:r>
              <a:rPr lang="de-DE" dirty="0">
                <a:solidFill>
                  <a:srgbClr val="000000"/>
                </a:solidFill>
                <a:effectLst/>
                <a:latin typeface="Calibri" panose="020F0502020204030204" pitchFamily="34" charset="0"/>
              </a:rPr>
              <a:t>(Dauer: 10 Minuten)</a:t>
            </a:r>
          </a:p>
          <a:p>
            <a:endParaRPr lang="de-DE" dirty="0"/>
          </a:p>
        </p:txBody>
      </p:sp>
    </p:spTree>
    <p:extLst>
      <p:ext uri="{BB962C8B-B14F-4D97-AF65-F5344CB8AC3E}">
        <p14:creationId xmlns:p14="http://schemas.microsoft.com/office/powerpoint/2010/main" val="33990317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de-DE" sz="2200" dirty="0">
                <a:effectLst/>
                <a:latin typeface="+mn-lt"/>
                <a:ea typeface="+mn-ea"/>
                <a:cs typeface="+mn-cs"/>
                <a:sym typeface="Helvetica Neue"/>
              </a:rPr>
              <a:t>Klären Sie Fragen, kündigen Sie das nächste Treffen an und verabschieden Sie sich. (Dauer: 5 Minuten)</a:t>
            </a:r>
          </a:p>
          <a:p>
            <a:endParaRPr lang="de-DE" dirty="0"/>
          </a:p>
        </p:txBody>
      </p:sp>
    </p:spTree>
    <p:extLst>
      <p:ext uri="{BB962C8B-B14F-4D97-AF65-F5344CB8AC3E}">
        <p14:creationId xmlns:p14="http://schemas.microsoft.com/office/powerpoint/2010/main" val="988615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28795708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el">
    <p:spTree>
      <p:nvGrpSpPr>
        <p:cNvPr id="1" name=""/>
        <p:cNvGrpSpPr/>
        <p:nvPr/>
      </p:nvGrpSpPr>
      <p:grpSpPr>
        <a:xfrm>
          <a:off x="0" y="0"/>
          <a:ext cx="0" cy="0"/>
          <a:chOff x="0" y="0"/>
          <a:chExt cx="0" cy="0"/>
        </a:xfrm>
      </p:grpSpPr>
      <p:sp>
        <p:nvSpPr>
          <p:cNvPr id="11" name="Autor und Datum"/>
          <p:cNvSpPr txBox="1">
            <a:spLocks noGrp="1"/>
          </p:cNvSpPr>
          <p:nvPr>
            <p:ph type="body" sz="quarter" idx="21" hasCustomPrompt="1"/>
          </p:nvPr>
        </p:nvSpPr>
        <p:spPr>
          <a:xfrm>
            <a:off x="1201340" y="11859862"/>
            <a:ext cx="21971003"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Autor und Datum</a:t>
            </a:r>
          </a:p>
        </p:txBody>
      </p:sp>
      <p:sp>
        <p:nvSpPr>
          <p:cNvPr id="12" name="Titel der Präsentation"/>
          <p:cNvSpPr txBox="1">
            <a:spLocks noGrp="1"/>
          </p:cNvSpPr>
          <p:nvPr>
            <p:ph type="title" hasCustomPrompt="1"/>
          </p:nvPr>
        </p:nvSpPr>
        <p:spPr>
          <a:xfrm>
            <a:off x="1206496" y="2574991"/>
            <a:ext cx="21971004" cy="4648201"/>
          </a:xfrm>
          <a:prstGeom prst="rect">
            <a:avLst/>
          </a:prstGeom>
        </p:spPr>
        <p:txBody>
          <a:bodyPr anchor="b"/>
          <a:lstStyle>
            <a:lvl1pPr>
              <a:defRPr sz="11600" spc="-232"/>
            </a:lvl1pPr>
          </a:lstStyle>
          <a:p>
            <a:r>
              <a:t>Titel der Präsentation</a:t>
            </a:r>
          </a:p>
        </p:txBody>
      </p:sp>
      <p:sp>
        <p:nvSpPr>
          <p:cNvPr id="13" name="Textebene 1…"/>
          <p:cNvSpPr txBox="1">
            <a:spLocks noGrp="1"/>
          </p:cNvSpPr>
          <p:nvPr>
            <p:ph type="body" sz="quarter" idx="1" hasCustomPrompt="1"/>
          </p:nvPr>
        </p:nvSpPr>
        <p:spPr>
          <a:xfrm>
            <a:off x="1201342" y="7223190"/>
            <a:ext cx="21971001" cy="1905001"/>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Präsentationsuntertitel</a:t>
            </a:r>
          </a:p>
          <a:p>
            <a:pPr lvl="1"/>
            <a:endParaRPr/>
          </a:p>
          <a:p>
            <a:pPr lvl="2"/>
            <a:endParaRPr/>
          </a:p>
          <a:p>
            <a:pPr lvl="3"/>
            <a:endParaRPr/>
          </a:p>
          <a:p>
            <a:pPr lvl="4"/>
            <a:endParaRPr/>
          </a:p>
        </p:txBody>
      </p:sp>
      <p:sp>
        <p:nvSpPr>
          <p:cNvPr id="14"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Aufstellung">
    <p:spTree>
      <p:nvGrpSpPr>
        <p:cNvPr id="1" name=""/>
        <p:cNvGrpSpPr/>
        <p:nvPr/>
      </p:nvGrpSpPr>
      <p:grpSpPr>
        <a:xfrm>
          <a:off x="0" y="0"/>
          <a:ext cx="0" cy="0"/>
          <a:chOff x="0" y="0"/>
          <a:chExt cx="0" cy="0"/>
        </a:xfrm>
      </p:grpSpPr>
      <p:sp>
        <p:nvSpPr>
          <p:cNvPr id="98" name="Textebene 1…"/>
          <p:cNvSpPr txBox="1">
            <a:spLocks noGrp="1"/>
          </p:cNvSpPr>
          <p:nvPr>
            <p:ph type="body" sz="half" idx="1" hasCustomPrompt="1"/>
          </p:nvPr>
        </p:nvSpPr>
        <p:spPr>
          <a:xfrm>
            <a:off x="1206500" y="4920843"/>
            <a:ext cx="21971000" cy="3874314"/>
          </a:xfrm>
          <a:prstGeom prst="rect">
            <a:avLst/>
          </a:prstGeom>
        </p:spPr>
        <p:txBody>
          <a:bodyPr anchor="ctr"/>
          <a:lstStyle>
            <a:lvl1pPr marL="0" indent="0" algn="ctr">
              <a:lnSpc>
                <a:spcPct val="80000"/>
              </a:lnSpc>
              <a:spcBef>
                <a:spcPts val="0"/>
              </a:spcBef>
              <a:buSzTx/>
              <a:buNone/>
              <a:defRPr sz="11600" spc="-232">
                <a:latin typeface="Helvetica Neue Medium"/>
                <a:ea typeface="Helvetica Neue Medium"/>
                <a:cs typeface="Helvetica Neue Medium"/>
                <a:sym typeface="Helvetica Neue Medium"/>
              </a:defRPr>
            </a:lvl1pPr>
            <a:lvl2pPr marL="0" indent="457200" algn="ctr">
              <a:lnSpc>
                <a:spcPct val="80000"/>
              </a:lnSpc>
              <a:spcBef>
                <a:spcPts val="0"/>
              </a:spcBef>
              <a:buSzTx/>
              <a:buNone/>
              <a:defRPr sz="11600" spc="-232">
                <a:latin typeface="Helvetica Neue Medium"/>
                <a:ea typeface="Helvetica Neue Medium"/>
                <a:cs typeface="Helvetica Neue Medium"/>
                <a:sym typeface="Helvetica Neue Medium"/>
              </a:defRPr>
            </a:lvl2pPr>
            <a:lvl3pPr marL="0" indent="914400" algn="ctr">
              <a:lnSpc>
                <a:spcPct val="80000"/>
              </a:lnSpc>
              <a:spcBef>
                <a:spcPts val="0"/>
              </a:spcBef>
              <a:buSzTx/>
              <a:buNone/>
              <a:defRPr sz="11600" spc="-232">
                <a:latin typeface="Helvetica Neue Medium"/>
                <a:ea typeface="Helvetica Neue Medium"/>
                <a:cs typeface="Helvetica Neue Medium"/>
                <a:sym typeface="Helvetica Neue Medium"/>
              </a:defRPr>
            </a:lvl3pPr>
            <a:lvl4pPr marL="0" indent="1371600" algn="ctr">
              <a:lnSpc>
                <a:spcPct val="80000"/>
              </a:lnSpc>
              <a:spcBef>
                <a:spcPts val="0"/>
              </a:spcBef>
              <a:buSzTx/>
              <a:buNone/>
              <a:defRPr sz="11600" spc="-232">
                <a:latin typeface="Helvetica Neue Medium"/>
                <a:ea typeface="Helvetica Neue Medium"/>
                <a:cs typeface="Helvetica Neue Medium"/>
                <a:sym typeface="Helvetica Neue Medium"/>
              </a:defRPr>
            </a:lvl4pPr>
            <a:lvl5pPr marL="0" indent="1828800" algn="ctr">
              <a:lnSpc>
                <a:spcPct val="80000"/>
              </a:lnSpc>
              <a:spcBef>
                <a:spcPts val="0"/>
              </a:spcBef>
              <a:buSzTx/>
              <a:buNone/>
              <a:defRPr sz="11600" spc="-232">
                <a:latin typeface="Helvetica Neue Medium"/>
                <a:ea typeface="Helvetica Neue Medium"/>
                <a:cs typeface="Helvetica Neue Medium"/>
                <a:sym typeface="Helvetica Neue Medium"/>
              </a:defRPr>
            </a:lvl5pPr>
          </a:lstStyle>
          <a:p>
            <a:r>
              <a:t>Aufstellung</a:t>
            </a:r>
          </a:p>
          <a:p>
            <a:pPr lvl="1"/>
            <a:endParaRPr/>
          </a:p>
          <a:p>
            <a:pPr lvl="2"/>
            <a:endParaRPr/>
          </a:p>
          <a:p>
            <a:pPr lvl="3"/>
            <a:endParaRPr/>
          </a:p>
          <a:p>
            <a:pPr lvl="4"/>
            <a:endParaRPr/>
          </a:p>
        </p:txBody>
      </p:sp>
      <p:sp>
        <p:nvSpPr>
          <p:cNvPr id="99"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Fakt (groß)">
    <p:spTree>
      <p:nvGrpSpPr>
        <p:cNvPr id="1" name=""/>
        <p:cNvGrpSpPr/>
        <p:nvPr/>
      </p:nvGrpSpPr>
      <p:grpSpPr>
        <a:xfrm>
          <a:off x="0" y="0"/>
          <a:ext cx="0" cy="0"/>
          <a:chOff x="0" y="0"/>
          <a:chExt cx="0" cy="0"/>
        </a:xfrm>
      </p:grpSpPr>
      <p:sp>
        <p:nvSpPr>
          <p:cNvPr id="106" name="Textebene 1…"/>
          <p:cNvSpPr txBox="1">
            <a:spLocks noGrp="1"/>
          </p:cNvSpPr>
          <p:nvPr>
            <p:ph type="body" idx="1" hasCustomPrompt="1"/>
          </p:nvPr>
        </p:nvSpPr>
        <p:spPr>
          <a:xfrm>
            <a:off x="1206500" y="1075927"/>
            <a:ext cx="21971000" cy="7241584"/>
          </a:xfrm>
          <a:prstGeom prst="rect">
            <a:avLst/>
          </a:prstGeom>
        </p:spPr>
        <p:txBody>
          <a:bodyPr anchor="b"/>
          <a:lstStyle>
            <a:lvl1pPr marL="0" indent="0" algn="ctr">
              <a:lnSpc>
                <a:spcPct val="80000"/>
              </a:lnSpc>
              <a:spcBef>
                <a:spcPts val="0"/>
              </a:spcBef>
              <a:buSzTx/>
              <a:buNone/>
              <a:defRPr sz="25000" b="1" spc="-250"/>
            </a:lvl1pPr>
            <a:lvl2pPr marL="0" indent="457200" algn="ctr">
              <a:lnSpc>
                <a:spcPct val="80000"/>
              </a:lnSpc>
              <a:spcBef>
                <a:spcPts val="0"/>
              </a:spcBef>
              <a:buSzTx/>
              <a:buNone/>
              <a:defRPr sz="25000" b="1" spc="-250"/>
            </a:lvl2pPr>
            <a:lvl3pPr marL="0" indent="914400" algn="ctr">
              <a:lnSpc>
                <a:spcPct val="80000"/>
              </a:lnSpc>
              <a:spcBef>
                <a:spcPts val="0"/>
              </a:spcBef>
              <a:buSzTx/>
              <a:buNone/>
              <a:defRPr sz="25000" b="1" spc="-250"/>
            </a:lvl3pPr>
            <a:lvl4pPr marL="0" indent="1371600" algn="ctr">
              <a:lnSpc>
                <a:spcPct val="80000"/>
              </a:lnSpc>
              <a:spcBef>
                <a:spcPts val="0"/>
              </a:spcBef>
              <a:buSzTx/>
              <a:buNone/>
              <a:defRPr sz="25000" b="1" spc="-250"/>
            </a:lvl4pPr>
            <a:lvl5pPr marL="0" indent="1828800" algn="ctr">
              <a:lnSpc>
                <a:spcPct val="80000"/>
              </a:lnSpc>
              <a:spcBef>
                <a:spcPts val="0"/>
              </a:spcBef>
              <a:buSzTx/>
              <a:buNone/>
              <a:defRPr sz="25000" b="1" spc="-250"/>
            </a:lvl5pPr>
          </a:lstStyle>
          <a:p>
            <a:r>
              <a:t>100 %</a:t>
            </a:r>
          </a:p>
          <a:p>
            <a:pPr lvl="1"/>
            <a:endParaRPr/>
          </a:p>
          <a:p>
            <a:pPr lvl="2"/>
            <a:endParaRPr/>
          </a:p>
          <a:p>
            <a:pPr lvl="3"/>
            <a:endParaRPr/>
          </a:p>
          <a:p>
            <a:pPr lvl="4"/>
            <a:endParaRPr/>
          </a:p>
        </p:txBody>
      </p:sp>
      <p:sp>
        <p:nvSpPr>
          <p:cNvPr id="107" name="Fakten"/>
          <p:cNvSpPr txBox="1">
            <a:spLocks noGrp="1"/>
          </p:cNvSpPr>
          <p:nvPr>
            <p:ph type="body" sz="quarter" idx="21" hasCustomPrompt="1"/>
          </p:nvPr>
        </p:nvSpPr>
        <p:spPr>
          <a:xfrm>
            <a:off x="1206500" y="8262180"/>
            <a:ext cx="21971000" cy="934780"/>
          </a:xfrm>
          <a:prstGeom prst="rect">
            <a:avLst/>
          </a:prstGeom>
        </p:spPr>
        <p:txBody>
          <a:bodyPr lIns="45719" tIns="45719" rIns="45719" bIns="45719"/>
          <a:lstStyle>
            <a:lvl1pPr marL="0" indent="0" algn="ctr" defTabSz="825500">
              <a:lnSpc>
                <a:spcPct val="100000"/>
              </a:lnSpc>
              <a:spcBef>
                <a:spcPts val="0"/>
              </a:spcBef>
              <a:buSzTx/>
              <a:buNone/>
              <a:defRPr sz="5500" b="1"/>
            </a:lvl1pPr>
          </a:lstStyle>
          <a:p>
            <a:r>
              <a:t>Fakten</a:t>
            </a:r>
          </a:p>
        </p:txBody>
      </p:sp>
      <p:sp>
        <p:nvSpPr>
          <p:cNvPr id="108"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Zitat">
    <p:spTree>
      <p:nvGrpSpPr>
        <p:cNvPr id="1" name=""/>
        <p:cNvGrpSpPr/>
        <p:nvPr/>
      </p:nvGrpSpPr>
      <p:grpSpPr>
        <a:xfrm>
          <a:off x="0" y="0"/>
          <a:ext cx="0" cy="0"/>
          <a:chOff x="0" y="0"/>
          <a:chExt cx="0" cy="0"/>
        </a:xfrm>
      </p:grpSpPr>
      <p:sp>
        <p:nvSpPr>
          <p:cNvPr id="115" name="Quellenangabe"/>
          <p:cNvSpPr txBox="1">
            <a:spLocks noGrp="1"/>
          </p:cNvSpPr>
          <p:nvPr>
            <p:ph type="body" sz="quarter" idx="21" hasCustomPrompt="1"/>
          </p:nvPr>
        </p:nvSpPr>
        <p:spPr>
          <a:xfrm>
            <a:off x="2430025" y="10675453"/>
            <a:ext cx="20200052"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Quellenangabe</a:t>
            </a:r>
          </a:p>
        </p:txBody>
      </p:sp>
      <p:sp>
        <p:nvSpPr>
          <p:cNvPr id="116" name="Textebene 1…"/>
          <p:cNvSpPr txBox="1">
            <a:spLocks noGrp="1"/>
          </p:cNvSpPr>
          <p:nvPr>
            <p:ph type="body" sz="half" idx="1" hasCustomPrompt="1"/>
          </p:nvPr>
        </p:nvSpPr>
        <p:spPr>
          <a:xfrm>
            <a:off x="1753923" y="4939860"/>
            <a:ext cx="20876154" cy="3836280"/>
          </a:xfrm>
          <a:prstGeom prst="rect">
            <a:avLst/>
          </a:prstGeom>
        </p:spPr>
        <p:txBody>
          <a:bodyPr/>
          <a:lstStyle>
            <a:lvl1pPr marL="638923" indent="-469900">
              <a:spcBef>
                <a:spcPts val="0"/>
              </a:spcBef>
              <a:buSzTx/>
              <a:buNone/>
              <a:defRPr sz="8500" spc="-170">
                <a:latin typeface="Helvetica Neue Medium"/>
                <a:ea typeface="Helvetica Neue Medium"/>
                <a:cs typeface="Helvetica Neue Medium"/>
                <a:sym typeface="Helvetica Neue Medium"/>
              </a:defRPr>
            </a:lvl1pPr>
            <a:lvl2pPr marL="638923" indent="-12700">
              <a:spcBef>
                <a:spcPts val="0"/>
              </a:spcBef>
              <a:buSzTx/>
              <a:buNone/>
              <a:defRPr sz="8500" spc="-170">
                <a:latin typeface="Helvetica Neue Medium"/>
                <a:ea typeface="Helvetica Neue Medium"/>
                <a:cs typeface="Helvetica Neue Medium"/>
                <a:sym typeface="Helvetica Neue Medium"/>
              </a:defRPr>
            </a:lvl2pPr>
            <a:lvl3pPr marL="638923" indent="444500">
              <a:spcBef>
                <a:spcPts val="0"/>
              </a:spcBef>
              <a:buSzTx/>
              <a:buNone/>
              <a:defRPr sz="8500" spc="-170">
                <a:latin typeface="Helvetica Neue Medium"/>
                <a:ea typeface="Helvetica Neue Medium"/>
                <a:cs typeface="Helvetica Neue Medium"/>
                <a:sym typeface="Helvetica Neue Medium"/>
              </a:defRPr>
            </a:lvl3pPr>
            <a:lvl4pPr marL="638923" indent="901700">
              <a:spcBef>
                <a:spcPts val="0"/>
              </a:spcBef>
              <a:buSzTx/>
              <a:buNone/>
              <a:defRPr sz="8500" spc="-170">
                <a:latin typeface="Helvetica Neue Medium"/>
                <a:ea typeface="Helvetica Neue Medium"/>
                <a:cs typeface="Helvetica Neue Medium"/>
                <a:sym typeface="Helvetica Neue Medium"/>
              </a:defRPr>
            </a:lvl4pPr>
            <a:lvl5pPr marL="638923" indent="1358900">
              <a:spcBef>
                <a:spcPts val="0"/>
              </a:spcBef>
              <a:buSzTx/>
              <a:buNone/>
              <a:defRPr sz="8500" spc="-170">
                <a:latin typeface="Helvetica Neue Medium"/>
                <a:ea typeface="Helvetica Neue Medium"/>
                <a:cs typeface="Helvetica Neue Medium"/>
                <a:sym typeface="Helvetica Neue Medium"/>
              </a:defRPr>
            </a:lvl5pPr>
          </a:lstStyle>
          <a:p>
            <a:r>
              <a:t>„Bemerkenswert“</a:t>
            </a:r>
          </a:p>
          <a:p>
            <a:pPr lvl="1"/>
            <a:endParaRPr/>
          </a:p>
          <a:p>
            <a:pPr lvl="2"/>
            <a:endParaRPr/>
          </a:p>
          <a:p>
            <a:pPr lvl="3"/>
            <a:endParaRPr/>
          </a:p>
          <a:p>
            <a:pPr lvl="4"/>
            <a:endParaRPr/>
          </a:p>
        </p:txBody>
      </p:sp>
      <p:sp>
        <p:nvSpPr>
          <p:cNvPr id="117"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Foto - 3 Stück">
    <p:spTree>
      <p:nvGrpSpPr>
        <p:cNvPr id="1" name=""/>
        <p:cNvGrpSpPr/>
        <p:nvPr/>
      </p:nvGrpSpPr>
      <p:grpSpPr>
        <a:xfrm>
          <a:off x="0" y="0"/>
          <a:ext cx="0" cy="0"/>
          <a:chOff x="0" y="0"/>
          <a:chExt cx="0" cy="0"/>
        </a:xfrm>
      </p:grpSpPr>
      <p:sp>
        <p:nvSpPr>
          <p:cNvPr id="124" name="Bild"/>
          <p:cNvSpPr>
            <a:spLocks noGrp="1"/>
          </p:cNvSpPr>
          <p:nvPr>
            <p:ph type="pic" sz="quarter" idx="21"/>
          </p:nvPr>
        </p:nvSpPr>
        <p:spPr>
          <a:xfrm>
            <a:off x="15760700" y="1016000"/>
            <a:ext cx="7439099" cy="5949678"/>
          </a:xfrm>
          <a:prstGeom prst="rect">
            <a:avLst/>
          </a:prstGeom>
        </p:spPr>
        <p:txBody>
          <a:bodyPr lIns="91439" tIns="45719" rIns="91439" bIns="45719">
            <a:noAutofit/>
          </a:bodyPr>
          <a:lstStyle/>
          <a:p>
            <a:endParaRPr/>
          </a:p>
        </p:txBody>
      </p:sp>
      <p:sp>
        <p:nvSpPr>
          <p:cNvPr id="125" name="Bild"/>
          <p:cNvSpPr>
            <a:spLocks noGrp="1"/>
          </p:cNvSpPr>
          <p:nvPr>
            <p:ph type="pic" sz="half" idx="22"/>
          </p:nvPr>
        </p:nvSpPr>
        <p:spPr>
          <a:xfrm>
            <a:off x="13500100" y="3978275"/>
            <a:ext cx="10439400" cy="12150181"/>
          </a:xfrm>
          <a:prstGeom prst="rect">
            <a:avLst/>
          </a:prstGeom>
        </p:spPr>
        <p:txBody>
          <a:bodyPr lIns="91439" tIns="45719" rIns="91439" bIns="45719">
            <a:noAutofit/>
          </a:bodyPr>
          <a:lstStyle/>
          <a:p>
            <a:endParaRPr/>
          </a:p>
        </p:txBody>
      </p:sp>
      <p:sp>
        <p:nvSpPr>
          <p:cNvPr id="126" name="Bild"/>
          <p:cNvSpPr>
            <a:spLocks noGrp="1"/>
          </p:cNvSpPr>
          <p:nvPr>
            <p:ph type="pic" idx="23"/>
          </p:nvPr>
        </p:nvSpPr>
        <p:spPr>
          <a:xfrm>
            <a:off x="-139700" y="495300"/>
            <a:ext cx="16611600" cy="12458700"/>
          </a:xfrm>
          <a:prstGeom prst="rect">
            <a:avLst/>
          </a:prstGeom>
        </p:spPr>
        <p:txBody>
          <a:bodyPr lIns="91439" tIns="45719" rIns="91439" bIns="45719">
            <a:noAutofit/>
          </a:bodyPr>
          <a:lstStyle/>
          <a:p>
            <a:endParaRPr/>
          </a:p>
        </p:txBody>
      </p:sp>
      <p:sp>
        <p:nvSpPr>
          <p:cNvPr id="127"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Foto">
    <p:spTree>
      <p:nvGrpSpPr>
        <p:cNvPr id="1" name=""/>
        <p:cNvGrpSpPr/>
        <p:nvPr/>
      </p:nvGrpSpPr>
      <p:grpSpPr>
        <a:xfrm>
          <a:off x="0" y="0"/>
          <a:ext cx="0" cy="0"/>
          <a:chOff x="0" y="0"/>
          <a:chExt cx="0" cy="0"/>
        </a:xfrm>
      </p:grpSpPr>
      <p:sp>
        <p:nvSpPr>
          <p:cNvPr id="134" name="Bild"/>
          <p:cNvSpPr>
            <a:spLocks noGrp="1"/>
          </p:cNvSpPr>
          <p:nvPr>
            <p:ph type="pic" idx="21"/>
          </p:nvPr>
        </p:nvSpPr>
        <p:spPr>
          <a:xfrm>
            <a:off x="-1333500" y="-5524500"/>
            <a:ext cx="27051000" cy="21640800"/>
          </a:xfrm>
          <a:prstGeom prst="rect">
            <a:avLst/>
          </a:prstGeom>
        </p:spPr>
        <p:txBody>
          <a:bodyPr lIns="91439" tIns="45719" rIns="91439" bIns="45719">
            <a:noAutofit/>
          </a:bodyPr>
          <a:lstStyle/>
          <a:p>
            <a:endParaRPr/>
          </a:p>
        </p:txBody>
      </p:sp>
      <p:sp>
        <p:nvSpPr>
          <p:cNvPr id="135" name="Foliennumm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‹Nr.›</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Leer">
    <p:spTree>
      <p:nvGrpSpPr>
        <p:cNvPr id="1" name=""/>
        <p:cNvGrpSpPr/>
        <p:nvPr/>
      </p:nvGrpSpPr>
      <p:grpSpPr>
        <a:xfrm>
          <a:off x="0" y="0"/>
          <a:ext cx="0" cy="0"/>
          <a:chOff x="0" y="0"/>
          <a:chExt cx="0" cy="0"/>
        </a:xfrm>
      </p:grpSpPr>
      <p:sp>
        <p:nvSpPr>
          <p:cNvPr id="142"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el &amp; Foto">
    <p:spTree>
      <p:nvGrpSpPr>
        <p:cNvPr id="1" name=""/>
        <p:cNvGrpSpPr/>
        <p:nvPr/>
      </p:nvGrpSpPr>
      <p:grpSpPr>
        <a:xfrm>
          <a:off x="0" y="0"/>
          <a:ext cx="0" cy="0"/>
          <a:chOff x="0" y="0"/>
          <a:chExt cx="0" cy="0"/>
        </a:xfrm>
      </p:grpSpPr>
      <p:sp>
        <p:nvSpPr>
          <p:cNvPr id="21" name="666699290_02_crop_3159x1892.jpg"/>
          <p:cNvSpPr>
            <a:spLocks noGrp="1"/>
          </p:cNvSpPr>
          <p:nvPr>
            <p:ph type="pic" idx="21"/>
          </p:nvPr>
        </p:nvSpPr>
        <p:spPr>
          <a:xfrm>
            <a:off x="-1155700" y="-1295400"/>
            <a:ext cx="26746200" cy="16018933"/>
          </a:xfrm>
          <a:prstGeom prst="rect">
            <a:avLst/>
          </a:prstGeom>
        </p:spPr>
        <p:txBody>
          <a:bodyPr lIns="91439" tIns="45719" rIns="91439" bIns="45719">
            <a:noAutofit/>
          </a:bodyPr>
          <a:lstStyle/>
          <a:p>
            <a:endParaRPr/>
          </a:p>
        </p:txBody>
      </p:sp>
      <p:sp>
        <p:nvSpPr>
          <p:cNvPr id="22" name="Titel der Präsentation"/>
          <p:cNvSpPr txBox="1">
            <a:spLocks noGrp="1"/>
          </p:cNvSpPr>
          <p:nvPr>
            <p:ph type="title" hasCustomPrompt="1"/>
          </p:nvPr>
        </p:nvSpPr>
        <p:spPr>
          <a:xfrm>
            <a:off x="1206500" y="7124700"/>
            <a:ext cx="21971000" cy="4648200"/>
          </a:xfrm>
          <a:prstGeom prst="rect">
            <a:avLst/>
          </a:prstGeom>
        </p:spPr>
        <p:txBody>
          <a:bodyPr anchor="b"/>
          <a:lstStyle>
            <a:lvl1pPr>
              <a:defRPr sz="11600" spc="-232"/>
            </a:lvl1pPr>
          </a:lstStyle>
          <a:p>
            <a:r>
              <a:t>Titel der Präsentation</a:t>
            </a:r>
          </a:p>
        </p:txBody>
      </p:sp>
      <p:sp>
        <p:nvSpPr>
          <p:cNvPr id="23" name="Autor und Datum"/>
          <p:cNvSpPr txBox="1">
            <a:spLocks noGrp="1"/>
          </p:cNvSpPr>
          <p:nvPr>
            <p:ph type="body" sz="quarter" idx="22" hasCustomPrompt="1"/>
          </p:nvPr>
        </p:nvSpPr>
        <p:spPr>
          <a:xfrm>
            <a:off x="1207690" y="1106137"/>
            <a:ext cx="21968621"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Autor und Datum</a:t>
            </a:r>
          </a:p>
        </p:txBody>
      </p:sp>
      <p:sp>
        <p:nvSpPr>
          <p:cNvPr id="24" name="Textebene 1…"/>
          <p:cNvSpPr txBox="1">
            <a:spLocks noGrp="1"/>
          </p:cNvSpPr>
          <p:nvPr>
            <p:ph type="body" sz="quarter" idx="1" hasCustomPrompt="1"/>
          </p:nvPr>
        </p:nvSpPr>
        <p:spPr>
          <a:xfrm>
            <a:off x="1206500" y="11609910"/>
            <a:ext cx="21971000" cy="1116952"/>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Präsentationsuntertitel</a:t>
            </a:r>
          </a:p>
          <a:p>
            <a:pPr lvl="1"/>
            <a:endParaRPr/>
          </a:p>
          <a:p>
            <a:pPr lvl="2"/>
            <a:endParaRPr/>
          </a:p>
          <a:p>
            <a:pPr lvl="3"/>
            <a:endParaRPr/>
          </a:p>
          <a:p>
            <a:pPr lvl="4"/>
            <a:endParaRPr/>
          </a:p>
        </p:txBody>
      </p:sp>
      <p:sp>
        <p:nvSpPr>
          <p:cNvPr id="25"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el &amp; Foto 2">
    <p:spTree>
      <p:nvGrpSpPr>
        <p:cNvPr id="1" name=""/>
        <p:cNvGrpSpPr/>
        <p:nvPr/>
      </p:nvGrpSpPr>
      <p:grpSpPr>
        <a:xfrm>
          <a:off x="0" y="0"/>
          <a:ext cx="0" cy="0"/>
          <a:chOff x="0" y="0"/>
          <a:chExt cx="0" cy="0"/>
        </a:xfrm>
      </p:grpSpPr>
      <p:sp>
        <p:nvSpPr>
          <p:cNvPr id="32" name="910457886_1434x1669.jpg"/>
          <p:cNvSpPr>
            <a:spLocks noGrp="1"/>
          </p:cNvSpPr>
          <p:nvPr>
            <p:ph type="pic" idx="21"/>
          </p:nvPr>
        </p:nvSpPr>
        <p:spPr>
          <a:xfrm>
            <a:off x="10972800" y="-203200"/>
            <a:ext cx="12144837" cy="14135100"/>
          </a:xfrm>
          <a:prstGeom prst="rect">
            <a:avLst/>
          </a:prstGeom>
        </p:spPr>
        <p:txBody>
          <a:bodyPr lIns="91439" tIns="45719" rIns="91439" bIns="45719">
            <a:noAutofit/>
          </a:bodyPr>
          <a:lstStyle/>
          <a:p>
            <a:endParaRPr/>
          </a:p>
        </p:txBody>
      </p:sp>
      <p:sp>
        <p:nvSpPr>
          <p:cNvPr id="33" name="Folientitel"/>
          <p:cNvSpPr txBox="1">
            <a:spLocks noGrp="1"/>
          </p:cNvSpPr>
          <p:nvPr>
            <p:ph type="title" hasCustomPrompt="1"/>
          </p:nvPr>
        </p:nvSpPr>
        <p:spPr>
          <a:xfrm>
            <a:off x="1206500" y="1270000"/>
            <a:ext cx="9779000" cy="5882273"/>
          </a:xfrm>
          <a:prstGeom prst="rect">
            <a:avLst/>
          </a:prstGeom>
        </p:spPr>
        <p:txBody>
          <a:bodyPr anchor="b"/>
          <a:lstStyle/>
          <a:p>
            <a:r>
              <a:t>Folientitel</a:t>
            </a:r>
          </a:p>
        </p:txBody>
      </p:sp>
      <p:sp>
        <p:nvSpPr>
          <p:cNvPr id="34" name="Textebene 1…"/>
          <p:cNvSpPr txBox="1">
            <a:spLocks noGrp="1"/>
          </p:cNvSpPr>
          <p:nvPr>
            <p:ph type="body" sz="quarter" idx="1" hasCustomPrompt="1"/>
          </p:nvPr>
        </p:nvSpPr>
        <p:spPr>
          <a:xfrm>
            <a:off x="1206500" y="7060576"/>
            <a:ext cx="9779000" cy="5385424"/>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Folien-Untertitel</a:t>
            </a:r>
          </a:p>
          <a:p>
            <a:pPr lvl="1"/>
            <a:endParaRPr/>
          </a:p>
          <a:p>
            <a:pPr lvl="2"/>
            <a:endParaRPr/>
          </a:p>
          <a:p>
            <a:pPr lvl="3"/>
            <a:endParaRPr/>
          </a:p>
          <a:p>
            <a:pPr lvl="4"/>
            <a:endParaRPr/>
          </a:p>
        </p:txBody>
      </p:sp>
      <p:sp>
        <p:nvSpPr>
          <p:cNvPr id="35" name="Foliennummer"/>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el &amp; Punkte">
    <p:spTree>
      <p:nvGrpSpPr>
        <p:cNvPr id="1" name=""/>
        <p:cNvGrpSpPr/>
        <p:nvPr/>
      </p:nvGrpSpPr>
      <p:grpSpPr>
        <a:xfrm>
          <a:off x="0" y="0"/>
          <a:ext cx="0" cy="0"/>
          <a:chOff x="0" y="0"/>
          <a:chExt cx="0" cy="0"/>
        </a:xfrm>
      </p:grpSpPr>
      <p:sp>
        <p:nvSpPr>
          <p:cNvPr id="42" name="Folientitel"/>
          <p:cNvSpPr txBox="1">
            <a:spLocks noGrp="1"/>
          </p:cNvSpPr>
          <p:nvPr>
            <p:ph type="title" hasCustomPrompt="1"/>
          </p:nvPr>
        </p:nvSpPr>
        <p:spPr>
          <a:prstGeom prst="rect">
            <a:avLst/>
          </a:prstGeom>
        </p:spPr>
        <p:txBody>
          <a:bodyPr/>
          <a:lstStyle/>
          <a:p>
            <a:r>
              <a:t>Folientitel</a:t>
            </a:r>
          </a:p>
        </p:txBody>
      </p:sp>
      <p:sp>
        <p:nvSpPr>
          <p:cNvPr id="43" name="Folien-Untertitel"/>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Folien-Untertitel</a:t>
            </a:r>
          </a:p>
        </p:txBody>
      </p:sp>
      <p:sp>
        <p:nvSpPr>
          <p:cNvPr id="44" name="Textebene 1…"/>
          <p:cNvSpPr txBox="1">
            <a:spLocks noGrp="1"/>
          </p:cNvSpPr>
          <p:nvPr>
            <p:ph type="body" idx="1" hasCustomPrompt="1"/>
          </p:nvPr>
        </p:nvSpPr>
        <p:spPr>
          <a:prstGeom prst="rect">
            <a:avLst/>
          </a:prstGeom>
        </p:spPr>
        <p:txBody>
          <a:bodyPr/>
          <a:lstStyle/>
          <a:p>
            <a:r>
              <a:t>Text für Folienpunkt</a:t>
            </a:r>
          </a:p>
          <a:p>
            <a:pPr lvl="1"/>
            <a:endParaRPr/>
          </a:p>
          <a:p>
            <a:pPr lvl="2"/>
            <a:endParaRPr/>
          </a:p>
          <a:p>
            <a:pPr lvl="3"/>
            <a:endParaRPr/>
          </a:p>
          <a:p>
            <a:pPr lvl="4"/>
            <a:endParaRPr/>
          </a:p>
        </p:txBody>
      </p:sp>
      <p:sp>
        <p:nvSpPr>
          <p:cNvPr id="45"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Punkte">
    <p:spTree>
      <p:nvGrpSpPr>
        <p:cNvPr id="1" name=""/>
        <p:cNvGrpSpPr/>
        <p:nvPr/>
      </p:nvGrpSpPr>
      <p:grpSpPr>
        <a:xfrm>
          <a:off x="0" y="0"/>
          <a:ext cx="0" cy="0"/>
          <a:chOff x="0" y="0"/>
          <a:chExt cx="0" cy="0"/>
        </a:xfrm>
      </p:grpSpPr>
      <p:sp>
        <p:nvSpPr>
          <p:cNvPr id="52" name="Textebene 1…"/>
          <p:cNvSpPr txBox="1">
            <a:spLocks noGrp="1"/>
          </p:cNvSpPr>
          <p:nvPr>
            <p:ph type="body" idx="1" hasCustomPrompt="1"/>
          </p:nvPr>
        </p:nvSpPr>
        <p:spPr>
          <a:prstGeom prst="rect">
            <a:avLst/>
          </a:prstGeom>
        </p:spPr>
        <p:txBody>
          <a:bodyPr numCol="2" spcCol="1098550"/>
          <a:lstStyle/>
          <a:p>
            <a:r>
              <a:t>Text für Folienpunkt</a:t>
            </a:r>
          </a:p>
          <a:p>
            <a:pPr lvl="1"/>
            <a:endParaRPr/>
          </a:p>
          <a:p>
            <a:pPr lvl="2"/>
            <a:endParaRPr/>
          </a:p>
          <a:p>
            <a:pPr lvl="3"/>
            <a:endParaRPr/>
          </a:p>
          <a:p>
            <a:pPr lvl="4"/>
            <a:endParaRPr/>
          </a:p>
        </p:txBody>
      </p:sp>
      <p:sp>
        <p:nvSpPr>
          <p:cNvPr id="53"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el, Punkte &amp; Foto">
    <p:spTree>
      <p:nvGrpSpPr>
        <p:cNvPr id="1" name=""/>
        <p:cNvGrpSpPr/>
        <p:nvPr/>
      </p:nvGrpSpPr>
      <p:grpSpPr>
        <a:xfrm>
          <a:off x="0" y="0"/>
          <a:ext cx="0" cy="0"/>
          <a:chOff x="0" y="0"/>
          <a:chExt cx="0" cy="0"/>
        </a:xfrm>
      </p:grpSpPr>
      <p:sp>
        <p:nvSpPr>
          <p:cNvPr id="60" name="Folien-Untertitel"/>
          <p:cNvSpPr txBox="1">
            <a:spLocks noGrp="1"/>
          </p:cNvSpPr>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Folien-Untertitel</a:t>
            </a:r>
          </a:p>
        </p:txBody>
      </p:sp>
      <p:sp>
        <p:nvSpPr>
          <p:cNvPr id="61" name="Textebene 1…"/>
          <p:cNvSpPr txBox="1">
            <a:spLocks noGrp="1"/>
          </p:cNvSpPr>
          <p:nvPr>
            <p:ph type="body" sz="half" idx="1" hasCustomPrompt="1"/>
          </p:nvPr>
        </p:nvSpPr>
        <p:spPr>
          <a:xfrm>
            <a:off x="1206500" y="4248504"/>
            <a:ext cx="9779000" cy="8256630"/>
          </a:xfrm>
          <a:prstGeom prst="rect">
            <a:avLst/>
          </a:prstGeom>
        </p:spPr>
        <p:txBody>
          <a:bodyPr/>
          <a:lstStyle/>
          <a:p>
            <a:r>
              <a:t>Text für Folienpunkt</a:t>
            </a:r>
          </a:p>
          <a:p>
            <a:pPr lvl="1"/>
            <a:endParaRPr/>
          </a:p>
          <a:p>
            <a:pPr lvl="2"/>
            <a:endParaRPr/>
          </a:p>
          <a:p>
            <a:pPr lvl="3"/>
            <a:endParaRPr/>
          </a:p>
          <a:p>
            <a:pPr lvl="4"/>
            <a:endParaRPr/>
          </a:p>
        </p:txBody>
      </p:sp>
      <p:sp>
        <p:nvSpPr>
          <p:cNvPr id="62" name="660384004_1290x1720.jpg"/>
          <p:cNvSpPr>
            <a:spLocks noGrp="1"/>
          </p:cNvSpPr>
          <p:nvPr>
            <p:ph type="pic" idx="22"/>
          </p:nvPr>
        </p:nvSpPr>
        <p:spPr>
          <a:xfrm>
            <a:off x="12192000" y="-407266"/>
            <a:ext cx="10916874" cy="14555832"/>
          </a:xfrm>
          <a:prstGeom prst="rect">
            <a:avLst/>
          </a:prstGeom>
        </p:spPr>
        <p:txBody>
          <a:bodyPr lIns="91439" tIns="45719" rIns="91439" bIns="45719">
            <a:noAutofit/>
          </a:bodyPr>
          <a:lstStyle/>
          <a:p>
            <a:endParaRPr/>
          </a:p>
        </p:txBody>
      </p:sp>
      <p:sp>
        <p:nvSpPr>
          <p:cNvPr id="63" name="Folientitel"/>
          <p:cNvSpPr txBox="1">
            <a:spLocks noGrp="1"/>
          </p:cNvSpPr>
          <p:nvPr>
            <p:ph type="title" hasCustomPrompt="1"/>
          </p:nvPr>
        </p:nvSpPr>
        <p:spPr>
          <a:xfrm>
            <a:off x="1206500" y="1079500"/>
            <a:ext cx="9779000" cy="1435100"/>
          </a:xfrm>
          <a:prstGeom prst="rect">
            <a:avLst/>
          </a:prstGeom>
        </p:spPr>
        <p:txBody>
          <a:bodyPr/>
          <a:lstStyle/>
          <a:p>
            <a:r>
              <a:t>Folientitel</a:t>
            </a:r>
          </a:p>
        </p:txBody>
      </p:sp>
      <p:sp>
        <p:nvSpPr>
          <p:cNvPr id="64"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Abschnitt">
    <p:spTree>
      <p:nvGrpSpPr>
        <p:cNvPr id="1" name=""/>
        <p:cNvGrpSpPr/>
        <p:nvPr/>
      </p:nvGrpSpPr>
      <p:grpSpPr>
        <a:xfrm>
          <a:off x="0" y="0"/>
          <a:ext cx="0" cy="0"/>
          <a:chOff x="0" y="0"/>
          <a:chExt cx="0" cy="0"/>
        </a:xfrm>
      </p:grpSpPr>
      <p:sp>
        <p:nvSpPr>
          <p:cNvPr id="71" name="Titel des Abschnitts"/>
          <p:cNvSpPr txBox="1">
            <a:spLocks noGrp="1"/>
          </p:cNvSpPr>
          <p:nvPr>
            <p:ph type="title" hasCustomPrompt="1"/>
          </p:nvPr>
        </p:nvSpPr>
        <p:spPr>
          <a:xfrm>
            <a:off x="1206496" y="4533900"/>
            <a:ext cx="21971004" cy="4648200"/>
          </a:xfrm>
          <a:prstGeom prst="rect">
            <a:avLst/>
          </a:prstGeom>
        </p:spPr>
        <p:txBody>
          <a:bodyPr anchor="ctr"/>
          <a:lstStyle>
            <a:lvl1pPr>
              <a:defRPr sz="11600" b="0" spc="-232">
                <a:latin typeface="Helvetica Neue Medium"/>
                <a:ea typeface="Helvetica Neue Medium"/>
                <a:cs typeface="Helvetica Neue Medium"/>
                <a:sym typeface="Helvetica Neue Medium"/>
              </a:defRPr>
            </a:lvl1pPr>
          </a:lstStyle>
          <a:p>
            <a:r>
              <a:t>Titel des Abschnitts</a:t>
            </a:r>
          </a:p>
        </p:txBody>
      </p:sp>
      <p:sp>
        <p:nvSpPr>
          <p:cNvPr id="72" name="Foliennummer"/>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Nur Titel">
    <p:spTree>
      <p:nvGrpSpPr>
        <p:cNvPr id="1" name=""/>
        <p:cNvGrpSpPr/>
        <p:nvPr/>
      </p:nvGrpSpPr>
      <p:grpSpPr>
        <a:xfrm>
          <a:off x="0" y="0"/>
          <a:ext cx="0" cy="0"/>
          <a:chOff x="0" y="0"/>
          <a:chExt cx="0" cy="0"/>
        </a:xfrm>
      </p:grpSpPr>
      <p:sp>
        <p:nvSpPr>
          <p:cNvPr id="79" name="Folientitel"/>
          <p:cNvSpPr txBox="1">
            <a:spLocks noGrp="1"/>
          </p:cNvSpPr>
          <p:nvPr>
            <p:ph type="title" hasCustomPrompt="1"/>
          </p:nvPr>
        </p:nvSpPr>
        <p:spPr>
          <a:xfrm>
            <a:off x="1206500" y="1079500"/>
            <a:ext cx="21971000" cy="1434949"/>
          </a:xfrm>
          <a:prstGeom prst="rect">
            <a:avLst/>
          </a:prstGeom>
        </p:spPr>
        <p:txBody>
          <a:bodyPr/>
          <a:lstStyle/>
          <a:p>
            <a:r>
              <a:t>Folientitel</a:t>
            </a:r>
          </a:p>
        </p:txBody>
      </p:sp>
      <p:sp>
        <p:nvSpPr>
          <p:cNvPr id="80" name="Folien-Untertitel"/>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Folien-Untertitel</a:t>
            </a:r>
          </a:p>
        </p:txBody>
      </p:sp>
      <p:sp>
        <p:nvSpPr>
          <p:cNvPr id="81"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Agenda">
    <p:spTree>
      <p:nvGrpSpPr>
        <p:cNvPr id="1" name=""/>
        <p:cNvGrpSpPr/>
        <p:nvPr/>
      </p:nvGrpSpPr>
      <p:grpSpPr>
        <a:xfrm>
          <a:off x="0" y="0"/>
          <a:ext cx="0" cy="0"/>
          <a:chOff x="0" y="0"/>
          <a:chExt cx="0" cy="0"/>
        </a:xfrm>
      </p:grpSpPr>
      <p:sp>
        <p:nvSpPr>
          <p:cNvPr id="88" name="Agenda-Titel"/>
          <p:cNvSpPr txBox="1">
            <a:spLocks noGrp="1"/>
          </p:cNvSpPr>
          <p:nvPr>
            <p:ph type="title" hasCustomPrompt="1"/>
          </p:nvPr>
        </p:nvSpPr>
        <p:spPr>
          <a:xfrm>
            <a:off x="1206500" y="1079500"/>
            <a:ext cx="21971000" cy="1435100"/>
          </a:xfrm>
          <a:prstGeom prst="rect">
            <a:avLst/>
          </a:prstGeom>
        </p:spPr>
        <p:txBody>
          <a:bodyPr/>
          <a:lstStyle/>
          <a:p>
            <a:r>
              <a:t>Agenda-Titel</a:t>
            </a:r>
          </a:p>
        </p:txBody>
      </p:sp>
      <p:sp>
        <p:nvSpPr>
          <p:cNvPr id="89" name="Agenda-Untertitel"/>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Agenda-Untertitel</a:t>
            </a:r>
          </a:p>
        </p:txBody>
      </p:sp>
      <p:sp>
        <p:nvSpPr>
          <p:cNvPr id="90" name="Textebene 1…"/>
          <p:cNvSpPr txBox="1">
            <a:spLocks noGrp="1"/>
          </p:cNvSpPr>
          <p:nvPr>
            <p:ph type="body" idx="1" hasCustomPrompt="1"/>
          </p:nvPr>
        </p:nvSpPr>
        <p:spPr>
          <a:prstGeom prst="rect">
            <a:avLst/>
          </a:prstGeom>
        </p:spPr>
        <p:txBody>
          <a:bodyPr/>
          <a:lstStyle>
            <a:lvl1pPr marL="0" indent="0" defTabSz="825500">
              <a:lnSpc>
                <a:spcPct val="100000"/>
              </a:lnSpc>
              <a:spcBef>
                <a:spcPts val="1800"/>
              </a:spcBef>
              <a:buSzTx/>
              <a:buNone/>
              <a:defRPr sz="5500" spc="-55"/>
            </a:lvl1pPr>
            <a:lvl2pPr marL="0" indent="457200" defTabSz="825500">
              <a:lnSpc>
                <a:spcPct val="100000"/>
              </a:lnSpc>
              <a:spcBef>
                <a:spcPts val="1800"/>
              </a:spcBef>
              <a:buSzTx/>
              <a:buNone/>
              <a:defRPr sz="5500" spc="-55"/>
            </a:lvl2pPr>
            <a:lvl3pPr marL="0" indent="914400" defTabSz="825500">
              <a:lnSpc>
                <a:spcPct val="100000"/>
              </a:lnSpc>
              <a:spcBef>
                <a:spcPts val="1800"/>
              </a:spcBef>
              <a:buSzTx/>
              <a:buNone/>
              <a:defRPr sz="5500" spc="-55"/>
            </a:lvl3pPr>
            <a:lvl4pPr marL="0" indent="1371600" defTabSz="825500">
              <a:lnSpc>
                <a:spcPct val="100000"/>
              </a:lnSpc>
              <a:spcBef>
                <a:spcPts val="1800"/>
              </a:spcBef>
              <a:buSzTx/>
              <a:buNone/>
              <a:defRPr sz="5500" spc="-55"/>
            </a:lvl4pPr>
            <a:lvl5pPr marL="0" indent="1828800" defTabSz="825500">
              <a:lnSpc>
                <a:spcPct val="100000"/>
              </a:lnSpc>
              <a:spcBef>
                <a:spcPts val="1800"/>
              </a:spcBef>
              <a:buSzTx/>
              <a:buNone/>
              <a:defRPr sz="5500" spc="-55"/>
            </a:lvl5pPr>
          </a:lstStyle>
          <a:p>
            <a:r>
              <a:t>Agendathemen</a:t>
            </a:r>
          </a:p>
          <a:p>
            <a:pPr lvl="1"/>
            <a:endParaRPr/>
          </a:p>
          <a:p>
            <a:pPr lvl="2"/>
            <a:endParaRPr/>
          </a:p>
          <a:p>
            <a:pPr lvl="3"/>
            <a:endParaRPr/>
          </a:p>
          <a:p>
            <a:pPr lvl="4"/>
            <a:endParaRPr/>
          </a:p>
        </p:txBody>
      </p:sp>
      <p:sp>
        <p:nvSpPr>
          <p:cNvPr id="91"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Folientitel"/>
          <p:cNvSpPr txBox="1">
            <a:spLocks noGrp="1"/>
          </p:cNvSpPr>
          <p:nvPr>
            <p:ph type="title" hasCustomPrompt="1"/>
          </p:nvPr>
        </p:nvSpPr>
        <p:spPr>
          <a:xfrm>
            <a:off x="1206500" y="1079500"/>
            <a:ext cx="21971000" cy="1433163"/>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ormAutofit/>
          </a:bodyPr>
          <a:lstStyle/>
          <a:p>
            <a:r>
              <a:t>Folientitel</a:t>
            </a:r>
          </a:p>
        </p:txBody>
      </p:sp>
      <p:sp>
        <p:nvSpPr>
          <p:cNvPr id="3" name="Textebene 1…"/>
          <p:cNvSpPr txBox="1">
            <a:spLocks noGrp="1"/>
          </p:cNvSpPr>
          <p:nvPr>
            <p:ph type="body" idx="1" hasCustomPrompt="1"/>
          </p:nvPr>
        </p:nvSpPr>
        <p:spPr>
          <a:xfrm>
            <a:off x="1206500" y="4248504"/>
            <a:ext cx="21971000" cy="825601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ormAutofit/>
          </a:bodyPr>
          <a:lstStyle/>
          <a:p>
            <a:r>
              <a:t>Text für Folienpunkt</a:t>
            </a:r>
          </a:p>
          <a:p>
            <a:pPr lvl="1"/>
            <a:endParaRPr/>
          </a:p>
          <a:p>
            <a:pPr lvl="2"/>
            <a:endParaRPr/>
          </a:p>
          <a:p>
            <a:pPr lvl="3"/>
            <a:endParaRPr/>
          </a:p>
          <a:p>
            <a:pPr lvl="4"/>
            <a:endParaRPr/>
          </a:p>
        </p:txBody>
      </p:sp>
      <p:sp>
        <p:nvSpPr>
          <p:cNvPr id="4" name="Foliennummer"/>
          <p:cNvSpPr txBox="1">
            <a:spLocks noGrp="1"/>
          </p:cNvSpPr>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defTabSz="584200">
              <a:defRPr sz="1800">
                <a:solidFill>
                  <a:srgbClr val="000000"/>
                </a:solidFill>
              </a:defRPr>
            </a:lvl1pPr>
          </a:lstStyle>
          <a:p>
            <a:fld id="{86CB4B4D-7CA3-9044-876B-883B54F8677D}" type="slidenum">
              <a:t>‹Nr.›</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med"/>
  <p:txStyles>
    <p:titleStyle>
      <a:lvl1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p:titleStyle>
    <p:bodyStyle>
      <a:lvl1pPr marL="609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sv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3.sv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3.sv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3.sv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5.xml"/><Relationship Id="rId1" Type="http://schemas.openxmlformats.org/officeDocument/2006/relationships/slideLayout" Target="../slideLayouts/slideLayout15.xml"/><Relationship Id="rId5" Type="http://schemas.openxmlformats.org/officeDocument/2006/relationships/image" Target="../media/image3.sv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3.sv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7.xml"/><Relationship Id="rId1" Type="http://schemas.openxmlformats.org/officeDocument/2006/relationships/slideLayout" Target="../slideLayouts/slideLayout15.xml"/><Relationship Id="rId5" Type="http://schemas.openxmlformats.org/officeDocument/2006/relationships/image" Target="../media/image3.sv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0" y="2528681"/>
            <a:ext cx="24384000" cy="11188800"/>
          </a:xfrm>
          <a:prstGeom prst="rect">
            <a:avLst/>
          </a:prstGeom>
          <a:solidFill>
            <a:srgbClr val="BECDDC"/>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e-DE"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52" name="Digital dabei – Startpaket…"/>
          <p:cNvSpPr txBox="1">
            <a:spLocks noGrp="1"/>
          </p:cNvSpPr>
          <p:nvPr>
            <p:ph type="ctrTitle"/>
          </p:nvPr>
        </p:nvSpPr>
        <p:spPr>
          <a:xfrm>
            <a:off x="2340000" y="853200"/>
            <a:ext cx="15233750" cy="1518951"/>
          </a:xfrm>
          <a:prstGeom prst="rect">
            <a:avLst/>
          </a:prstGeom>
        </p:spPr>
        <p:txBody>
          <a:bodyPr anchor="t">
            <a:normAutofit/>
          </a:bodyPr>
          <a:lstStyle/>
          <a:p>
            <a:pPr defTabSz="402336">
              <a:lnSpc>
                <a:spcPct val="100000"/>
              </a:lnSpc>
              <a:defRPr sz="7919" spc="0">
                <a:latin typeface="Source Sans Pro"/>
                <a:ea typeface="Source Sans Pro"/>
                <a:cs typeface="Source Sans Pro"/>
                <a:sym typeface="Source Sans Pro"/>
              </a:defRPr>
            </a:pPr>
            <a:r>
              <a:rPr sz="7800" dirty="0">
                <a:solidFill>
                  <a:schemeClr val="bg2">
                    <a:lumMod val="10000"/>
                  </a:schemeClr>
                </a:solidFill>
                <a:latin typeface="Calibri" panose="020F0502020204030204" pitchFamily="34" charset="0"/>
                <a:cs typeface="Calibri" panose="020F0502020204030204" pitchFamily="34" charset="0"/>
              </a:rPr>
              <a:t>Digital dabei – Startpaket</a:t>
            </a:r>
          </a:p>
        </p:txBody>
      </p:sp>
      <p:sp>
        <p:nvSpPr>
          <p:cNvPr id="7" name="Linie"/>
          <p:cNvSpPr/>
          <p:nvPr/>
        </p:nvSpPr>
        <p:spPr>
          <a:xfrm>
            <a:off x="0" y="2528681"/>
            <a:ext cx="24384000" cy="0"/>
          </a:xfrm>
          <a:prstGeom prst="line">
            <a:avLst/>
          </a:prstGeom>
          <a:ln w="76200">
            <a:solidFill>
              <a:schemeClr val="accent5">
                <a:hueOff val="-82419"/>
                <a:satOff val="-9513"/>
                <a:lumOff val="-16343"/>
              </a:schemeClr>
            </a:solidFill>
            <a:miter lim="400000"/>
          </a:ln>
        </p:spPr>
        <p:txBody>
          <a:bodyPr lIns="50800" tIns="50800" rIns="50800" bIns="50800" anchor="ctr"/>
          <a:lstStyle/>
          <a:p>
            <a:endParaRPr/>
          </a:p>
        </p:txBody>
      </p:sp>
      <p:pic>
        <p:nvPicPr>
          <p:cNvPr id="5" name="Bild 4"/>
          <p:cNvPicPr>
            <a:picLocks noChangeAspect="1"/>
          </p:cNvPicPr>
          <p:nvPr/>
        </p:nvPicPr>
        <p:blipFill>
          <a:blip r:embed="rId3"/>
          <a:stretch>
            <a:fillRect/>
          </a:stretch>
        </p:blipFill>
        <p:spPr>
          <a:xfrm>
            <a:off x="16623334" y="1527315"/>
            <a:ext cx="3494379" cy="11653847"/>
          </a:xfrm>
          <a:prstGeom prst="rect">
            <a:avLst/>
          </a:prstGeom>
        </p:spPr>
      </p:pic>
      <p:sp>
        <p:nvSpPr>
          <p:cNvPr id="15" name="Digital dabei – Startpaket…"/>
          <p:cNvSpPr txBox="1">
            <a:spLocks/>
          </p:cNvSpPr>
          <p:nvPr/>
        </p:nvSpPr>
        <p:spPr>
          <a:xfrm>
            <a:off x="2340000" y="5814204"/>
            <a:ext cx="13722754" cy="6176514"/>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a:bodyPr>
          <a:lstStyle>
            <a:lvl1pPr marL="0" marR="0" indent="0" algn="l" defTabSz="2438338" rtl="0" latinLnBrk="0">
              <a:lnSpc>
                <a:spcPct val="80000"/>
              </a:lnSpc>
              <a:spcBef>
                <a:spcPts val="0"/>
              </a:spcBef>
              <a:spcAft>
                <a:spcPts val="0"/>
              </a:spcAft>
              <a:buClrTx/>
              <a:buSzTx/>
              <a:buFontTx/>
              <a:buNone/>
              <a:tabLst/>
              <a:defRPr sz="11600" b="1" i="0" u="none" strike="noStrike" cap="none" spc="-232" baseline="0">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a:lstStyle>
          <a:p>
            <a:pPr defTabSz="402336" hangingPunct="1">
              <a:lnSpc>
                <a:spcPts val="6000"/>
              </a:lnSpc>
              <a:defRPr sz="4840" b="0" spc="0">
                <a:latin typeface="Source Sans Pro"/>
                <a:ea typeface="Source Sans Pro"/>
                <a:cs typeface="Source Sans Pro"/>
                <a:sym typeface="Source Sans Pro"/>
              </a:defRPr>
            </a:pPr>
            <a:r>
              <a:rPr lang="de-DE" sz="4600" b="0" spc="0" dirty="0">
                <a:solidFill>
                  <a:schemeClr val="bg2">
                    <a:lumMod val="10000"/>
                  </a:schemeClr>
                </a:solidFill>
                <a:latin typeface="Calibri" panose="020F0502020204030204" pitchFamily="34" charset="0"/>
                <a:ea typeface="Source Sans Pro" charset="0"/>
                <a:cs typeface="Calibri" panose="020F0502020204030204" pitchFamily="34" charset="0"/>
                <a:sym typeface="Source Sans Pro"/>
              </a:rPr>
              <a:t>In diesem Baustein erproben Sie die Internet-Suche am eigenen Gerät. </a:t>
            </a:r>
          </a:p>
        </p:txBody>
      </p:sp>
      <p:sp>
        <p:nvSpPr>
          <p:cNvPr id="16" name="Digital dabei – Startpaket…"/>
          <p:cNvSpPr txBox="1">
            <a:spLocks/>
          </p:cNvSpPr>
          <p:nvPr/>
        </p:nvSpPr>
        <p:spPr>
          <a:xfrm>
            <a:off x="2340000" y="4140679"/>
            <a:ext cx="10321405" cy="1673525"/>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a:bodyPr>
          <a:lstStyle>
            <a:lvl1pPr marL="0" marR="0" indent="0" algn="l" defTabSz="2438338" rtl="0" latinLnBrk="0">
              <a:lnSpc>
                <a:spcPct val="80000"/>
              </a:lnSpc>
              <a:spcBef>
                <a:spcPts val="0"/>
              </a:spcBef>
              <a:spcAft>
                <a:spcPts val="0"/>
              </a:spcAft>
              <a:buClrTx/>
              <a:buSzTx/>
              <a:buFontTx/>
              <a:buNone/>
              <a:tabLst/>
              <a:defRPr sz="11600" b="1" i="0" u="none" strike="noStrike" cap="none" spc="-232" baseline="0">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a:lstStyle>
          <a:p>
            <a:pPr defTabSz="402336" hangingPunct="1">
              <a:lnSpc>
                <a:spcPct val="100000"/>
              </a:lnSpc>
              <a:defRPr sz="7919" spc="0">
                <a:latin typeface="Source Sans Pro"/>
                <a:ea typeface="Source Sans Pro"/>
                <a:cs typeface="Source Sans Pro"/>
                <a:sym typeface="Source Sans Pro"/>
              </a:defRPr>
            </a:pPr>
            <a:r>
              <a:rPr lang="de-DE" sz="7800" spc="0" dirty="0">
                <a:solidFill>
                  <a:schemeClr val="bg2">
                    <a:lumMod val="10000"/>
                  </a:schemeClr>
                </a:solidFill>
                <a:latin typeface="Calibri" panose="020F0502020204030204" pitchFamily="34" charset="0"/>
                <a:ea typeface="Source Sans Pro" charset="0"/>
                <a:cs typeface="Calibri" panose="020F0502020204030204" pitchFamily="34" charset="0"/>
                <a:sym typeface="Source Sans Pro"/>
              </a:rPr>
              <a:t>Baustein 7.1</a:t>
            </a:r>
          </a:p>
        </p:txBody>
      </p:sp>
      <p:pic>
        <p:nvPicPr>
          <p:cNvPr id="4" name="Grafik 3">
            <a:extLst>
              <a:ext uri="{FF2B5EF4-FFF2-40B4-BE49-F238E27FC236}">
                <a16:creationId xmlns:a16="http://schemas.microsoft.com/office/drawing/2014/main" id="{95A7E8BB-4601-E6DC-5D31-E08C6E2335C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419200" y="12767564"/>
            <a:ext cx="3585183" cy="527233"/>
          </a:xfrm>
          <a:prstGeom prst="rect">
            <a:avLst/>
          </a:prstGeom>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0" y="2527200"/>
            <a:ext cx="24384000" cy="11188800"/>
          </a:xfrm>
          <a:prstGeom prst="rect">
            <a:avLst/>
          </a:prstGeom>
          <a:solidFill>
            <a:srgbClr val="BECDDC"/>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e-DE"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 name="Digital dabei – Startpaket…"/>
          <p:cNvSpPr txBox="1">
            <a:spLocks/>
          </p:cNvSpPr>
          <p:nvPr/>
        </p:nvSpPr>
        <p:spPr>
          <a:xfrm>
            <a:off x="2340000" y="853200"/>
            <a:ext cx="15233750" cy="1518951"/>
          </a:xfrm>
          <a:prstGeom prst="rect">
            <a:avLst/>
          </a:prstGeom>
        </p:spPr>
        <p:txBody>
          <a:bodyPr anchor="t">
            <a:normAutofit/>
          </a:bodyPr>
          <a:lstStyle>
            <a:lvl1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a:lstStyle>
          <a:p>
            <a:pPr defTabSz="402336" hangingPunct="1">
              <a:lnSpc>
                <a:spcPct val="100000"/>
              </a:lnSpc>
              <a:defRPr sz="7919" spc="0">
                <a:latin typeface="Source Sans Pro"/>
                <a:ea typeface="Source Sans Pro"/>
                <a:cs typeface="Source Sans Pro"/>
                <a:sym typeface="Source Sans Pro"/>
              </a:defRPr>
            </a:pPr>
            <a:r>
              <a:rPr lang="de-DE" sz="7800" spc="0" dirty="0">
                <a:solidFill>
                  <a:schemeClr val="bg2">
                    <a:lumMod val="10000"/>
                  </a:schemeClr>
                </a:solidFill>
                <a:latin typeface="Calibri" panose="020F0502020204030204" pitchFamily="34" charset="0"/>
                <a:ea typeface="Source Sans Pro"/>
                <a:cs typeface="Calibri" panose="020F0502020204030204" pitchFamily="34" charset="0"/>
                <a:sym typeface="Source Sans Pro"/>
              </a:rPr>
              <a:t>Austausch: Suchmaschinen</a:t>
            </a:r>
          </a:p>
        </p:txBody>
      </p:sp>
      <p:sp>
        <p:nvSpPr>
          <p:cNvPr id="4" name="Linie"/>
          <p:cNvSpPr/>
          <p:nvPr/>
        </p:nvSpPr>
        <p:spPr>
          <a:xfrm>
            <a:off x="0" y="2528681"/>
            <a:ext cx="24384000" cy="0"/>
          </a:xfrm>
          <a:prstGeom prst="line">
            <a:avLst/>
          </a:prstGeom>
          <a:ln w="76200">
            <a:solidFill>
              <a:schemeClr val="accent5">
                <a:hueOff val="-82419"/>
                <a:satOff val="-9513"/>
                <a:lumOff val="-16343"/>
              </a:schemeClr>
            </a:solidFill>
            <a:miter lim="400000"/>
          </a:ln>
        </p:spPr>
        <p:txBody>
          <a:bodyPr lIns="50800" tIns="50800" rIns="50800" bIns="50800" anchor="ctr"/>
          <a:lstStyle/>
          <a:p>
            <a:endParaRPr/>
          </a:p>
        </p:txBody>
      </p:sp>
      <p:sp>
        <p:nvSpPr>
          <p:cNvPr id="5" name="Rechteck 4"/>
          <p:cNvSpPr/>
          <p:nvPr/>
        </p:nvSpPr>
        <p:spPr>
          <a:xfrm>
            <a:off x="5342087" y="4307616"/>
            <a:ext cx="5008178" cy="3643199"/>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e-DE"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6" name="Welche Apps kennen Sie schon?…"/>
          <p:cNvSpPr txBox="1"/>
          <p:nvPr/>
        </p:nvSpPr>
        <p:spPr>
          <a:xfrm>
            <a:off x="5895656" y="10560925"/>
            <a:ext cx="4864493" cy="835422"/>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t">
            <a:spAutoFit/>
          </a:bodyPr>
          <a:lstStyle/>
          <a:p>
            <a:pPr algn="l">
              <a:lnSpc>
                <a:spcPts val="6000"/>
              </a:lnSpc>
              <a:defRPr sz="6000" b="1">
                <a:solidFill>
                  <a:srgbClr val="000000"/>
                </a:solidFill>
                <a:latin typeface="Source Sans Pro"/>
                <a:ea typeface="Source Sans Pro"/>
                <a:cs typeface="Source Sans Pro"/>
                <a:sym typeface="Source Sans Pro"/>
              </a:defRPr>
            </a:pPr>
            <a:endParaRPr sz="4600" dirty="0">
              <a:latin typeface="Calibri" panose="020F0502020204030204" pitchFamily="34" charset="0"/>
              <a:cs typeface="Calibri" panose="020F0502020204030204" pitchFamily="34" charset="0"/>
            </a:endParaRPr>
          </a:p>
        </p:txBody>
      </p:sp>
      <p:sp>
        <p:nvSpPr>
          <p:cNvPr id="7" name="Rechtwinkliges Dreieck 6"/>
          <p:cNvSpPr/>
          <p:nvPr/>
        </p:nvSpPr>
        <p:spPr>
          <a:xfrm rot="10800000">
            <a:off x="4601155" y="5197297"/>
            <a:ext cx="744472" cy="744472"/>
          </a:xfrm>
          <a:prstGeom prst="rtTriangle">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e-DE"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9" name="Bild 8"/>
          <p:cNvPicPr>
            <a:picLocks noChangeAspect="1"/>
          </p:cNvPicPr>
          <p:nvPr/>
        </p:nvPicPr>
        <p:blipFill>
          <a:blip r:embed="rId3"/>
          <a:stretch>
            <a:fillRect/>
          </a:stretch>
        </p:blipFill>
        <p:spPr>
          <a:xfrm>
            <a:off x="-3127129" y="4132623"/>
            <a:ext cx="6628090" cy="10291283"/>
          </a:xfrm>
          <a:prstGeom prst="rect">
            <a:avLst/>
          </a:prstGeom>
        </p:spPr>
      </p:pic>
      <p:sp>
        <p:nvSpPr>
          <p:cNvPr id="12" name="Textfeld 11"/>
          <p:cNvSpPr txBox="1"/>
          <p:nvPr/>
        </p:nvSpPr>
        <p:spPr>
          <a:xfrm>
            <a:off x="5885194" y="4476120"/>
            <a:ext cx="4194590" cy="31803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lnSpc>
                <a:spcPts val="6000"/>
              </a:lnSpc>
            </a:pPr>
            <a:r>
              <a:rPr lang="de-DE" sz="4600" b="1" dirty="0">
                <a:solidFill>
                  <a:schemeClr val="bg2">
                    <a:lumMod val="10000"/>
                  </a:schemeClr>
                </a:solidFill>
                <a:latin typeface="Calibri" panose="020F0502020204030204" pitchFamily="34" charset="0"/>
                <a:ea typeface="Source Sans Pro" charset="0"/>
                <a:cs typeface="Calibri" panose="020F0502020204030204" pitchFamily="34" charset="0"/>
              </a:rPr>
              <a:t>Kennen Sie schon Suchmaschinen im Internet?</a:t>
            </a:r>
            <a:endParaRPr kumimoji="0" lang="de-DE" sz="4600" b="1" u="none" strike="noStrike" cap="none" spc="0" normalizeH="0" baseline="0" dirty="0">
              <a:ln>
                <a:noFill/>
              </a:ln>
              <a:solidFill>
                <a:schemeClr val="bg2">
                  <a:lumMod val="10000"/>
                </a:schemeClr>
              </a:solidFill>
              <a:effectLst/>
              <a:uFillTx/>
              <a:latin typeface="Calibri" panose="020F0502020204030204" pitchFamily="34" charset="0"/>
              <a:ea typeface="Source Sans Pro" charset="0"/>
              <a:cs typeface="Calibri" panose="020F0502020204030204" pitchFamily="34" charset="0"/>
              <a:sym typeface="Helvetica Neue"/>
            </a:endParaRPr>
          </a:p>
        </p:txBody>
      </p:sp>
      <p:sp>
        <p:nvSpPr>
          <p:cNvPr id="15" name="Rechteck 14"/>
          <p:cNvSpPr/>
          <p:nvPr/>
        </p:nvSpPr>
        <p:spPr>
          <a:xfrm>
            <a:off x="7369748" y="8654655"/>
            <a:ext cx="5008179" cy="32868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e-DE"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6" name="Rechtwinkliges Dreieck 15"/>
          <p:cNvSpPr/>
          <p:nvPr/>
        </p:nvSpPr>
        <p:spPr>
          <a:xfrm rot="10800000">
            <a:off x="6666444" y="9235554"/>
            <a:ext cx="744472" cy="744472"/>
          </a:xfrm>
          <a:prstGeom prst="rtTriangle">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e-DE"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7" name="Textfeld 16"/>
          <p:cNvSpPr txBox="1"/>
          <p:nvPr/>
        </p:nvSpPr>
        <p:spPr>
          <a:xfrm>
            <a:off x="7944890" y="9078004"/>
            <a:ext cx="4016502" cy="24109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lnSpc>
                <a:spcPts val="6000"/>
              </a:lnSpc>
            </a:pPr>
            <a:r>
              <a:rPr lang="de-DE" sz="4600" b="1" dirty="0">
                <a:solidFill>
                  <a:schemeClr val="bg2">
                    <a:lumMod val="10000"/>
                  </a:schemeClr>
                </a:solidFill>
                <a:latin typeface="Calibri" panose="020F0502020204030204" pitchFamily="34" charset="0"/>
                <a:ea typeface="Source Sans Pro" charset="0"/>
                <a:cs typeface="Calibri" panose="020F0502020204030204" pitchFamily="34" charset="0"/>
              </a:rPr>
              <a:t>Wofür sind Suchmaschinen nützlich?</a:t>
            </a:r>
            <a:endParaRPr kumimoji="0" lang="de-DE" sz="4600" b="1" u="none" strike="noStrike" cap="none" spc="0" normalizeH="0" baseline="0" dirty="0">
              <a:ln>
                <a:noFill/>
              </a:ln>
              <a:solidFill>
                <a:schemeClr val="bg2">
                  <a:lumMod val="10000"/>
                </a:schemeClr>
              </a:solidFill>
              <a:effectLst/>
              <a:uFillTx/>
              <a:latin typeface="Calibri" panose="020F0502020204030204" pitchFamily="34" charset="0"/>
              <a:ea typeface="Source Sans Pro" charset="0"/>
              <a:cs typeface="Calibri" panose="020F0502020204030204" pitchFamily="34" charset="0"/>
              <a:sym typeface="Helvetica Neue"/>
            </a:endParaRPr>
          </a:p>
        </p:txBody>
      </p:sp>
      <p:sp>
        <p:nvSpPr>
          <p:cNvPr id="18" name="Rechteck 17"/>
          <p:cNvSpPr/>
          <p:nvPr/>
        </p:nvSpPr>
        <p:spPr>
          <a:xfrm>
            <a:off x="11501719" y="3512726"/>
            <a:ext cx="4993903" cy="41976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e-DE"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9" name="Rechtwinkliges Dreieck 18"/>
          <p:cNvSpPr/>
          <p:nvPr/>
        </p:nvSpPr>
        <p:spPr>
          <a:xfrm rot="10800000">
            <a:off x="10755885" y="4093625"/>
            <a:ext cx="744472" cy="744472"/>
          </a:xfrm>
          <a:prstGeom prst="rtTriangle">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e-DE"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0" name="Textfeld 19"/>
          <p:cNvSpPr txBox="1"/>
          <p:nvPr/>
        </p:nvSpPr>
        <p:spPr>
          <a:xfrm>
            <a:off x="12076860" y="4037391"/>
            <a:ext cx="4024651" cy="31803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lnSpc>
                <a:spcPts val="6000"/>
              </a:lnSpc>
            </a:pPr>
            <a:r>
              <a:rPr lang="de-DE" sz="4600" b="1" dirty="0">
                <a:solidFill>
                  <a:schemeClr val="bg2">
                    <a:lumMod val="10000"/>
                  </a:schemeClr>
                </a:solidFill>
                <a:latin typeface="Calibri" panose="020F0502020204030204" pitchFamily="34" charset="0"/>
                <a:ea typeface="Source Sans Pro" charset="0"/>
                <a:cs typeface="Calibri" panose="020F0502020204030204" pitchFamily="34" charset="0"/>
              </a:rPr>
              <a:t>Haben Sie schon mal Suchmaschinen genutzt?</a:t>
            </a:r>
            <a:endParaRPr kumimoji="0" lang="de-DE" sz="4600" b="1" u="none" strike="noStrike" cap="none" spc="0" normalizeH="0" baseline="0" dirty="0">
              <a:ln>
                <a:noFill/>
              </a:ln>
              <a:solidFill>
                <a:schemeClr val="bg2">
                  <a:lumMod val="10000"/>
                </a:schemeClr>
              </a:solidFill>
              <a:effectLst/>
              <a:uFillTx/>
              <a:latin typeface="Calibri" panose="020F0502020204030204" pitchFamily="34" charset="0"/>
              <a:ea typeface="Source Sans Pro" charset="0"/>
              <a:cs typeface="Calibri" panose="020F0502020204030204" pitchFamily="34" charset="0"/>
              <a:sym typeface="Helvetica Neue"/>
            </a:endParaRPr>
          </a:p>
        </p:txBody>
      </p:sp>
      <p:sp>
        <p:nvSpPr>
          <p:cNvPr id="21" name="Rechteck 20"/>
          <p:cNvSpPr/>
          <p:nvPr/>
        </p:nvSpPr>
        <p:spPr>
          <a:xfrm>
            <a:off x="13579170" y="8618795"/>
            <a:ext cx="6558895" cy="32868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e-DE"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2" name="Rechtwinkliges Dreieck 21"/>
          <p:cNvSpPr/>
          <p:nvPr/>
        </p:nvSpPr>
        <p:spPr>
          <a:xfrm rot="10800000">
            <a:off x="12845427" y="10918534"/>
            <a:ext cx="744472" cy="744472"/>
          </a:xfrm>
          <a:prstGeom prst="rtTriangle">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e-DE"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4" name="Textfeld 23"/>
          <p:cNvSpPr txBox="1"/>
          <p:nvPr/>
        </p:nvSpPr>
        <p:spPr>
          <a:xfrm>
            <a:off x="14057397" y="9056740"/>
            <a:ext cx="5580000" cy="24109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lnSpc>
                <a:spcPts val="6000"/>
              </a:lnSpc>
            </a:pPr>
            <a:r>
              <a:rPr lang="de-DE" sz="4600" b="1" dirty="0">
                <a:solidFill>
                  <a:schemeClr val="bg2">
                    <a:lumMod val="10000"/>
                  </a:schemeClr>
                </a:solidFill>
                <a:latin typeface="Calibri" panose="020F0502020204030204" pitchFamily="34" charset="0"/>
                <a:ea typeface="Source Sans Pro" charset="0"/>
                <a:cs typeface="Calibri" panose="020F0502020204030204" pitchFamily="34" charset="0"/>
              </a:rPr>
              <a:t>Wie können Suchmaschinen Sie im Alltag unterstützen?</a:t>
            </a:r>
            <a:endParaRPr kumimoji="0" lang="de-DE" sz="4600" b="1" u="none" strike="noStrike" cap="none" spc="0" normalizeH="0" baseline="0" dirty="0">
              <a:ln>
                <a:noFill/>
              </a:ln>
              <a:solidFill>
                <a:schemeClr val="bg2">
                  <a:lumMod val="10000"/>
                </a:schemeClr>
              </a:solidFill>
              <a:effectLst/>
              <a:uFillTx/>
              <a:latin typeface="Calibri" panose="020F0502020204030204" pitchFamily="34" charset="0"/>
              <a:ea typeface="Source Sans Pro" charset="0"/>
              <a:cs typeface="Calibri" panose="020F0502020204030204" pitchFamily="34" charset="0"/>
              <a:sym typeface="Helvetica Neue"/>
            </a:endParaRPr>
          </a:p>
        </p:txBody>
      </p:sp>
      <p:pic>
        <p:nvPicPr>
          <p:cNvPr id="10" name="Grafik 9">
            <a:extLst>
              <a:ext uri="{FF2B5EF4-FFF2-40B4-BE49-F238E27FC236}">
                <a16:creationId xmlns:a16="http://schemas.microsoft.com/office/drawing/2014/main" id="{363AD942-73D5-26DC-C16B-0ABC929EC39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419200" y="12767564"/>
            <a:ext cx="3585183" cy="527233"/>
          </a:xfrm>
          <a:prstGeom prst="rect">
            <a:avLst/>
          </a:prstGeom>
        </p:spPr>
      </p:pic>
    </p:spTree>
    <p:extLst>
      <p:ext uri="{BB962C8B-B14F-4D97-AF65-F5344CB8AC3E}">
        <p14:creationId xmlns:p14="http://schemas.microsoft.com/office/powerpoint/2010/main" val="1200099750"/>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8"/>
          <p:cNvSpPr/>
          <p:nvPr/>
        </p:nvSpPr>
        <p:spPr>
          <a:xfrm>
            <a:off x="0" y="12276000"/>
            <a:ext cx="24384000" cy="1440000"/>
          </a:xfrm>
          <a:prstGeom prst="rect">
            <a:avLst/>
          </a:prstGeom>
          <a:solidFill>
            <a:srgbClr val="BECDDC"/>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e-DE"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 name="Digital dabei – Startpaket…"/>
          <p:cNvSpPr txBox="1">
            <a:spLocks/>
          </p:cNvSpPr>
          <p:nvPr/>
        </p:nvSpPr>
        <p:spPr>
          <a:xfrm>
            <a:off x="2180972" y="853200"/>
            <a:ext cx="22044001" cy="1518951"/>
          </a:xfrm>
          <a:prstGeom prst="rect">
            <a:avLst/>
          </a:prstGeom>
        </p:spPr>
        <p:txBody>
          <a:bodyPr anchor="t">
            <a:normAutofit/>
          </a:bodyPr>
          <a:lstStyle>
            <a:lvl1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a:lstStyle>
          <a:p>
            <a:pPr defTabSz="402336" hangingPunct="1">
              <a:lnSpc>
                <a:spcPct val="100000"/>
              </a:lnSpc>
              <a:defRPr sz="7919" spc="0">
                <a:latin typeface="Source Sans Pro"/>
                <a:ea typeface="Source Sans Pro"/>
                <a:cs typeface="Source Sans Pro"/>
                <a:sym typeface="Source Sans Pro"/>
              </a:defRPr>
            </a:pPr>
            <a:r>
              <a:rPr lang="de-DE" sz="7800" spc="0" dirty="0">
                <a:solidFill>
                  <a:schemeClr val="bg2">
                    <a:lumMod val="10000"/>
                  </a:schemeClr>
                </a:solidFill>
                <a:latin typeface="Calibri" panose="020F0502020204030204" pitchFamily="34" charset="0"/>
                <a:ea typeface="Source Sans Pro"/>
                <a:cs typeface="Calibri" panose="020F0502020204030204" pitchFamily="34" charset="0"/>
                <a:sym typeface="Source Sans Pro"/>
              </a:rPr>
              <a:t>Recherche: Warum ist das nützlich?</a:t>
            </a:r>
          </a:p>
          <a:p>
            <a:pPr defTabSz="402336" hangingPunct="1">
              <a:lnSpc>
                <a:spcPct val="100000"/>
              </a:lnSpc>
              <a:defRPr sz="7919" spc="0">
                <a:latin typeface="Source Sans Pro"/>
                <a:ea typeface="Source Sans Pro"/>
                <a:cs typeface="Source Sans Pro"/>
                <a:sym typeface="Source Sans Pro"/>
              </a:defRPr>
            </a:pPr>
            <a:endParaRPr lang="de-DE" sz="7800" spc="0" dirty="0">
              <a:solidFill>
                <a:schemeClr val="bg2">
                  <a:lumMod val="10000"/>
                </a:schemeClr>
              </a:solidFill>
              <a:latin typeface="Calibri" panose="020F0502020204030204" pitchFamily="34" charset="0"/>
              <a:ea typeface="Source Sans Pro"/>
              <a:cs typeface="Calibri" panose="020F0502020204030204" pitchFamily="34" charset="0"/>
              <a:sym typeface="Source Sans Pro"/>
            </a:endParaRPr>
          </a:p>
        </p:txBody>
      </p:sp>
      <p:sp>
        <p:nvSpPr>
          <p:cNvPr id="4" name="Linie"/>
          <p:cNvSpPr/>
          <p:nvPr/>
        </p:nvSpPr>
        <p:spPr>
          <a:xfrm>
            <a:off x="0" y="2528681"/>
            <a:ext cx="24384000" cy="0"/>
          </a:xfrm>
          <a:prstGeom prst="line">
            <a:avLst/>
          </a:prstGeom>
          <a:ln w="76200">
            <a:solidFill>
              <a:schemeClr val="accent5">
                <a:hueOff val="-82419"/>
                <a:satOff val="-9513"/>
                <a:lumOff val="-16343"/>
              </a:schemeClr>
            </a:solidFill>
            <a:miter lim="400000"/>
          </a:ln>
        </p:spPr>
        <p:txBody>
          <a:bodyPr lIns="50800" tIns="50800" rIns="50800" bIns="50800" anchor="ctr"/>
          <a:lstStyle/>
          <a:p>
            <a:endParaRPr/>
          </a:p>
        </p:txBody>
      </p:sp>
      <p:sp>
        <p:nvSpPr>
          <p:cNvPr id="5" name="Rechteck 4"/>
          <p:cNvSpPr/>
          <p:nvPr/>
        </p:nvSpPr>
        <p:spPr>
          <a:xfrm>
            <a:off x="1765006" y="3540990"/>
            <a:ext cx="14183806" cy="7560000"/>
          </a:xfrm>
          <a:prstGeom prst="rect">
            <a:avLst/>
          </a:prstGeom>
          <a:solidFill>
            <a:srgbClr val="BECDDC"/>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e-DE" sz="32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sp>
        <p:nvSpPr>
          <p:cNvPr id="6" name="Welche Apps kennen Sie schon?…"/>
          <p:cNvSpPr txBox="1"/>
          <p:nvPr/>
        </p:nvSpPr>
        <p:spPr>
          <a:xfrm>
            <a:off x="2340000" y="3774196"/>
            <a:ext cx="12732474" cy="6990953"/>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p>
            <a:pPr algn="l">
              <a:lnSpc>
                <a:spcPts val="6000"/>
              </a:lnSpc>
            </a:pPr>
            <a:r>
              <a:rPr kumimoji="0" lang="de-DE" sz="4600" b="1" u="none" strike="noStrike" cap="none" spc="0" normalizeH="0" baseline="0" dirty="0">
                <a:ln>
                  <a:noFill/>
                </a:ln>
                <a:solidFill>
                  <a:schemeClr val="bg2">
                    <a:lumMod val="10000"/>
                  </a:schemeClr>
                </a:solidFill>
                <a:effectLst/>
                <a:uFillTx/>
                <a:latin typeface="Calibri" panose="020F0502020204030204" pitchFamily="34" charset="0"/>
                <a:ea typeface="Source Sans Pro" charset="0"/>
                <a:cs typeface="Calibri" panose="020F0502020204030204" pitchFamily="34" charset="0"/>
                <a:sym typeface="Helvetica Neue"/>
              </a:rPr>
              <a:t>Die Suche und das Sammeln von Informationen zu einem ganz bestimmten Thema nennt man Recherche. </a:t>
            </a:r>
            <a:endParaRPr sz="4600" b="1" dirty="0">
              <a:latin typeface="Calibri" panose="020F0502020204030204" pitchFamily="34" charset="0"/>
              <a:cs typeface="Calibri" panose="020F0502020204030204" pitchFamily="34" charset="0"/>
            </a:endParaRPr>
          </a:p>
          <a:p>
            <a:pPr algn="l">
              <a:lnSpc>
                <a:spcPts val="6000"/>
              </a:lnSpc>
              <a:defRPr sz="6000" b="1">
                <a:solidFill>
                  <a:srgbClr val="000000"/>
                </a:solidFill>
                <a:latin typeface="Source Sans Pro"/>
                <a:ea typeface="Source Sans Pro"/>
                <a:cs typeface="Source Sans Pro"/>
                <a:sym typeface="Source Sans Pro"/>
              </a:defRPr>
            </a:pPr>
            <a:endParaRPr lang="de-DE" sz="4600" b="1" dirty="0">
              <a:latin typeface="Calibri" panose="020F0502020204030204" pitchFamily="34" charset="0"/>
              <a:cs typeface="Calibri" panose="020F0502020204030204" pitchFamily="34" charset="0"/>
            </a:endParaRPr>
          </a:p>
          <a:p>
            <a:pPr algn="l">
              <a:lnSpc>
                <a:spcPts val="6000"/>
              </a:lnSpc>
              <a:defRPr sz="6000" b="1">
                <a:solidFill>
                  <a:srgbClr val="000000"/>
                </a:solidFill>
                <a:latin typeface="Source Sans Pro"/>
                <a:ea typeface="Source Sans Pro"/>
                <a:cs typeface="Source Sans Pro"/>
                <a:sym typeface="Source Sans Pro"/>
              </a:defRPr>
            </a:pPr>
            <a:r>
              <a:rPr lang="de-DE" sz="4600" b="1" dirty="0">
                <a:latin typeface="Calibri" panose="020F0502020204030204" pitchFamily="34" charset="0"/>
                <a:cs typeface="Calibri" panose="020F0502020204030204" pitchFamily="34" charset="0"/>
              </a:rPr>
              <a:t>Recherche ist wesentlich, um sich eine eigene Meinung bilden zu können. Mithilfe von guter Recherche können Sie fundierte Informationen erhalten und sich vor Falschinformationen schützen.</a:t>
            </a:r>
          </a:p>
        </p:txBody>
      </p:sp>
      <p:sp>
        <p:nvSpPr>
          <p:cNvPr id="7" name="Rechtwinkliges Dreieck 6"/>
          <p:cNvSpPr/>
          <p:nvPr/>
        </p:nvSpPr>
        <p:spPr>
          <a:xfrm rot="5400000">
            <a:off x="15948811" y="4423144"/>
            <a:ext cx="1084521" cy="1084521"/>
          </a:xfrm>
          <a:prstGeom prst="rtTriangle">
            <a:avLst/>
          </a:prstGeom>
          <a:solidFill>
            <a:srgbClr val="BECDDC"/>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e-DE"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8" name="Bild 7"/>
          <p:cNvPicPr>
            <a:picLocks noChangeAspect="1"/>
          </p:cNvPicPr>
          <p:nvPr/>
        </p:nvPicPr>
        <p:blipFill>
          <a:blip r:embed="rId3"/>
          <a:stretch>
            <a:fillRect/>
          </a:stretch>
        </p:blipFill>
        <p:spPr>
          <a:xfrm>
            <a:off x="17909669" y="1527315"/>
            <a:ext cx="2429760" cy="11653847"/>
          </a:xfrm>
          <a:prstGeom prst="rect">
            <a:avLst/>
          </a:prstGeom>
        </p:spPr>
      </p:pic>
      <p:pic>
        <p:nvPicPr>
          <p:cNvPr id="10" name="Grafik 9">
            <a:extLst>
              <a:ext uri="{FF2B5EF4-FFF2-40B4-BE49-F238E27FC236}">
                <a16:creationId xmlns:a16="http://schemas.microsoft.com/office/drawing/2014/main" id="{C5969C6A-5CEC-23FB-9A3A-86F87F452C5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419200" y="12767564"/>
            <a:ext cx="3585183" cy="527233"/>
          </a:xfrm>
          <a:prstGeom prst="rect">
            <a:avLst/>
          </a:prstGeom>
        </p:spPr>
      </p:pic>
    </p:spTree>
    <p:extLst>
      <p:ext uri="{BB962C8B-B14F-4D97-AF65-F5344CB8AC3E}">
        <p14:creationId xmlns:p14="http://schemas.microsoft.com/office/powerpoint/2010/main" val="59957035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 name="App Store Icon_6.5..png" descr="App Store Icon_6.5..png"/>
          <p:cNvPicPr>
            <a:picLocks noChangeAspect="1"/>
          </p:cNvPicPr>
          <p:nvPr/>
        </p:nvPicPr>
        <p:blipFill>
          <a:blip r:embed="rId3"/>
          <a:stretch>
            <a:fillRect/>
          </a:stretch>
        </p:blipFill>
        <p:spPr>
          <a:xfrm>
            <a:off x="13981471" y="3470320"/>
            <a:ext cx="7778396" cy="7778395"/>
          </a:xfrm>
          <a:prstGeom prst="roundRect">
            <a:avLst>
              <a:gd name="adj" fmla="val 8594"/>
            </a:avLst>
          </a:prstGeom>
          <a:solidFill>
            <a:srgbClr val="FFFFFF">
              <a:shade val="85000"/>
            </a:srgbClr>
          </a:solidFill>
          <a:ln>
            <a:noFill/>
          </a:ln>
          <a:effectLst>
            <a:reflection blurRad="12700" endPos="0" dist="5000" dir="5400000" sy="-100000" algn="bl" rotWithShape="0"/>
          </a:effectLst>
        </p:spPr>
      </p:pic>
      <p:sp>
        <p:nvSpPr>
          <p:cNvPr id="6" name="Digital dabei – Startpaket…"/>
          <p:cNvSpPr txBox="1">
            <a:spLocks/>
          </p:cNvSpPr>
          <p:nvPr/>
        </p:nvSpPr>
        <p:spPr>
          <a:xfrm>
            <a:off x="2340000" y="853321"/>
            <a:ext cx="21227784" cy="1518951"/>
          </a:xfrm>
          <a:prstGeom prst="rect">
            <a:avLst/>
          </a:prstGeom>
        </p:spPr>
        <p:txBody>
          <a:bodyPr anchor="t">
            <a:normAutofit/>
          </a:bodyPr>
          <a:lstStyle>
            <a:lvl1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a:lstStyle>
          <a:p>
            <a:pPr defTabSz="402336" hangingPunct="1">
              <a:lnSpc>
                <a:spcPct val="100000"/>
              </a:lnSpc>
              <a:defRPr sz="7919" spc="0">
                <a:latin typeface="Source Sans Pro"/>
                <a:ea typeface="Source Sans Pro"/>
                <a:cs typeface="Source Sans Pro"/>
                <a:sym typeface="Source Sans Pro"/>
              </a:defRPr>
            </a:pPr>
            <a:r>
              <a:rPr lang="de-DE" sz="7800" spc="0" dirty="0">
                <a:solidFill>
                  <a:schemeClr val="bg2">
                    <a:lumMod val="10000"/>
                  </a:schemeClr>
                </a:solidFill>
                <a:latin typeface="Calibri" panose="020F0502020204030204" pitchFamily="34" charset="0"/>
                <a:ea typeface="Source Sans Pro"/>
                <a:cs typeface="Calibri" panose="020F0502020204030204" pitchFamily="34" charset="0"/>
                <a:sym typeface="Source Sans Pro"/>
              </a:rPr>
              <a:t>Übung in der App „Starthilfe – digital dabei“ </a:t>
            </a:r>
          </a:p>
        </p:txBody>
      </p:sp>
      <p:sp>
        <p:nvSpPr>
          <p:cNvPr id="7" name="Linie"/>
          <p:cNvSpPr/>
          <p:nvPr/>
        </p:nvSpPr>
        <p:spPr>
          <a:xfrm>
            <a:off x="0" y="2528681"/>
            <a:ext cx="24384000" cy="0"/>
          </a:xfrm>
          <a:prstGeom prst="line">
            <a:avLst/>
          </a:prstGeom>
          <a:ln w="76200">
            <a:solidFill>
              <a:schemeClr val="accent5">
                <a:hueOff val="-82419"/>
                <a:satOff val="-9513"/>
                <a:lumOff val="-16343"/>
              </a:schemeClr>
            </a:solidFill>
            <a:miter lim="400000"/>
          </a:ln>
        </p:spPr>
        <p:txBody>
          <a:bodyPr lIns="50800" tIns="50800" rIns="50800" bIns="50800" anchor="ctr"/>
          <a:lstStyle/>
          <a:p>
            <a:endParaRPr/>
          </a:p>
        </p:txBody>
      </p:sp>
      <p:sp>
        <p:nvSpPr>
          <p:cNvPr id="11" name="Rechteck 10"/>
          <p:cNvSpPr/>
          <p:nvPr/>
        </p:nvSpPr>
        <p:spPr>
          <a:xfrm>
            <a:off x="0" y="12276000"/>
            <a:ext cx="24384000" cy="1440000"/>
          </a:xfrm>
          <a:prstGeom prst="rect">
            <a:avLst/>
          </a:prstGeom>
          <a:solidFill>
            <a:srgbClr val="BECDDC"/>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e-DE"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2" name="Grafik 1">
            <a:extLst>
              <a:ext uri="{FF2B5EF4-FFF2-40B4-BE49-F238E27FC236}">
                <a16:creationId xmlns:a16="http://schemas.microsoft.com/office/drawing/2014/main" id="{B209EF5A-2C67-E958-149F-1824319C89D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419200" y="12767564"/>
            <a:ext cx="3585183" cy="527233"/>
          </a:xfrm>
          <a:prstGeom prst="rect">
            <a:avLst/>
          </a:prstGeom>
        </p:spPr>
      </p:pic>
      <p:sp>
        <p:nvSpPr>
          <p:cNvPr id="3" name="Textfeld 2">
            <a:extLst>
              <a:ext uri="{FF2B5EF4-FFF2-40B4-BE49-F238E27FC236}">
                <a16:creationId xmlns:a16="http://schemas.microsoft.com/office/drawing/2014/main" id="{D166B142-6D59-6398-C1DF-2749588874BF}"/>
              </a:ext>
            </a:extLst>
          </p:cNvPr>
          <p:cNvSpPr txBox="1"/>
          <p:nvPr/>
        </p:nvSpPr>
        <p:spPr>
          <a:xfrm>
            <a:off x="2340000" y="3204000"/>
            <a:ext cx="10859165" cy="73968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spAutoFit/>
          </a:bodyPr>
          <a:lstStyle/>
          <a:p>
            <a:pPr algn="l" defTabSz="457200">
              <a:lnSpc>
                <a:spcPts val="6000"/>
              </a:lnSpc>
              <a:defRPr sz="4500" b="1">
                <a:solidFill>
                  <a:srgbClr val="000000"/>
                </a:solidFill>
                <a:latin typeface="Source Sans Pro"/>
                <a:ea typeface="Source Sans Pro"/>
                <a:cs typeface="Source Sans Pro"/>
                <a:sym typeface="Source Sans Pro"/>
              </a:defRPr>
            </a:pPr>
            <a:r>
              <a:rPr lang="de-DE" sz="4600" dirty="0">
                <a:latin typeface="Calibri" panose="020F0502020204030204" pitchFamily="34" charset="0"/>
                <a:cs typeface="Calibri" panose="020F0502020204030204" pitchFamily="34" charset="0"/>
              </a:rPr>
              <a:t>Modul 7</a:t>
            </a:r>
            <a:endParaRPr lang="de-DE" sz="4800" dirty="0">
              <a:latin typeface="Calibri" panose="020F0502020204030204" pitchFamily="34" charset="0"/>
              <a:cs typeface="Calibri" panose="020F0502020204030204" pitchFamily="34" charset="0"/>
            </a:endParaRPr>
          </a:p>
          <a:p>
            <a:pPr algn="l" defTabSz="457200">
              <a:lnSpc>
                <a:spcPts val="6000"/>
              </a:lnSpc>
              <a:defRPr sz="4500" b="1">
                <a:solidFill>
                  <a:srgbClr val="000000"/>
                </a:solidFill>
                <a:latin typeface="Source Sans Pro"/>
                <a:ea typeface="Source Sans Pro"/>
                <a:cs typeface="Source Sans Pro"/>
                <a:sym typeface="Source Sans Pro"/>
              </a:defRPr>
            </a:pPr>
            <a:endParaRPr lang="de-DE" sz="4600" dirty="0">
              <a:latin typeface="Calibri" panose="020F0502020204030204" pitchFamily="34" charset="0"/>
              <a:cs typeface="Calibri" panose="020F0502020204030204" pitchFamily="34" charset="0"/>
            </a:endParaRPr>
          </a:p>
          <a:p>
            <a:pPr algn="l"/>
            <a:r>
              <a:rPr lang="de-DE" sz="4600" dirty="0">
                <a:solidFill>
                  <a:srgbClr val="000000"/>
                </a:solidFill>
                <a:effectLst/>
                <a:latin typeface="Calibri" panose="020F0502020204030204" pitchFamily="34" charset="0"/>
                <a:cs typeface="Calibri" panose="020F0502020204030204" pitchFamily="34" charset="0"/>
              </a:rPr>
              <a:t>Starten Sie beim Kapitel „Informationen und Tipps </a:t>
            </a:r>
            <a:r>
              <a:rPr lang="de-DE" sz="4600" dirty="0">
                <a:solidFill>
                  <a:srgbClr val="000000"/>
                </a:solidFill>
                <a:latin typeface="Calibri" panose="020F0502020204030204" pitchFamily="34" charset="0"/>
                <a:cs typeface="Calibri" panose="020F0502020204030204" pitchFamily="34" charset="0"/>
              </a:rPr>
              <a:t>zur Suche mit Suchmaschinen</a:t>
            </a:r>
            <a:r>
              <a:rPr lang="de-DE" sz="4600" dirty="0">
                <a:solidFill>
                  <a:srgbClr val="000000"/>
                </a:solidFill>
                <a:effectLst/>
                <a:latin typeface="Calibri" panose="020F0502020204030204" pitchFamily="34" charset="0"/>
                <a:cs typeface="Calibri" panose="020F0502020204030204" pitchFamily="34" charset="0"/>
              </a:rPr>
              <a:t>“, beenden Sie nach „Übung: Gute Suchbegriffe“</a:t>
            </a:r>
            <a:r>
              <a:rPr lang="de-DE" sz="4600" dirty="0">
                <a:solidFill>
                  <a:srgbClr val="000000"/>
                </a:solidFill>
                <a:latin typeface="Calibri" panose="020F0502020204030204" pitchFamily="34" charset="0"/>
                <a:cs typeface="Calibri" panose="020F0502020204030204" pitchFamily="34" charset="0"/>
              </a:rPr>
              <a:t> </a:t>
            </a:r>
            <a:r>
              <a:rPr lang="de-DE" sz="4600" dirty="0">
                <a:solidFill>
                  <a:srgbClr val="000000"/>
                </a:solidFill>
                <a:effectLst/>
                <a:latin typeface="Calibri" panose="020F0502020204030204" pitchFamily="34" charset="0"/>
                <a:cs typeface="Calibri" panose="020F0502020204030204" pitchFamily="34" charset="0"/>
              </a:rPr>
              <a:t>bei der eingeblendeten Information</a:t>
            </a:r>
            <a:r>
              <a:rPr lang="de-DE" sz="4600" dirty="0">
                <a:solidFill>
                  <a:srgbClr val="000000"/>
                </a:solidFill>
                <a:latin typeface="Calibri" panose="020F0502020204030204" pitchFamily="34" charset="0"/>
                <a:cs typeface="Calibri" panose="020F0502020204030204" pitchFamily="34" charset="0"/>
              </a:rPr>
              <a:t> </a:t>
            </a:r>
            <a:r>
              <a:rPr lang="de-DE" sz="4600" dirty="0">
                <a:solidFill>
                  <a:srgbClr val="000000"/>
                </a:solidFill>
                <a:effectLst/>
                <a:latin typeface="Calibri" panose="020F0502020204030204" pitchFamily="34" charset="0"/>
                <a:cs typeface="Calibri" panose="020F0502020204030204" pitchFamily="34" charset="0"/>
              </a:rPr>
              <a:t>„… Sie sind am Ende der Übung angelangt.“ </a:t>
            </a:r>
            <a:br>
              <a:rPr lang="de-DE" sz="4800" dirty="0">
                <a:solidFill>
                  <a:srgbClr val="000000"/>
                </a:solidFill>
                <a:effectLst/>
                <a:latin typeface="Calibri" panose="020F0502020204030204" pitchFamily="34" charset="0"/>
                <a:cs typeface="Calibri" panose="020F0502020204030204" pitchFamily="34" charset="0"/>
              </a:rPr>
            </a:br>
            <a:endParaRPr lang="de-DE" sz="4800" dirty="0">
              <a:latin typeface="Calibri" panose="020F0502020204030204" pitchFamily="34" charset="0"/>
              <a:cs typeface="Calibri" panose="020F0502020204030204" pitchFamily="34" charset="0"/>
            </a:endParaRPr>
          </a:p>
          <a:p>
            <a:pPr algn="l" defTabSz="457200">
              <a:lnSpc>
                <a:spcPts val="6000"/>
              </a:lnSpc>
              <a:defRPr sz="4500">
                <a:solidFill>
                  <a:srgbClr val="000000"/>
                </a:solidFill>
                <a:latin typeface="Source Sans Pro"/>
                <a:ea typeface="Source Sans Pro"/>
                <a:cs typeface="Source Sans Pro"/>
                <a:sym typeface="Source Sans Pro"/>
              </a:defRPr>
            </a:pPr>
            <a:endParaRPr lang="de-DE" sz="4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90889419"/>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llte der Akku Ihres Gerätes leer sein, schaltet sich Ihr Gerät aus. Um ihr Gerät dann zu aktivieren, benötigen Sie nicht nur den Code des Geräts, sondern auch die PIN Ihrer SIM-Karte. Dies ist eine vierstellige Zahlenkombination. Kennen Sie diese?…"/>
          <p:cNvSpPr txBox="1"/>
          <p:nvPr/>
        </p:nvSpPr>
        <p:spPr>
          <a:xfrm>
            <a:off x="1449139" y="4901886"/>
            <a:ext cx="21933221" cy="810478"/>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algn="l">
              <a:defRPr sz="4600">
                <a:solidFill>
                  <a:srgbClr val="000000"/>
                </a:solidFill>
                <a:latin typeface="Source Sans Pro"/>
                <a:ea typeface="Source Sans Pro"/>
                <a:cs typeface="Source Sans Pro"/>
                <a:sym typeface="Source Sans Pro"/>
              </a:defRPr>
            </a:pPr>
            <a:endParaRPr dirty="0">
              <a:latin typeface="Calibri" panose="020F0502020204030204" pitchFamily="34" charset="0"/>
              <a:cs typeface="Calibri" panose="020F0502020204030204" pitchFamily="34" charset="0"/>
            </a:endParaRPr>
          </a:p>
        </p:txBody>
      </p:sp>
      <p:sp>
        <p:nvSpPr>
          <p:cNvPr id="3" name="Digital dabei – Startpaket…"/>
          <p:cNvSpPr txBox="1">
            <a:spLocks/>
          </p:cNvSpPr>
          <p:nvPr/>
        </p:nvSpPr>
        <p:spPr>
          <a:xfrm>
            <a:off x="2340000" y="853321"/>
            <a:ext cx="21227784" cy="1518951"/>
          </a:xfrm>
          <a:prstGeom prst="rect">
            <a:avLst/>
          </a:prstGeom>
        </p:spPr>
        <p:txBody>
          <a:bodyPr anchor="t">
            <a:normAutofit/>
          </a:bodyPr>
          <a:lstStyle>
            <a:lvl1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a:lstStyle>
          <a:p>
            <a:pPr defTabSz="402336" hangingPunct="1">
              <a:lnSpc>
                <a:spcPct val="100000"/>
              </a:lnSpc>
              <a:defRPr sz="7919" spc="0">
                <a:latin typeface="Source Sans Pro"/>
                <a:ea typeface="Source Sans Pro"/>
                <a:cs typeface="Source Sans Pro"/>
                <a:sym typeface="Source Sans Pro"/>
              </a:defRPr>
            </a:pPr>
            <a:r>
              <a:rPr lang="de-DE" sz="7800" spc="0" dirty="0">
                <a:solidFill>
                  <a:schemeClr val="bg2">
                    <a:lumMod val="10000"/>
                  </a:schemeClr>
                </a:solidFill>
                <a:latin typeface="Calibri" panose="020F0502020204030204" pitchFamily="34" charset="0"/>
                <a:ea typeface="Source Sans Pro"/>
                <a:cs typeface="Calibri" panose="020F0502020204030204" pitchFamily="34" charset="0"/>
                <a:sym typeface="Source Sans Pro"/>
              </a:rPr>
              <a:t>Die Internet-Suche am eigenen Gerät erproben</a:t>
            </a:r>
          </a:p>
        </p:txBody>
      </p:sp>
      <p:sp>
        <p:nvSpPr>
          <p:cNvPr id="4" name="Linie"/>
          <p:cNvSpPr/>
          <p:nvPr/>
        </p:nvSpPr>
        <p:spPr>
          <a:xfrm>
            <a:off x="0" y="2528681"/>
            <a:ext cx="24384000" cy="0"/>
          </a:xfrm>
          <a:prstGeom prst="line">
            <a:avLst/>
          </a:prstGeom>
          <a:ln w="76200">
            <a:solidFill>
              <a:schemeClr val="accent5">
                <a:hueOff val="-82419"/>
                <a:satOff val="-9513"/>
                <a:lumOff val="-16343"/>
              </a:schemeClr>
            </a:solidFill>
            <a:miter lim="400000"/>
          </a:ln>
        </p:spPr>
        <p:txBody>
          <a:bodyPr lIns="50800" tIns="50800" rIns="50800" bIns="50800" anchor="ctr"/>
          <a:lstStyle/>
          <a:p>
            <a:endParaRPr/>
          </a:p>
        </p:txBody>
      </p:sp>
      <p:sp>
        <p:nvSpPr>
          <p:cNvPr id="5" name="Rechteck 4"/>
          <p:cNvSpPr/>
          <p:nvPr/>
        </p:nvSpPr>
        <p:spPr>
          <a:xfrm>
            <a:off x="0" y="12276000"/>
            <a:ext cx="24384000" cy="1440000"/>
          </a:xfrm>
          <a:prstGeom prst="rect">
            <a:avLst/>
          </a:prstGeom>
          <a:solidFill>
            <a:srgbClr val="BECDDC"/>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e-DE"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6" name="Digital dabei – Startpaket…"/>
          <p:cNvSpPr txBox="1">
            <a:spLocks/>
          </p:cNvSpPr>
          <p:nvPr/>
        </p:nvSpPr>
        <p:spPr>
          <a:xfrm>
            <a:off x="2391341" y="3209024"/>
            <a:ext cx="19753042" cy="3634329"/>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a:bodyPr>
          <a:lstStyle>
            <a:lvl1pPr marL="0" marR="0" indent="0" algn="l" defTabSz="2438338" rtl="0" latinLnBrk="0">
              <a:lnSpc>
                <a:spcPct val="80000"/>
              </a:lnSpc>
              <a:spcBef>
                <a:spcPts val="0"/>
              </a:spcBef>
              <a:spcAft>
                <a:spcPts val="0"/>
              </a:spcAft>
              <a:buClrTx/>
              <a:buSzTx/>
              <a:buFontTx/>
              <a:buNone/>
              <a:tabLst/>
              <a:defRPr sz="11600" b="1" i="0" u="none" strike="noStrike" cap="none" spc="-232" baseline="0">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a:lstStyle>
          <a:p>
            <a:pPr defTabSz="402336" hangingPunct="1">
              <a:lnSpc>
                <a:spcPts val="6000"/>
              </a:lnSpc>
              <a:defRPr sz="4840" b="0" spc="0">
                <a:latin typeface="Source Sans Pro"/>
                <a:ea typeface="Source Sans Pro"/>
                <a:cs typeface="Source Sans Pro"/>
                <a:sym typeface="Source Sans Pro"/>
              </a:defRPr>
            </a:pPr>
            <a:endParaRPr lang="de-DE" sz="4600" b="0" spc="0" dirty="0">
              <a:solidFill>
                <a:schemeClr val="bg2">
                  <a:lumMod val="10000"/>
                </a:schemeClr>
              </a:solidFill>
              <a:latin typeface="Calibri" panose="020F0502020204030204" pitchFamily="34" charset="0"/>
              <a:ea typeface="Source Sans Pro" charset="0"/>
              <a:cs typeface="Calibri" panose="020F0502020204030204" pitchFamily="34" charset="0"/>
              <a:sym typeface="Source Sans Pro"/>
            </a:endParaRPr>
          </a:p>
        </p:txBody>
      </p:sp>
      <p:sp>
        <p:nvSpPr>
          <p:cNvPr id="10" name="Textfeld 9"/>
          <p:cNvSpPr txBox="1"/>
          <p:nvPr/>
        </p:nvSpPr>
        <p:spPr>
          <a:xfrm>
            <a:off x="2340000" y="3204000"/>
            <a:ext cx="15591858" cy="87203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spAutoFit/>
          </a:bodyPr>
          <a:lstStyle/>
          <a:p>
            <a:pPr algn="l" defTabSz="457200">
              <a:lnSpc>
                <a:spcPts val="6000"/>
              </a:lnSpc>
              <a:defRPr sz="4500" b="1">
                <a:solidFill>
                  <a:srgbClr val="000000"/>
                </a:solidFill>
                <a:latin typeface="Source Sans Pro"/>
                <a:ea typeface="Source Sans Pro"/>
                <a:cs typeface="Source Sans Pro"/>
                <a:sym typeface="Source Sans Pro"/>
              </a:defRPr>
            </a:pPr>
            <a:r>
              <a:rPr lang="de-DE" sz="4800" dirty="0">
                <a:latin typeface="Calibri" panose="020F0502020204030204" pitchFamily="34" charset="0"/>
                <a:cs typeface="Calibri" panose="020F0502020204030204" pitchFamily="34" charset="0"/>
              </a:rPr>
              <a:t>Suchen Sie nach einem Thema Ihrer Wahl im Internet. </a:t>
            </a:r>
          </a:p>
        </p:txBody>
      </p:sp>
      <p:sp>
        <p:nvSpPr>
          <p:cNvPr id="11" name="Digital dabei – Startpaket…"/>
          <p:cNvSpPr txBox="1">
            <a:spLocks/>
          </p:cNvSpPr>
          <p:nvPr/>
        </p:nvSpPr>
        <p:spPr>
          <a:xfrm>
            <a:off x="1397427" y="5394960"/>
            <a:ext cx="13629213" cy="703831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a:bodyPr>
          <a:lstStyle>
            <a:lvl1pPr marL="0" marR="0" indent="0" algn="l" defTabSz="2438338" rtl="0" latinLnBrk="0">
              <a:lnSpc>
                <a:spcPct val="80000"/>
              </a:lnSpc>
              <a:spcBef>
                <a:spcPts val="0"/>
              </a:spcBef>
              <a:spcAft>
                <a:spcPts val="0"/>
              </a:spcAft>
              <a:buClrTx/>
              <a:buSzTx/>
              <a:buFontTx/>
              <a:buNone/>
              <a:tabLst/>
              <a:defRPr sz="11600" b="1" i="0" u="none" strike="noStrike" cap="none" spc="-232" baseline="0">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a:lstStyle>
          <a:p>
            <a:pPr marL="914400" indent="-914400" defTabSz="457200">
              <a:lnSpc>
                <a:spcPts val="6000"/>
              </a:lnSpc>
              <a:spcAft>
                <a:spcPts val="1500"/>
              </a:spcAft>
              <a:buFont typeface="+mj-lt"/>
              <a:buAutoNum type="arabicPeriod"/>
              <a:tabLst>
                <a:tab pos="648000" algn="l"/>
              </a:tabLst>
              <a:defRPr sz="4500" b="1">
                <a:solidFill>
                  <a:srgbClr val="000000"/>
                </a:solidFill>
                <a:latin typeface="Source Sans Pro"/>
                <a:ea typeface="Source Sans Pro"/>
                <a:cs typeface="Source Sans Pro"/>
                <a:sym typeface="Source Sans Pro"/>
              </a:defRPr>
            </a:pPr>
            <a:r>
              <a:rPr lang="de-DE" sz="4600" b="0" spc="0" dirty="0">
                <a:latin typeface="Calibri" panose="020F0502020204030204" pitchFamily="34" charset="0"/>
                <a:ea typeface="Source Sans Pro" charset="0"/>
                <a:cs typeface="Calibri" panose="020F0502020204030204" pitchFamily="34" charset="0"/>
              </a:rPr>
              <a:t>Öffnen Sie Ihre Browser-App.</a:t>
            </a:r>
          </a:p>
          <a:p>
            <a:pPr marL="914400" indent="-914400" defTabSz="457200">
              <a:lnSpc>
                <a:spcPts val="6000"/>
              </a:lnSpc>
              <a:spcAft>
                <a:spcPts val="1500"/>
              </a:spcAft>
              <a:buFont typeface="+mj-lt"/>
              <a:buAutoNum type="arabicPeriod"/>
              <a:tabLst>
                <a:tab pos="648000" algn="l"/>
              </a:tabLst>
              <a:defRPr sz="4500" b="1">
                <a:solidFill>
                  <a:srgbClr val="000000"/>
                </a:solidFill>
                <a:latin typeface="Source Sans Pro"/>
                <a:ea typeface="Source Sans Pro"/>
                <a:cs typeface="Source Sans Pro"/>
                <a:sym typeface="Source Sans Pro"/>
              </a:defRPr>
            </a:pPr>
            <a:r>
              <a:rPr lang="de-DE" sz="4600" b="0" spc="0" dirty="0">
                <a:latin typeface="Calibri" panose="020F0502020204030204" pitchFamily="34" charset="0"/>
                <a:ea typeface="Source Sans Pro" charset="0"/>
                <a:cs typeface="Calibri" panose="020F0502020204030204" pitchFamily="34" charset="0"/>
              </a:rPr>
              <a:t>Schreiben Sie Ihren Suchbegriff in die leere Zeile</a:t>
            </a:r>
            <a:br>
              <a:rPr lang="de-DE" sz="4600" b="0" spc="0" dirty="0">
                <a:latin typeface="Calibri" panose="020F0502020204030204" pitchFamily="34" charset="0"/>
                <a:ea typeface="Source Sans Pro" charset="0"/>
                <a:cs typeface="Calibri" panose="020F0502020204030204" pitchFamily="34" charset="0"/>
              </a:rPr>
            </a:br>
            <a:r>
              <a:rPr lang="de-DE" sz="4600" b="0" spc="0" dirty="0">
                <a:latin typeface="Calibri" panose="020F0502020204030204" pitchFamily="34" charset="0"/>
                <a:ea typeface="Source Sans Pro" charset="0"/>
                <a:cs typeface="Calibri" panose="020F0502020204030204" pitchFamily="34" charset="0"/>
              </a:rPr>
              <a:t>und bestätigen Sie die Eingabe mit der blauen Schaltfläche.</a:t>
            </a:r>
          </a:p>
          <a:p>
            <a:pPr marL="914400" indent="-914400" defTabSz="457200">
              <a:lnSpc>
                <a:spcPts val="6000"/>
              </a:lnSpc>
              <a:spcAft>
                <a:spcPts val="1500"/>
              </a:spcAft>
              <a:buFont typeface="+mj-lt"/>
              <a:buAutoNum type="arabicPeriod"/>
              <a:tabLst>
                <a:tab pos="648000" algn="l"/>
              </a:tabLst>
              <a:defRPr sz="4500" b="1">
                <a:solidFill>
                  <a:srgbClr val="000000"/>
                </a:solidFill>
                <a:latin typeface="Source Sans Pro"/>
                <a:ea typeface="Source Sans Pro"/>
                <a:cs typeface="Source Sans Pro"/>
                <a:sym typeface="Source Sans Pro"/>
              </a:defRPr>
            </a:pPr>
            <a:r>
              <a:rPr lang="de-DE" sz="4600" b="0" spc="0" dirty="0">
                <a:latin typeface="Calibri" panose="020F0502020204030204" pitchFamily="34" charset="0"/>
                <a:ea typeface="Source Sans Pro" charset="0"/>
                <a:cs typeface="Calibri" panose="020F0502020204030204" pitchFamily="34" charset="0"/>
              </a:rPr>
              <a:t>Schauen Sie sich verschiedene Ergebnisse an.</a:t>
            </a:r>
          </a:p>
        </p:txBody>
      </p:sp>
      <p:pic>
        <p:nvPicPr>
          <p:cNvPr id="12" name="Bild 11"/>
          <p:cNvPicPr>
            <a:picLocks noChangeAspect="1"/>
          </p:cNvPicPr>
          <p:nvPr/>
        </p:nvPicPr>
        <p:blipFill>
          <a:blip r:embed="rId3"/>
          <a:stretch>
            <a:fillRect/>
          </a:stretch>
        </p:blipFill>
        <p:spPr>
          <a:xfrm>
            <a:off x="19837692" y="7662188"/>
            <a:ext cx="3276600" cy="5753100"/>
          </a:xfrm>
          <a:prstGeom prst="rect">
            <a:avLst/>
          </a:prstGeom>
        </p:spPr>
      </p:pic>
      <p:pic>
        <p:nvPicPr>
          <p:cNvPr id="9" name="Grafik 8">
            <a:extLst>
              <a:ext uri="{FF2B5EF4-FFF2-40B4-BE49-F238E27FC236}">
                <a16:creationId xmlns:a16="http://schemas.microsoft.com/office/drawing/2014/main" id="{4EF4E9EF-5315-CFEC-AAA2-BB0B261371B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419200" y="12767564"/>
            <a:ext cx="3585183" cy="527233"/>
          </a:xfrm>
          <a:prstGeom prst="rect">
            <a:avLst/>
          </a:prstGeom>
        </p:spPr>
      </p:pic>
    </p:spTree>
    <p:extLst>
      <p:ext uri="{BB962C8B-B14F-4D97-AF65-F5344CB8AC3E}">
        <p14:creationId xmlns:p14="http://schemas.microsoft.com/office/powerpoint/2010/main" val="3062845723"/>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0" y="2527200"/>
            <a:ext cx="24384000" cy="11188800"/>
          </a:xfrm>
          <a:prstGeom prst="rect">
            <a:avLst/>
          </a:prstGeom>
          <a:solidFill>
            <a:srgbClr val="BECDDC"/>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e-DE"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 name="Digital dabei – Startpaket…"/>
          <p:cNvSpPr txBox="1">
            <a:spLocks/>
          </p:cNvSpPr>
          <p:nvPr/>
        </p:nvSpPr>
        <p:spPr>
          <a:xfrm>
            <a:off x="2340000" y="853200"/>
            <a:ext cx="15233750" cy="1518951"/>
          </a:xfrm>
          <a:prstGeom prst="rect">
            <a:avLst/>
          </a:prstGeom>
        </p:spPr>
        <p:txBody>
          <a:bodyPr anchor="t">
            <a:normAutofit/>
          </a:bodyPr>
          <a:lstStyle>
            <a:lvl1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a:lstStyle>
          <a:p>
            <a:pPr defTabSz="402336" hangingPunct="1">
              <a:lnSpc>
                <a:spcPct val="100000"/>
              </a:lnSpc>
              <a:defRPr sz="7919" spc="0">
                <a:latin typeface="Source Sans Pro"/>
                <a:ea typeface="Source Sans Pro"/>
                <a:cs typeface="Source Sans Pro"/>
                <a:sym typeface="Source Sans Pro"/>
              </a:defRPr>
            </a:pPr>
            <a:r>
              <a:rPr lang="de-DE" sz="7800" spc="0" dirty="0">
                <a:solidFill>
                  <a:schemeClr val="bg2">
                    <a:lumMod val="10000"/>
                  </a:schemeClr>
                </a:solidFill>
                <a:latin typeface="Calibri" panose="020F0502020204030204" pitchFamily="34" charset="0"/>
                <a:ea typeface="Source Sans Pro"/>
                <a:cs typeface="Calibri" panose="020F0502020204030204" pitchFamily="34" charset="0"/>
                <a:sym typeface="Source Sans Pro"/>
              </a:rPr>
              <a:t>Fragen</a:t>
            </a:r>
          </a:p>
        </p:txBody>
      </p:sp>
      <p:sp>
        <p:nvSpPr>
          <p:cNvPr id="4" name="Linie"/>
          <p:cNvSpPr/>
          <p:nvPr/>
        </p:nvSpPr>
        <p:spPr>
          <a:xfrm>
            <a:off x="0" y="2528681"/>
            <a:ext cx="24384000" cy="0"/>
          </a:xfrm>
          <a:prstGeom prst="line">
            <a:avLst/>
          </a:prstGeom>
          <a:ln w="76200">
            <a:solidFill>
              <a:schemeClr val="accent5">
                <a:hueOff val="-82419"/>
                <a:satOff val="-9513"/>
                <a:lumOff val="-16343"/>
              </a:schemeClr>
            </a:solidFill>
            <a:miter lim="400000"/>
          </a:ln>
        </p:spPr>
        <p:txBody>
          <a:bodyPr lIns="50800" tIns="50800" rIns="50800" bIns="50800" anchor="ctr"/>
          <a:lstStyle/>
          <a:p>
            <a:endParaRPr/>
          </a:p>
        </p:txBody>
      </p:sp>
      <p:sp>
        <p:nvSpPr>
          <p:cNvPr id="5" name="Rechteck 4"/>
          <p:cNvSpPr/>
          <p:nvPr/>
        </p:nvSpPr>
        <p:spPr>
          <a:xfrm>
            <a:off x="5310053" y="4422898"/>
            <a:ext cx="6300056" cy="3285646"/>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e-DE"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6" name="Welche Apps kennen Sie schon?…"/>
          <p:cNvSpPr txBox="1"/>
          <p:nvPr/>
        </p:nvSpPr>
        <p:spPr>
          <a:xfrm>
            <a:off x="5895656" y="10560925"/>
            <a:ext cx="4864493" cy="835422"/>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t">
            <a:spAutoFit/>
          </a:bodyPr>
          <a:lstStyle/>
          <a:p>
            <a:pPr algn="l">
              <a:lnSpc>
                <a:spcPts val="6000"/>
              </a:lnSpc>
              <a:defRPr sz="6000" b="1">
                <a:solidFill>
                  <a:srgbClr val="000000"/>
                </a:solidFill>
                <a:latin typeface="Source Sans Pro"/>
                <a:ea typeface="Source Sans Pro"/>
                <a:cs typeface="Source Sans Pro"/>
                <a:sym typeface="Source Sans Pro"/>
              </a:defRPr>
            </a:pPr>
            <a:endParaRPr sz="4600" dirty="0">
              <a:latin typeface="Calibri" panose="020F0502020204030204" pitchFamily="34" charset="0"/>
              <a:cs typeface="Calibri" panose="020F0502020204030204" pitchFamily="34" charset="0"/>
            </a:endParaRPr>
          </a:p>
        </p:txBody>
      </p:sp>
      <p:sp>
        <p:nvSpPr>
          <p:cNvPr id="7" name="Rechtwinkliges Dreieck 6"/>
          <p:cNvSpPr/>
          <p:nvPr/>
        </p:nvSpPr>
        <p:spPr>
          <a:xfrm rot="10800000">
            <a:off x="4586165" y="5674379"/>
            <a:ext cx="744472" cy="744472"/>
          </a:xfrm>
          <a:prstGeom prst="rtTriangle">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e-DE"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9" name="Bild 8"/>
          <p:cNvPicPr>
            <a:picLocks noChangeAspect="1"/>
          </p:cNvPicPr>
          <p:nvPr/>
        </p:nvPicPr>
        <p:blipFill>
          <a:blip r:embed="rId3"/>
          <a:stretch>
            <a:fillRect/>
          </a:stretch>
        </p:blipFill>
        <p:spPr>
          <a:xfrm>
            <a:off x="-3127129" y="4132623"/>
            <a:ext cx="6628090" cy="10291283"/>
          </a:xfrm>
          <a:prstGeom prst="rect">
            <a:avLst/>
          </a:prstGeom>
        </p:spPr>
      </p:pic>
      <p:sp>
        <p:nvSpPr>
          <p:cNvPr id="12" name="Textfeld 11"/>
          <p:cNvSpPr txBox="1"/>
          <p:nvPr/>
        </p:nvSpPr>
        <p:spPr>
          <a:xfrm>
            <a:off x="5885193" y="5630280"/>
            <a:ext cx="5281571" cy="87203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lnSpc>
                <a:spcPts val="6000"/>
              </a:lnSpc>
            </a:pPr>
            <a:r>
              <a:rPr lang="de-DE" sz="4600" b="1" dirty="0">
                <a:solidFill>
                  <a:schemeClr val="bg2">
                    <a:lumMod val="10000"/>
                  </a:schemeClr>
                </a:solidFill>
                <a:latin typeface="Calibri" panose="020F0502020204030204" pitchFamily="34" charset="0"/>
                <a:ea typeface="Source Sans Pro" charset="0"/>
                <a:cs typeface="Calibri" panose="020F0502020204030204" pitchFamily="34" charset="0"/>
              </a:rPr>
              <a:t>Was ist noch offen?</a:t>
            </a:r>
            <a:endParaRPr kumimoji="0" lang="de-DE" sz="4600" b="1" u="none" strike="noStrike" cap="none" spc="0" normalizeH="0" baseline="0" dirty="0">
              <a:ln>
                <a:noFill/>
              </a:ln>
              <a:solidFill>
                <a:schemeClr val="bg2">
                  <a:lumMod val="10000"/>
                </a:schemeClr>
              </a:solidFill>
              <a:effectLst/>
              <a:uFillTx/>
              <a:latin typeface="Calibri" panose="020F0502020204030204" pitchFamily="34" charset="0"/>
              <a:ea typeface="Source Sans Pro" charset="0"/>
              <a:cs typeface="Calibri" panose="020F0502020204030204" pitchFamily="34" charset="0"/>
              <a:sym typeface="Helvetica Neue"/>
            </a:endParaRPr>
          </a:p>
        </p:txBody>
      </p:sp>
      <p:pic>
        <p:nvPicPr>
          <p:cNvPr id="10" name="Grafik 9">
            <a:extLst>
              <a:ext uri="{FF2B5EF4-FFF2-40B4-BE49-F238E27FC236}">
                <a16:creationId xmlns:a16="http://schemas.microsoft.com/office/drawing/2014/main" id="{8408F780-44EC-7C14-C3C9-05FD5FE840D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419200" y="12767564"/>
            <a:ext cx="3585183" cy="527233"/>
          </a:xfrm>
          <a:prstGeom prst="rect">
            <a:avLst/>
          </a:prstGeom>
        </p:spPr>
      </p:pic>
    </p:spTree>
    <p:extLst>
      <p:ext uri="{BB962C8B-B14F-4D97-AF65-F5344CB8AC3E}">
        <p14:creationId xmlns:p14="http://schemas.microsoft.com/office/powerpoint/2010/main" val="1933919677"/>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hteck 13"/>
          <p:cNvSpPr/>
          <p:nvPr/>
        </p:nvSpPr>
        <p:spPr>
          <a:xfrm>
            <a:off x="0" y="2528681"/>
            <a:ext cx="24384000" cy="11188800"/>
          </a:xfrm>
          <a:prstGeom prst="rect">
            <a:avLst/>
          </a:prstGeom>
          <a:solidFill>
            <a:srgbClr val="BECDDC"/>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e-DE"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5" name="Digital dabei – Startpaket…"/>
          <p:cNvSpPr txBox="1">
            <a:spLocks/>
          </p:cNvSpPr>
          <p:nvPr/>
        </p:nvSpPr>
        <p:spPr>
          <a:xfrm>
            <a:off x="2340000" y="853200"/>
            <a:ext cx="15233750" cy="1518951"/>
          </a:xfrm>
          <a:prstGeom prst="rect">
            <a:avLst/>
          </a:prstGeom>
        </p:spPr>
        <p:txBody>
          <a:bodyPr anchor="t">
            <a:normAutofit/>
          </a:bodyPr>
          <a:lstStyle>
            <a:lvl1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a:lstStyle>
          <a:p>
            <a:pPr defTabSz="402336" hangingPunct="1">
              <a:lnSpc>
                <a:spcPct val="100000"/>
              </a:lnSpc>
              <a:defRPr sz="7919" spc="0">
                <a:latin typeface="Source Sans Pro"/>
                <a:ea typeface="Source Sans Pro"/>
                <a:cs typeface="Source Sans Pro"/>
                <a:sym typeface="Source Sans Pro"/>
              </a:defRPr>
            </a:pPr>
            <a:r>
              <a:rPr lang="de-DE" sz="7800" spc="0" dirty="0">
                <a:solidFill>
                  <a:schemeClr val="bg2">
                    <a:lumMod val="10000"/>
                  </a:schemeClr>
                </a:solidFill>
                <a:latin typeface="Calibri" panose="020F0502020204030204" pitchFamily="34" charset="0"/>
                <a:ea typeface="Source Sans Pro"/>
                <a:cs typeface="Calibri" panose="020F0502020204030204" pitchFamily="34" charset="0"/>
                <a:sym typeface="Source Sans Pro"/>
              </a:rPr>
              <a:t>Digital dabei – Startpaket</a:t>
            </a:r>
          </a:p>
        </p:txBody>
      </p:sp>
      <p:sp>
        <p:nvSpPr>
          <p:cNvPr id="16" name="Linie"/>
          <p:cNvSpPr/>
          <p:nvPr/>
        </p:nvSpPr>
        <p:spPr>
          <a:xfrm>
            <a:off x="0" y="2528681"/>
            <a:ext cx="24384000" cy="0"/>
          </a:xfrm>
          <a:prstGeom prst="line">
            <a:avLst/>
          </a:prstGeom>
          <a:ln w="76200">
            <a:solidFill>
              <a:schemeClr val="accent5">
                <a:hueOff val="-82419"/>
                <a:satOff val="-9513"/>
                <a:lumOff val="-16343"/>
              </a:schemeClr>
            </a:solidFill>
            <a:miter lim="400000"/>
          </a:ln>
        </p:spPr>
        <p:txBody>
          <a:bodyPr lIns="50800" tIns="50800" rIns="50800" bIns="50800" anchor="ctr"/>
          <a:lstStyle/>
          <a:p>
            <a:endParaRPr/>
          </a:p>
        </p:txBody>
      </p:sp>
      <p:sp>
        <p:nvSpPr>
          <p:cNvPr id="8" name="Digital dabei – Startpaket…"/>
          <p:cNvSpPr txBox="1">
            <a:spLocks/>
          </p:cNvSpPr>
          <p:nvPr/>
        </p:nvSpPr>
        <p:spPr>
          <a:xfrm>
            <a:off x="2391341" y="5812723"/>
            <a:ext cx="13722754" cy="6176514"/>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a:bodyPr>
          <a:lstStyle>
            <a:lvl1pPr marL="0" marR="0" indent="0" algn="l" defTabSz="2438338" rtl="0" latinLnBrk="0">
              <a:lnSpc>
                <a:spcPct val="80000"/>
              </a:lnSpc>
              <a:spcBef>
                <a:spcPts val="0"/>
              </a:spcBef>
              <a:spcAft>
                <a:spcPts val="0"/>
              </a:spcAft>
              <a:buClrTx/>
              <a:buSzTx/>
              <a:buFontTx/>
              <a:buNone/>
              <a:tabLst/>
              <a:defRPr sz="11600" b="1" i="0" u="none" strike="noStrike" cap="none" spc="-232" baseline="0">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a:lstStyle>
          <a:p>
            <a:pPr defTabSz="402336" hangingPunct="1">
              <a:lnSpc>
                <a:spcPts val="6000"/>
              </a:lnSpc>
              <a:defRPr sz="4840" b="0" spc="0">
                <a:latin typeface="Source Sans Pro"/>
                <a:ea typeface="Source Sans Pro"/>
                <a:cs typeface="Source Sans Pro"/>
                <a:sym typeface="Source Sans Pro"/>
              </a:defRPr>
            </a:pPr>
            <a:endParaRPr lang="de-DE" sz="4600" b="0" spc="0" dirty="0">
              <a:solidFill>
                <a:schemeClr val="bg2">
                  <a:lumMod val="10000"/>
                </a:schemeClr>
              </a:solidFill>
              <a:latin typeface="Calibri" panose="020F0502020204030204" pitchFamily="34" charset="0"/>
              <a:ea typeface="Source Sans Pro" charset="0"/>
              <a:cs typeface="Calibri" panose="020F0502020204030204" pitchFamily="34" charset="0"/>
              <a:sym typeface="Source Sans Pro"/>
            </a:endParaRPr>
          </a:p>
        </p:txBody>
      </p:sp>
      <p:sp>
        <p:nvSpPr>
          <p:cNvPr id="9" name="Digital dabei – Startpaket…"/>
          <p:cNvSpPr txBox="1">
            <a:spLocks/>
          </p:cNvSpPr>
          <p:nvPr/>
        </p:nvSpPr>
        <p:spPr>
          <a:xfrm>
            <a:off x="2340000" y="4139198"/>
            <a:ext cx="12179461" cy="3891619"/>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a:bodyPr>
          <a:lstStyle>
            <a:lvl1pPr marL="0" marR="0" indent="0" algn="l" defTabSz="2438338" rtl="0" latinLnBrk="0">
              <a:lnSpc>
                <a:spcPct val="80000"/>
              </a:lnSpc>
              <a:spcBef>
                <a:spcPts val="0"/>
              </a:spcBef>
              <a:spcAft>
                <a:spcPts val="0"/>
              </a:spcAft>
              <a:buClrTx/>
              <a:buSzTx/>
              <a:buFontTx/>
              <a:buNone/>
              <a:tabLst/>
              <a:defRPr sz="11600" b="1" i="0" u="none" strike="noStrike" cap="none" spc="-232" baseline="0">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a:lstStyle>
          <a:p>
            <a:pPr defTabSz="402336" hangingPunct="1">
              <a:lnSpc>
                <a:spcPct val="100000"/>
              </a:lnSpc>
              <a:defRPr sz="7919" spc="0">
                <a:latin typeface="Source Sans Pro"/>
                <a:ea typeface="Source Sans Pro"/>
                <a:cs typeface="Source Sans Pro"/>
                <a:sym typeface="Source Sans Pro"/>
              </a:defRPr>
            </a:pPr>
            <a:r>
              <a:rPr lang="de-DE" sz="7800" spc="0" dirty="0">
                <a:solidFill>
                  <a:schemeClr val="bg2">
                    <a:lumMod val="10000"/>
                  </a:schemeClr>
                </a:solidFill>
                <a:latin typeface="Calibri" panose="020F0502020204030204" pitchFamily="34" charset="0"/>
                <a:ea typeface="Source Sans Pro" charset="0"/>
                <a:cs typeface="Calibri" panose="020F0502020204030204" pitchFamily="34" charset="0"/>
                <a:sym typeface="Source Sans Pro"/>
              </a:rPr>
              <a:t>Danke und bis </a:t>
            </a:r>
          </a:p>
          <a:p>
            <a:pPr defTabSz="402336" hangingPunct="1">
              <a:lnSpc>
                <a:spcPct val="100000"/>
              </a:lnSpc>
              <a:defRPr sz="7919" spc="0">
                <a:latin typeface="Source Sans Pro"/>
                <a:ea typeface="Source Sans Pro"/>
                <a:cs typeface="Source Sans Pro"/>
                <a:sym typeface="Source Sans Pro"/>
              </a:defRPr>
            </a:pPr>
            <a:r>
              <a:rPr lang="de-DE" sz="7800" spc="0" dirty="0">
                <a:solidFill>
                  <a:schemeClr val="bg2">
                    <a:lumMod val="10000"/>
                  </a:schemeClr>
                </a:solidFill>
                <a:latin typeface="Calibri" panose="020F0502020204030204" pitchFamily="34" charset="0"/>
                <a:ea typeface="Source Sans Pro" charset="0"/>
                <a:cs typeface="Calibri" panose="020F0502020204030204" pitchFamily="34" charset="0"/>
                <a:sym typeface="Source Sans Pro"/>
              </a:rPr>
              <a:t>zum nächsten Mal!</a:t>
            </a:r>
          </a:p>
        </p:txBody>
      </p:sp>
      <p:pic>
        <p:nvPicPr>
          <p:cNvPr id="10" name="Bild 9"/>
          <p:cNvPicPr>
            <a:picLocks noChangeAspect="1"/>
          </p:cNvPicPr>
          <p:nvPr/>
        </p:nvPicPr>
        <p:blipFill>
          <a:blip r:embed="rId3"/>
          <a:stretch>
            <a:fillRect/>
          </a:stretch>
        </p:blipFill>
        <p:spPr>
          <a:xfrm>
            <a:off x="15655217" y="1765005"/>
            <a:ext cx="6058772" cy="10854324"/>
          </a:xfrm>
          <a:prstGeom prst="rect">
            <a:avLst/>
          </a:prstGeom>
        </p:spPr>
      </p:pic>
      <p:pic>
        <p:nvPicPr>
          <p:cNvPr id="3" name="Grafik 2">
            <a:extLst>
              <a:ext uri="{FF2B5EF4-FFF2-40B4-BE49-F238E27FC236}">
                <a16:creationId xmlns:a16="http://schemas.microsoft.com/office/drawing/2014/main" id="{9C3E7247-BEF6-D952-2530-0195CC2EC89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419200" y="12767564"/>
            <a:ext cx="3585183" cy="527233"/>
          </a:xfrm>
          <a:prstGeom prst="rect">
            <a:avLst/>
          </a:prstGeom>
        </p:spPr>
      </p:pic>
    </p:spTree>
    <p:extLst>
      <p:ext uri="{BB962C8B-B14F-4D97-AF65-F5344CB8AC3E}">
        <p14:creationId xmlns:p14="http://schemas.microsoft.com/office/powerpoint/2010/main" val="2967234886"/>
      </p:ext>
    </p:extLst>
  </p:cSld>
  <p:clrMapOvr>
    <a:masterClrMapping/>
  </p:clrMapOvr>
  <p:transition spd="med"/>
</p:sld>
</file>

<file path=ppt/theme/theme1.xml><?xml version="1.0" encoding="utf-8"?>
<a:theme xmlns:a="http://schemas.openxmlformats.org/drawingml/2006/main"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480</Words>
  <Application>Microsoft Macintosh PowerPoint</Application>
  <PresentationFormat>Benutzerdefiniert</PresentationFormat>
  <Paragraphs>41</Paragraphs>
  <Slides>7</Slides>
  <Notes>7</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7</vt:i4>
      </vt:variant>
    </vt:vector>
  </HeadingPairs>
  <TitlesOfParts>
    <vt:vector size="13" baseType="lpstr">
      <vt:lpstr>Arial</vt:lpstr>
      <vt:lpstr>Calibri</vt:lpstr>
      <vt:lpstr>Helvetica Neue</vt:lpstr>
      <vt:lpstr>Helvetica Neue Medium</vt:lpstr>
      <vt:lpstr>Times</vt:lpstr>
      <vt:lpstr>21_BasicWhite</vt:lpstr>
      <vt:lpstr>Digital dabei – Startpaket</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 dabei – Startpaket  Baustein 3  In diesem Baustein werden die Bedien-Gesten gemeinsam geübt, sowie die Grundlagen für die eigenständige Weiterarbeit mit der App vermittelt.</dc:title>
  <cp:lastModifiedBy>Franziska Schröder</cp:lastModifiedBy>
  <cp:revision>54</cp:revision>
  <dcterms:modified xsi:type="dcterms:W3CDTF">2023-11-06T09:28:40Z</dcterms:modified>
</cp:coreProperties>
</file>