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4" r:id="rId3"/>
    <p:sldId id="309" r:id="rId4"/>
    <p:sldId id="310" r:id="rId5"/>
    <p:sldId id="316" r:id="rId6"/>
    <p:sldId id="317" r:id="rId7"/>
    <p:sldId id="318"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ECDDC"/>
    <a:srgbClr val="E60A2D"/>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p:restoredTop sz="53380"/>
  </p:normalViewPr>
  <p:slideViewPr>
    <p:cSldViewPr snapToGrid="0" snapToObjects="1">
      <p:cViewPr varScale="1">
        <p:scale>
          <a:sx n="29" d="100"/>
          <a:sy n="29" d="100"/>
        </p:scale>
        <p:origin x="222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Begrüßen Sie die Teilnehmenden und geben Sie einen Überblick über die heutige Begleitung. (Dauer: 5 Minuten)</a:t>
            </a:r>
            <a:endParaRPr lang="de-DE" dirty="0">
              <a:effectLst/>
            </a:endParaRPr>
          </a:p>
          <a:p>
            <a:endParaRPr lang="de-DE" dirty="0"/>
          </a:p>
        </p:txBody>
      </p:sp>
    </p:spTree>
    <p:extLst>
      <p:ext uri="{BB962C8B-B14F-4D97-AF65-F5344CB8AC3E}">
        <p14:creationId xmlns:p14="http://schemas.microsoft.com/office/powerpoint/2010/main" val="21023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Times"/>
              </a:rPr>
              <a:t>Lassen Sie die Teilnehmenden anschließend</a:t>
            </a:r>
            <a:r>
              <a:rPr lang="de-DE" b="1" dirty="0">
                <a:solidFill>
                  <a:srgbClr val="000000"/>
                </a:solidFill>
                <a:effectLst/>
                <a:latin typeface="Times"/>
              </a:rPr>
              <a:t> Teile des Moduls 6 der Starthilfe-App</a:t>
            </a:r>
            <a:r>
              <a:rPr lang="de-DE" dirty="0">
                <a:solidFill>
                  <a:srgbClr val="000000"/>
                </a:solidFill>
                <a:effectLst/>
                <a:latin typeface="Times"/>
              </a:rPr>
              <a:t> eigenständig absolvieren und stehen Sie dabei als Lernberaterin oder Lernberater für Rückfragen oder bei Stolpersteinen zur Verfügung.</a:t>
            </a:r>
            <a:br>
              <a:rPr lang="de-DE" dirty="0">
                <a:solidFill>
                  <a:srgbClr val="000000"/>
                </a:solidFill>
                <a:effectLst/>
                <a:latin typeface="Times"/>
              </a:rPr>
            </a:br>
            <a:r>
              <a:rPr lang="de-DE" dirty="0">
                <a:solidFill>
                  <a:srgbClr val="000000"/>
                </a:solidFill>
                <a:effectLst/>
                <a:latin typeface="Times"/>
              </a:rPr>
              <a:t>Folgende Kapitel sollten nun in der App durchlaufen werden:</a:t>
            </a:r>
          </a:p>
          <a:p>
            <a:pPr marL="342900" indent="-342900">
              <a:buFont typeface="Arial" panose="020B0604020202020204" pitchFamily="34" charset="0"/>
              <a:buChar char="•"/>
            </a:pPr>
            <a:r>
              <a:rPr lang="de-DE" dirty="0">
                <a:solidFill>
                  <a:srgbClr val="000000"/>
                </a:solidFill>
                <a:effectLst/>
                <a:latin typeface="Times"/>
              </a:rPr>
              <a:t>Eine E-Mail schreiben: So geht’s</a:t>
            </a:r>
          </a:p>
          <a:p>
            <a:pPr marL="342900" indent="-342900">
              <a:buFont typeface="Arial" panose="020B0604020202020204" pitchFamily="34" charset="0"/>
              <a:buChar char="•"/>
            </a:pPr>
            <a:r>
              <a:rPr lang="de-DE" dirty="0">
                <a:solidFill>
                  <a:srgbClr val="000000"/>
                </a:solidFill>
                <a:effectLst/>
                <a:latin typeface="Times"/>
              </a:rPr>
              <a:t>Übung: E-Mail schreiben</a:t>
            </a:r>
          </a:p>
          <a:p>
            <a:endParaRPr lang="de-DE" dirty="0">
              <a:solidFill>
                <a:srgbClr val="000000"/>
              </a:solidFill>
              <a:effectLst/>
              <a:latin typeface="Times"/>
            </a:endParaRPr>
          </a:p>
          <a:p>
            <a:r>
              <a:rPr lang="de-DE" i="1" dirty="0">
                <a:solidFill>
                  <a:srgbClr val="000000"/>
                </a:solidFill>
                <a:effectLst/>
                <a:latin typeface="Times"/>
              </a:rPr>
              <a:t>Anhaltspunkt zum Beenden der Übungsphase in der App ist die Abfrage „Wissen Sie schon, wie Sie für Ordnung in Ihrem Postfach sorgen können?“.</a:t>
            </a:r>
            <a:endParaRPr lang="de-DE" dirty="0">
              <a:solidFill>
                <a:srgbClr val="000000"/>
              </a:solidFill>
              <a:effectLst/>
              <a:latin typeface="Times"/>
            </a:endParaRPr>
          </a:p>
          <a:p>
            <a:pPr marL="0" marR="0" lvl="0" indent="0" defTabSz="457200" eaLnBrk="1" fontAlgn="auto" latinLnBrk="0" hangingPunct="1">
              <a:lnSpc>
                <a:spcPct val="117999"/>
              </a:lnSpc>
              <a:spcBef>
                <a:spcPts val="0"/>
              </a:spcBef>
              <a:spcAft>
                <a:spcPts val="0"/>
              </a:spcAft>
              <a:buClrTx/>
              <a:buSzTx/>
              <a:buFontTx/>
              <a:buNone/>
              <a:tabLst/>
              <a:defRPr/>
            </a:pPr>
            <a:endParaRPr lang="de-DE" dirty="0"/>
          </a:p>
          <a:p>
            <a:pPr marL="0" marR="0" lvl="0" indent="0" defTabSz="457200" eaLnBrk="1" fontAlgn="auto" latinLnBrk="0" hangingPunct="1">
              <a:lnSpc>
                <a:spcPct val="117999"/>
              </a:lnSpc>
              <a:spcBef>
                <a:spcPts val="0"/>
              </a:spcBef>
              <a:spcAft>
                <a:spcPts val="0"/>
              </a:spcAft>
              <a:buClrTx/>
              <a:buSzTx/>
              <a:buFontTx/>
              <a:buNone/>
              <a:tabLst/>
              <a:defRPr/>
            </a:pPr>
            <a:r>
              <a:rPr lang="de-DE" dirty="0"/>
              <a:t>(Dauer: 10 Minuten)</a:t>
            </a:r>
          </a:p>
        </p:txBody>
      </p:sp>
    </p:spTree>
    <p:extLst>
      <p:ext uri="{BB962C8B-B14F-4D97-AF65-F5344CB8AC3E}">
        <p14:creationId xmlns:p14="http://schemas.microsoft.com/office/powerpoint/2010/main" val="344555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Calibri" panose="020F0502020204030204" pitchFamily="34" charset="0"/>
              </a:rPr>
              <a:t>Bitten Sie die Teilnehmenden, ihre E-Mail-Adresse auf ein Stück Papier zu schreiben und es zu falten. Sammeln Sie die Zettel ein und lassen Sie jede Person einen Zettel ziehen. </a:t>
            </a:r>
          </a:p>
          <a:p>
            <a:r>
              <a:rPr lang="de-DE" dirty="0">
                <a:solidFill>
                  <a:srgbClr val="000000"/>
                </a:solidFill>
                <a:effectLst/>
                <a:latin typeface="Calibri" panose="020F0502020204030204" pitchFamily="34" charset="0"/>
              </a:rPr>
              <a:t>Ermutigen Sie die Teilnehmenden, eine E-Mail an die gezogene Person zu schreiben. Fortgeschrittene können auch ein Bild an die E-Mail anhängen. </a:t>
            </a:r>
            <a:br>
              <a:rPr lang="de-DE" dirty="0">
                <a:solidFill>
                  <a:srgbClr val="000000"/>
                </a:solidFill>
                <a:effectLst/>
                <a:latin typeface="Calibri" panose="020F0502020204030204" pitchFamily="34" charset="0"/>
              </a:rPr>
            </a:br>
            <a:br>
              <a:rPr lang="de-DE" dirty="0">
                <a:solidFill>
                  <a:srgbClr val="000000"/>
                </a:solidFill>
                <a:effectLst/>
                <a:latin typeface="Calibri" panose="020F0502020204030204" pitchFamily="34" charset="0"/>
              </a:rPr>
            </a:br>
            <a:r>
              <a:rPr lang="de-DE" dirty="0">
                <a:solidFill>
                  <a:srgbClr val="000000"/>
                </a:solidFill>
                <a:effectLst/>
                <a:latin typeface="Calibri" panose="020F0502020204030204" pitchFamily="34" charset="0"/>
              </a:rPr>
              <a:t>(Dauer: 15 Minuten)</a:t>
            </a:r>
          </a:p>
          <a:p>
            <a:endParaRPr lang="de-DE" dirty="0"/>
          </a:p>
        </p:txBody>
      </p:sp>
    </p:spTree>
    <p:extLst>
      <p:ext uri="{BB962C8B-B14F-4D97-AF65-F5344CB8AC3E}">
        <p14:creationId xmlns:p14="http://schemas.microsoft.com/office/powerpoint/2010/main" val="339903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100" dirty="0">
                <a:solidFill>
                  <a:srgbClr val="000000"/>
                </a:solidFill>
                <a:effectLst/>
                <a:latin typeface="Times"/>
              </a:rPr>
              <a:t>Geben Sie den Teilnehmenden Tipps, wie sie ihr Postfach übersichtlich halten können. </a:t>
            </a:r>
          </a:p>
          <a:p>
            <a:endParaRPr lang="de-DE" sz="1100" dirty="0">
              <a:solidFill>
                <a:srgbClr val="000000"/>
              </a:solidFill>
              <a:effectLst/>
              <a:latin typeface="Times"/>
            </a:endParaRPr>
          </a:p>
          <a:p>
            <a:r>
              <a:rPr lang="de-DE" sz="1100" i="1" dirty="0">
                <a:solidFill>
                  <a:srgbClr val="000000"/>
                </a:solidFill>
                <a:effectLst/>
                <a:latin typeface="Times"/>
              </a:rPr>
              <a:t>Hinweis: Orientieren Sie sich dabei auch an den Inhalten aus der Starthilfe-App, Modul 6, Kapitel „Das Postfach im Blick behalten und Ordnung schaffen“ </a:t>
            </a:r>
          </a:p>
          <a:p>
            <a:endParaRPr lang="de-DE" sz="1100" i="1" dirty="0">
              <a:solidFill>
                <a:srgbClr val="000000"/>
              </a:solidFill>
              <a:effectLst/>
              <a:latin typeface="Times"/>
            </a:endParaRPr>
          </a:p>
          <a:p>
            <a:r>
              <a:rPr lang="de-DE" sz="1100" i="1" dirty="0">
                <a:solidFill>
                  <a:srgbClr val="000000"/>
                </a:solidFill>
                <a:effectLst/>
                <a:latin typeface="Times"/>
              </a:rPr>
              <a:t>Vermitteln Sie darüber hinaus folgende Punkte:</a:t>
            </a:r>
          </a:p>
          <a:p>
            <a:pPr marL="342900" lvl="0" indent="-342900">
              <a:buFont typeface="+mj-lt"/>
              <a:buAutoNum type="arabicParenR"/>
            </a:pPr>
            <a:r>
              <a:rPr lang="de-DE" sz="1100" dirty="0">
                <a:effectLst/>
                <a:latin typeface="Calibri" panose="020F0502020204030204" pitchFamily="34" charset="0"/>
                <a:ea typeface="Calibri" panose="020F0502020204030204" pitchFamily="34" charset="0"/>
                <a:cs typeface="Calibri" panose="020F0502020204030204" pitchFamily="34" charset="0"/>
              </a:rPr>
              <a:t>Es ist sinnvoll, E-Mails nur zu bestimmten Zeiten zu beantworten. Vor allem wenn Sie etwas Konstruktives erledigen wollen, lenken häufige E-Mail-Eingänge eventuell vom Thema ab.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de-DE" sz="1100" dirty="0">
                <a:effectLst/>
                <a:latin typeface="Calibri" panose="020F0502020204030204" pitchFamily="34" charset="0"/>
                <a:ea typeface="Calibri" panose="020F0502020204030204" pitchFamily="34" charset="0"/>
                <a:cs typeface="Calibri" panose="020F0502020204030204" pitchFamily="34" charset="0"/>
              </a:rPr>
              <a:t>Tipp für Fortgeschrittene: Richten Sie sich Ablage-Ordner in Ihrem E-Mail-Programm ein. Im Ordner Posteingang kommen alle E-Mails an, die Sie erhalten. Wenn Sie nicht viele E-Mails bekommen, können Sie wahrscheinlich auch dort den Überblick behalten. Bevor Sie aber den Überblick verlieren, lohnt es sich, die eingegangenen E-Mails auf verschiedene Ordner zu verteilen. Die Ordner könnten zum Beispiel die Bezeichnungen „Bearbeiten“, „Lesen“ oder „Ablage“ haben. Unter dem Ordner „Ablage“ könnten Sie dann Unterordner anlegen, die zum Beispiel „Familie“, „Versicherung“, „Bestellungen“, „Newsletter“ etc. heißen. So bewahren Sie den Überblick und finden Ihre Mails schneller.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100" dirty="0">
              <a:solidFill>
                <a:srgbClr val="000000"/>
              </a:solidFill>
              <a:effectLst/>
              <a:latin typeface="Times"/>
            </a:endParaRPr>
          </a:p>
          <a:p>
            <a:r>
              <a:rPr lang="de-DE" sz="1100" dirty="0">
                <a:solidFill>
                  <a:srgbClr val="000000"/>
                </a:solidFill>
                <a:effectLst/>
                <a:latin typeface="Times"/>
              </a:rPr>
              <a:t>Lassen Sie danach die Teilnehmenden die zuvor erhaltene E-Mail löschen.</a:t>
            </a:r>
            <a:br>
              <a:rPr lang="de-DE" sz="1800" dirty="0">
                <a:effectLst/>
                <a:latin typeface="Calibri" panose="020F0502020204030204" pitchFamily="34" charset="0"/>
                <a:ea typeface="Calibri" panose="020F0502020204030204" pitchFamily="34" charset="0"/>
                <a:cs typeface="Calibri" panose="020F0502020204030204" pitchFamily="34" charset="0"/>
              </a:rPr>
            </a:b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dirty="0">
                <a:solidFill>
                  <a:srgbClr val="000000"/>
                </a:solidFill>
                <a:effectLst/>
                <a:latin typeface="Calibri" panose="020F0502020204030204" pitchFamily="34" charset="0"/>
              </a:rPr>
              <a:t>(Dauer: 10 Minuten)</a:t>
            </a:r>
          </a:p>
        </p:txBody>
      </p:sp>
    </p:spTree>
    <p:extLst>
      <p:ext uri="{BB962C8B-B14F-4D97-AF65-F5344CB8AC3E}">
        <p14:creationId xmlns:p14="http://schemas.microsoft.com/office/powerpoint/2010/main" val="85865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Calibri" panose="020F0502020204030204" pitchFamily="34" charset="0"/>
              </a:rPr>
              <a:t>Erklären Sie, wieso es sinnvoll sein kann, mehrere E-Mail-Adressen zu haben.</a:t>
            </a:r>
            <a:r>
              <a:rPr lang="de-DE" dirty="0">
                <a:solidFill>
                  <a:srgbClr val="000000"/>
                </a:solidFill>
                <a:effectLst/>
                <a:latin typeface="Times"/>
              </a:rPr>
              <a:t> </a:t>
            </a:r>
            <a:br>
              <a:rPr lang="de-DE" dirty="0">
                <a:solidFill>
                  <a:srgbClr val="000000"/>
                </a:solidFill>
                <a:effectLst/>
                <a:latin typeface="Times"/>
              </a:rPr>
            </a:br>
            <a:endParaRPr lang="de-DE" dirty="0">
              <a:solidFill>
                <a:srgbClr val="000000"/>
              </a:solidFill>
              <a:effectLst/>
              <a:latin typeface="Times"/>
            </a:endParaRPr>
          </a:p>
          <a:p>
            <a:r>
              <a:rPr lang="de-DE" i="1" dirty="0">
                <a:solidFill>
                  <a:srgbClr val="000000"/>
                </a:solidFill>
                <a:effectLst/>
                <a:latin typeface="Times"/>
              </a:rPr>
              <a:t>Hinweis: Orientieren Sie sich dabei an den Inhalten aus der Starthilfe-App, Modul 6, Kapitel „Vorteile mehrerer E-Mail-Adressen“ </a:t>
            </a:r>
          </a:p>
          <a:p>
            <a:endParaRPr lang="de-DE" i="1" dirty="0">
              <a:solidFill>
                <a:srgbClr val="000000"/>
              </a:solidFill>
              <a:effectLst/>
              <a:latin typeface="Times"/>
            </a:endParaRPr>
          </a:p>
          <a:p>
            <a:endParaRPr lang="de-DE" dirty="0">
              <a:solidFill>
                <a:srgbClr val="000000"/>
              </a:solidFill>
              <a:effectLst/>
              <a:latin typeface="Times"/>
            </a:endParaRPr>
          </a:p>
        </p:txBody>
      </p:sp>
    </p:spTree>
    <p:extLst>
      <p:ext uri="{BB962C8B-B14F-4D97-AF65-F5344CB8AC3E}">
        <p14:creationId xmlns:p14="http://schemas.microsoft.com/office/powerpoint/2010/main" val="200305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Klären Sie Fragen, kündigen Sie das nächste Treffen an und verabschieden Sie sich. (Dauer: 5 Minuten)</a:t>
            </a:r>
          </a:p>
          <a:p>
            <a:endParaRPr lang="de-DE" dirty="0"/>
          </a:p>
        </p:txBody>
      </p:sp>
    </p:spTree>
    <p:extLst>
      <p:ext uri="{BB962C8B-B14F-4D97-AF65-F5344CB8AC3E}">
        <p14:creationId xmlns:p14="http://schemas.microsoft.com/office/powerpoint/2010/main" val="326545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13.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In diesem Baustein schreiben Sie die erste E-Mail,</a:t>
            </a:r>
          </a:p>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und wir besprechen, wie Sie Ordnung in Ihrem E-Mail-Postfach halten können.</a:t>
            </a: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6.2</a:t>
            </a:r>
          </a:p>
        </p:txBody>
      </p:sp>
      <p:pic>
        <p:nvPicPr>
          <p:cNvPr id="4" name="Grafik 3">
            <a:extLst>
              <a:ext uri="{FF2B5EF4-FFF2-40B4-BE49-F238E27FC236}">
                <a16:creationId xmlns:a16="http://schemas.microsoft.com/office/drawing/2014/main" id="{482DE0A8-8722-49D6-C2C3-9ABFD6ED50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pp Store Icon_6.5..png" descr="App Store Icon_6.5..png"/>
          <p:cNvPicPr>
            <a:picLocks noChangeAspect="1"/>
          </p:cNvPicPr>
          <p:nvPr/>
        </p:nvPicPr>
        <p:blipFill>
          <a:blip r:embed="rId3"/>
          <a:stretch>
            <a:fillRect/>
          </a:stretch>
        </p:blipFill>
        <p:spPr>
          <a:xfrm>
            <a:off x="13981471" y="3470320"/>
            <a:ext cx="7778396" cy="777839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6"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in der App „Starthilfe – digital dabei“ </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11" name="Rechteck 10"/>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Grafik 1">
            <a:extLst>
              <a:ext uri="{FF2B5EF4-FFF2-40B4-BE49-F238E27FC236}">
                <a16:creationId xmlns:a16="http://schemas.microsoft.com/office/drawing/2014/main" id="{B209EF5A-2C67-E958-149F-1824319C89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
        <p:nvSpPr>
          <p:cNvPr id="3" name="Textfeld 2">
            <a:extLst>
              <a:ext uri="{FF2B5EF4-FFF2-40B4-BE49-F238E27FC236}">
                <a16:creationId xmlns:a16="http://schemas.microsoft.com/office/drawing/2014/main" id="{D166B142-6D59-6398-C1DF-2749588874BF}"/>
              </a:ext>
            </a:extLst>
          </p:cNvPr>
          <p:cNvSpPr txBox="1"/>
          <p:nvPr/>
        </p:nvSpPr>
        <p:spPr>
          <a:xfrm>
            <a:off x="2309520" y="3234480"/>
            <a:ext cx="10888320" cy="89665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57200">
              <a:lnSpc>
                <a:spcPts val="6000"/>
              </a:lnSpc>
              <a:defRPr sz="45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Modul 6: E-Mails</a:t>
            </a:r>
            <a:br>
              <a:rPr lang="de-DE" sz="4600" dirty="0">
                <a:latin typeface="Calibri" panose="020F0502020204030204" pitchFamily="34" charset="0"/>
                <a:cs typeface="Calibri" panose="020F0502020204030204" pitchFamily="34" charset="0"/>
              </a:rPr>
            </a:br>
            <a:endParaRPr lang="de-DE" sz="4600" dirty="0">
              <a:latin typeface="Calibri" panose="020F0502020204030204" pitchFamily="34" charset="0"/>
              <a:cs typeface="Calibri" panose="020F0502020204030204" pitchFamily="34" charset="0"/>
            </a:endParaRPr>
          </a:p>
          <a:p>
            <a:pPr lvl="1" indent="0" algn="l"/>
            <a:r>
              <a:rPr lang="de-DE" sz="4600" dirty="0">
                <a:solidFill>
                  <a:srgbClr val="000000"/>
                </a:solidFill>
                <a:effectLst/>
                <a:latin typeface="Calibri" panose="020F0502020204030204" pitchFamily="34" charset="0"/>
                <a:cs typeface="Calibri" panose="020F0502020204030204" pitchFamily="34" charset="0"/>
              </a:rPr>
              <a:t>Starten Sie beim Kapitel </a:t>
            </a:r>
            <a:br>
              <a:rPr lang="de-DE" sz="4600" dirty="0">
                <a:solidFill>
                  <a:srgbClr val="000000"/>
                </a:solidFill>
                <a:effectLst/>
                <a:latin typeface="Calibri" panose="020F0502020204030204" pitchFamily="34" charset="0"/>
                <a:cs typeface="Calibri" panose="020F0502020204030204" pitchFamily="34" charset="0"/>
              </a:rPr>
            </a:br>
            <a:r>
              <a:rPr lang="de-DE" sz="4600" dirty="0">
                <a:solidFill>
                  <a:srgbClr val="000000"/>
                </a:solidFill>
                <a:effectLst/>
                <a:latin typeface="Calibri" panose="020F0502020204030204" pitchFamily="34" charset="0"/>
                <a:cs typeface="Calibri" panose="020F0502020204030204" pitchFamily="34" charset="0"/>
              </a:rPr>
              <a:t>„Eine E-Mail schreiben: So geht’s“,</a:t>
            </a:r>
            <a:br>
              <a:rPr lang="de-DE" sz="4600" dirty="0">
                <a:solidFill>
                  <a:srgbClr val="000000"/>
                </a:solidFill>
                <a:effectLst/>
                <a:latin typeface="Calibri" panose="020F0502020204030204" pitchFamily="34" charset="0"/>
                <a:cs typeface="Calibri" panose="020F0502020204030204" pitchFamily="34" charset="0"/>
              </a:rPr>
            </a:br>
            <a:r>
              <a:rPr lang="de-DE" sz="4600" dirty="0">
                <a:solidFill>
                  <a:srgbClr val="000000"/>
                </a:solidFill>
                <a:effectLst/>
                <a:latin typeface="Calibri" panose="020F0502020204030204" pitchFamily="34" charset="0"/>
                <a:cs typeface="Calibri" panose="020F0502020204030204" pitchFamily="34" charset="0"/>
              </a:rPr>
              <a:t>beenden Sie nach </a:t>
            </a:r>
            <a:r>
              <a:rPr lang="de-DE" sz="4600" dirty="0">
                <a:solidFill>
                  <a:srgbClr val="000000"/>
                </a:solidFill>
                <a:latin typeface="Calibri" panose="020F0502020204030204" pitchFamily="34" charset="0"/>
                <a:cs typeface="Calibri" panose="020F0502020204030204" pitchFamily="34" charset="0"/>
              </a:rPr>
              <a:t>„</a:t>
            </a:r>
            <a:r>
              <a:rPr lang="de-DE" sz="4600" dirty="0">
                <a:solidFill>
                  <a:srgbClr val="000000"/>
                </a:solidFill>
                <a:effectLst/>
                <a:latin typeface="Calibri" panose="020F0502020204030204" pitchFamily="34" charset="0"/>
                <a:cs typeface="Calibri" panose="020F0502020204030204" pitchFamily="34" charset="0"/>
              </a:rPr>
              <a:t>Übung: E-Mail schreiben“ bei der Abfrage </a:t>
            </a:r>
            <a:br>
              <a:rPr lang="de-DE" sz="4600" dirty="0">
                <a:solidFill>
                  <a:srgbClr val="000000"/>
                </a:solidFill>
                <a:effectLst/>
                <a:latin typeface="Calibri" panose="020F0502020204030204" pitchFamily="34" charset="0"/>
                <a:cs typeface="Calibri" panose="020F0502020204030204" pitchFamily="34" charset="0"/>
              </a:rPr>
            </a:br>
            <a:r>
              <a:rPr lang="de-DE" sz="4600" dirty="0">
                <a:solidFill>
                  <a:srgbClr val="000000"/>
                </a:solidFill>
                <a:effectLst/>
                <a:latin typeface="Calibri" panose="020F0502020204030204" pitchFamily="34" charset="0"/>
                <a:cs typeface="Calibri" panose="020F0502020204030204" pitchFamily="34" charset="0"/>
              </a:rPr>
              <a:t>„Wissen Sie schon, wie Sie für Ordnung </a:t>
            </a:r>
            <a:br>
              <a:rPr lang="de-DE" sz="4600" dirty="0">
                <a:solidFill>
                  <a:srgbClr val="000000"/>
                </a:solidFill>
                <a:effectLst/>
                <a:latin typeface="Calibri" panose="020F0502020204030204" pitchFamily="34" charset="0"/>
                <a:cs typeface="Calibri" panose="020F0502020204030204" pitchFamily="34" charset="0"/>
              </a:rPr>
            </a:br>
            <a:r>
              <a:rPr lang="de-DE" sz="4600" dirty="0">
                <a:solidFill>
                  <a:srgbClr val="000000"/>
                </a:solidFill>
                <a:effectLst/>
                <a:latin typeface="Calibri" panose="020F0502020204030204" pitchFamily="34" charset="0"/>
                <a:cs typeface="Calibri" panose="020F0502020204030204" pitchFamily="34" charset="0"/>
              </a:rPr>
              <a:t>in Ihrem Postfach sorgen können?“.</a:t>
            </a:r>
          </a:p>
          <a:p>
            <a:pPr algn="l" defTabSz="457200">
              <a:lnSpc>
                <a:spcPts val="6000"/>
              </a:lnSpc>
              <a:defRPr sz="4500" b="1">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solidFill>
                  <a:srgbClr val="000000"/>
                </a:solidFill>
                <a:effectLst/>
                <a:latin typeface="Calibri" panose="020F0502020204030204" pitchFamily="34" charset="0"/>
                <a:cs typeface="Calibri" panose="020F0502020204030204" pitchFamily="34" charset="0"/>
              </a:rPr>
              <a:t> </a:t>
            </a:r>
            <a:br>
              <a:rPr lang="de-DE" sz="4600" dirty="0">
                <a:solidFill>
                  <a:srgbClr val="000000"/>
                </a:solidFill>
                <a:effectLst/>
                <a:latin typeface="Calibri" panose="020F0502020204030204" pitchFamily="34" charset="0"/>
                <a:cs typeface="Calibri" panose="020F0502020204030204" pitchFamily="34" charset="0"/>
              </a:rPr>
            </a:br>
            <a:endParaRPr lang="de-DE" sz="46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08894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1449139" y="4901886"/>
            <a:ext cx="21933221" cy="8104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4600">
                <a:solidFill>
                  <a:srgbClr val="000000"/>
                </a:solidFill>
                <a:latin typeface="Source Sans Pro"/>
                <a:ea typeface="Source Sans Pro"/>
                <a:cs typeface="Source Sans Pro"/>
                <a:sym typeface="Source Sans Pro"/>
              </a:defRPr>
            </a:pPr>
            <a:endParaRPr dirty="0">
              <a:latin typeface="Calibri" panose="020F0502020204030204" pitchFamily="34" charset="0"/>
              <a:cs typeface="Calibri" panose="020F0502020204030204" pitchFamily="34" charset="0"/>
            </a:endParaRPr>
          </a:p>
        </p:txBody>
      </p:sp>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Die erste E-Mail verschicken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Digital dabei – Startpaket…"/>
          <p:cNvSpPr txBox="1">
            <a:spLocks/>
          </p:cNvSpPr>
          <p:nvPr/>
        </p:nvSpPr>
        <p:spPr>
          <a:xfrm>
            <a:off x="2391341" y="3209024"/>
            <a:ext cx="19753042" cy="36343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10" name="Textfeld 9"/>
          <p:cNvSpPr txBox="1"/>
          <p:nvPr/>
        </p:nvSpPr>
        <p:spPr>
          <a:xfrm>
            <a:off x="2340000" y="3204000"/>
            <a:ext cx="15591858"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57200">
              <a:lnSpc>
                <a:spcPts val="6000"/>
              </a:lnSpc>
              <a:defRPr sz="4500" b="1">
                <a:solidFill>
                  <a:srgbClr val="000000"/>
                </a:solidFill>
                <a:latin typeface="Source Sans Pro"/>
                <a:ea typeface="Source Sans Pro"/>
                <a:cs typeface="Source Sans Pro"/>
                <a:sym typeface="Source Sans Pro"/>
              </a:defRPr>
            </a:pPr>
            <a:r>
              <a:rPr lang="de-DE" sz="4800" dirty="0">
                <a:latin typeface="Calibri" panose="020F0502020204030204" pitchFamily="34" charset="0"/>
                <a:cs typeface="Calibri" panose="020F0502020204030204" pitchFamily="34" charset="0"/>
              </a:rPr>
              <a:t>Verschicken Sie eine E-Mail an einen Teilnehmenden:</a:t>
            </a:r>
          </a:p>
        </p:txBody>
      </p:sp>
      <p:sp>
        <p:nvSpPr>
          <p:cNvPr id="11" name="Digital dabei – Startpaket…"/>
          <p:cNvSpPr txBox="1">
            <a:spLocks/>
          </p:cNvSpPr>
          <p:nvPr/>
        </p:nvSpPr>
        <p:spPr>
          <a:xfrm>
            <a:off x="1397427" y="5394960"/>
            <a:ext cx="13629213" cy="70383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914400" indent="-914400" defTabSz="457200">
              <a:lnSpc>
                <a:spcPts val="6000"/>
              </a:lnSpc>
              <a:spcAft>
                <a:spcPts val="15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Schreiben Sie Ihre E-Mail-Adresse auf einen Zettel und geben Sie diesen ab.</a:t>
            </a:r>
          </a:p>
          <a:p>
            <a:pPr marL="914400" indent="-914400" defTabSz="457200">
              <a:lnSpc>
                <a:spcPts val="6000"/>
              </a:lnSpc>
              <a:spcAft>
                <a:spcPts val="15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Ziehen Sie einen anderen Zettel.</a:t>
            </a:r>
          </a:p>
          <a:p>
            <a:pPr marL="914400" indent="-914400" defTabSz="457200">
              <a:lnSpc>
                <a:spcPts val="6000"/>
              </a:lnSpc>
              <a:spcAft>
                <a:spcPts val="15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Schreiben Sie eine E-Mail an die E-Mail-Adresse auf Ihrem gezogenen Zettel. Versuchen Sie auch, ein Bild anzuhängen. </a:t>
            </a:r>
          </a:p>
        </p:txBody>
      </p:sp>
      <p:pic>
        <p:nvPicPr>
          <p:cNvPr id="12" name="Bild 11"/>
          <p:cNvPicPr>
            <a:picLocks noChangeAspect="1"/>
          </p:cNvPicPr>
          <p:nvPr/>
        </p:nvPicPr>
        <p:blipFill>
          <a:blip r:embed="rId3"/>
          <a:stretch>
            <a:fillRect/>
          </a:stretch>
        </p:blipFill>
        <p:spPr>
          <a:xfrm>
            <a:off x="19837692" y="7662188"/>
            <a:ext cx="3276600" cy="5753100"/>
          </a:xfrm>
          <a:prstGeom prst="rect">
            <a:avLst/>
          </a:prstGeom>
        </p:spPr>
      </p:pic>
      <p:pic>
        <p:nvPicPr>
          <p:cNvPr id="9" name="Grafik 8">
            <a:extLst>
              <a:ext uri="{FF2B5EF4-FFF2-40B4-BE49-F238E27FC236}">
                <a16:creationId xmlns:a16="http://schemas.microsoft.com/office/drawing/2014/main" id="{4EF4E9EF-5315-CFEC-AAA2-BB0B261371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30628457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gital dabei – Startpaket…"/>
          <p:cNvSpPr txBox="1">
            <a:spLocks/>
          </p:cNvSpPr>
          <p:nvPr/>
        </p:nvSpPr>
        <p:spPr>
          <a:xfrm>
            <a:off x="1397427" y="3050538"/>
            <a:ext cx="13629213" cy="113352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914400" indent="-914400" defTabSz="457200">
              <a:lnSpc>
                <a:spcPts val="5500"/>
              </a:lnSpc>
              <a:spcAft>
                <a:spcPts val="18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Löschen Sie uninteressante E-Mails</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(beispielsweise Werbung) direkt.</a:t>
            </a:r>
          </a:p>
          <a:p>
            <a:pPr marL="914400" indent="-914400" defTabSz="457200">
              <a:lnSpc>
                <a:spcPts val="5500"/>
              </a:lnSpc>
              <a:spcAft>
                <a:spcPts val="18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Sortieren Sie Ihre E-Mails regelmäßig</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und löschen Sie unnötige E-Mails.</a:t>
            </a:r>
          </a:p>
          <a:p>
            <a:pPr marL="914400" indent="-914400" defTabSz="457200">
              <a:lnSpc>
                <a:spcPts val="5500"/>
              </a:lnSpc>
              <a:spcAft>
                <a:spcPts val="18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Newsletter können Sie jeweils ganz unten</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in der E-Mail abbestellen.</a:t>
            </a:r>
          </a:p>
          <a:p>
            <a:pPr marL="914400" indent="-914400" defTabSz="457200">
              <a:lnSpc>
                <a:spcPts val="5500"/>
              </a:lnSpc>
              <a:spcAft>
                <a:spcPts val="18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Wenn E-Mails große Anhänge haben, laden Sie die Dateien herunter und löschen Sie dann die E-Mail.</a:t>
            </a:r>
          </a:p>
          <a:p>
            <a:pPr marL="914400" indent="-914400" defTabSz="457200">
              <a:lnSpc>
                <a:spcPts val="5500"/>
              </a:lnSpc>
              <a:spcAft>
                <a:spcPts val="18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Wenn Sie regelmäßig unrelevante E-Mails von</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Personen bekommen, die Sie kennen, teilen Sie ihnen das höflich mit.</a:t>
            </a:r>
          </a:p>
        </p:txBody>
      </p:sp>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Den Überblick im Postfach behalten</a:t>
            </a: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9" name="Grafik 8">
            <a:extLst>
              <a:ext uri="{FF2B5EF4-FFF2-40B4-BE49-F238E27FC236}">
                <a16:creationId xmlns:a16="http://schemas.microsoft.com/office/drawing/2014/main" id="{D2A11174-1A93-BDF1-8FB2-EDA7067F1A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pic>
        <p:nvPicPr>
          <p:cNvPr id="12" name="Bild 11"/>
          <p:cNvPicPr>
            <a:picLocks noChangeAspect="1"/>
          </p:cNvPicPr>
          <p:nvPr/>
        </p:nvPicPr>
        <p:blipFill>
          <a:blip r:embed="rId5"/>
          <a:stretch>
            <a:fillRect/>
          </a:stretch>
        </p:blipFill>
        <p:spPr>
          <a:xfrm>
            <a:off x="19837692" y="7662188"/>
            <a:ext cx="3276600" cy="5753100"/>
          </a:xfrm>
          <a:prstGeom prst="rect">
            <a:avLst/>
          </a:prstGeom>
        </p:spPr>
      </p:pic>
    </p:spTree>
    <p:extLst>
      <p:ext uri="{BB962C8B-B14F-4D97-AF65-F5344CB8AC3E}">
        <p14:creationId xmlns:p14="http://schemas.microsoft.com/office/powerpoint/2010/main" val="22701200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Laden Sie Ihren Akku regelmäßig auf!"/>
          <p:cNvSpPr txBox="1"/>
          <p:nvPr/>
        </p:nvSpPr>
        <p:spPr>
          <a:xfrm>
            <a:off x="2340000" y="3669882"/>
            <a:ext cx="11215977" cy="43243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lnSpc>
                <a:spcPct val="120000"/>
              </a:lnSpc>
              <a:defRPr sz="9000" b="1">
                <a:solidFill>
                  <a:srgbClr val="000000"/>
                </a:solidFill>
                <a:latin typeface="Source Sans Pro"/>
                <a:ea typeface="Source Sans Pro"/>
                <a:cs typeface="Source Sans Pro"/>
                <a:sym typeface="Source Sans Pro"/>
              </a:defRPr>
            </a:lvl1pPr>
          </a:lstStyle>
          <a:p>
            <a:r>
              <a:rPr lang="de-DE" sz="7800" dirty="0">
                <a:latin typeface="Calibri" panose="020F0502020204030204" pitchFamily="34" charset="0"/>
                <a:cs typeface="Calibri" panose="020F0502020204030204" pitchFamily="34" charset="0"/>
              </a:rPr>
              <a:t>Es kann sinnvoll sein, mehrere E-Mail-Adressen zu haben!</a:t>
            </a:r>
            <a:endParaRPr sz="7800" dirty="0">
              <a:latin typeface="Calibri" panose="020F0502020204030204" pitchFamily="34" charset="0"/>
              <a:cs typeface="Calibri" panose="020F0502020204030204" pitchFamily="34" charset="0"/>
            </a:endParaRPr>
          </a:p>
        </p:txBody>
      </p:sp>
      <p:sp>
        <p:nvSpPr>
          <p:cNvPr id="6"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Tipp</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Rechteck 7"/>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Bild 1"/>
          <p:cNvPicPr>
            <a:picLocks noChangeAspect="1"/>
          </p:cNvPicPr>
          <p:nvPr/>
        </p:nvPicPr>
        <p:blipFill>
          <a:blip r:embed="rId3"/>
          <a:stretch>
            <a:fillRect/>
          </a:stretch>
        </p:blipFill>
        <p:spPr>
          <a:xfrm>
            <a:off x="17694582" y="1527314"/>
            <a:ext cx="2704146" cy="11653847"/>
          </a:xfrm>
          <a:prstGeom prst="rect">
            <a:avLst/>
          </a:prstGeom>
        </p:spPr>
      </p:pic>
      <p:pic>
        <p:nvPicPr>
          <p:cNvPr id="5" name="Grafik 4">
            <a:extLst>
              <a:ext uri="{FF2B5EF4-FFF2-40B4-BE49-F238E27FC236}">
                <a16:creationId xmlns:a16="http://schemas.microsoft.com/office/drawing/2014/main" id="{3847A068-0CB3-4AE2-5CD8-52CA0D206E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
        <p:nvSpPr>
          <p:cNvPr id="4" name="Textfeld 3">
            <a:extLst>
              <a:ext uri="{FF2B5EF4-FFF2-40B4-BE49-F238E27FC236}">
                <a16:creationId xmlns:a16="http://schemas.microsoft.com/office/drawing/2014/main" id="{69EF71B8-7F7A-E31E-E170-D4025B6238A2}"/>
              </a:ext>
            </a:extLst>
          </p:cNvPr>
          <p:cNvSpPr txBox="1"/>
          <p:nvPr/>
        </p:nvSpPr>
        <p:spPr>
          <a:xfrm>
            <a:off x="10830032" y="-4625082"/>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de-DE" sz="2400" b="0"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Fragen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6300056"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3" y="5630280"/>
            <a:ext cx="528157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Was ist noch offen?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161865A8-6323-D429-3250-264619DFCA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9421982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6" name="Digital dabei – Startpaket…"/>
          <p:cNvSpPr txBox="1">
            <a:spLocks/>
          </p:cNvSpPr>
          <p:nvPr/>
        </p:nvSpPr>
        <p:spPr>
          <a:xfrm>
            <a:off x="2340000" y="4139198"/>
            <a:ext cx="12179461" cy="38916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bis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zum nächsten Mal!</a:t>
            </a:r>
          </a:p>
        </p:txBody>
      </p:sp>
      <p:pic>
        <p:nvPicPr>
          <p:cNvPr id="8" name="Bild 7"/>
          <p:cNvPicPr>
            <a:picLocks noChangeAspect="1"/>
          </p:cNvPicPr>
          <p:nvPr/>
        </p:nvPicPr>
        <p:blipFill>
          <a:blip r:embed="rId2"/>
          <a:stretch>
            <a:fillRect/>
          </a:stretch>
        </p:blipFill>
        <p:spPr>
          <a:xfrm>
            <a:off x="17305312" y="1531088"/>
            <a:ext cx="3234266" cy="11650074"/>
          </a:xfrm>
          <a:prstGeom prst="rect">
            <a:avLst/>
          </a:prstGeom>
        </p:spPr>
      </p:pic>
      <p:pic>
        <p:nvPicPr>
          <p:cNvPr id="9" name="Grafik 8">
            <a:extLst>
              <a:ext uri="{FF2B5EF4-FFF2-40B4-BE49-F238E27FC236}">
                <a16:creationId xmlns:a16="http://schemas.microsoft.com/office/drawing/2014/main" id="{A26C3483-7617-F742-6C5B-B228C44BCA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019568682"/>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690</Words>
  <Application>Microsoft Macintosh PowerPoint</Application>
  <PresentationFormat>Benutzerdefiniert</PresentationFormat>
  <Paragraphs>50</Paragraphs>
  <Slides>7</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Helvetica Neue</vt:lpstr>
      <vt:lpstr>Helvetica Neue Medium</vt:lpstr>
      <vt:lpstr>Times</vt:lpstr>
      <vt:lpstr>21_BasicWhite</vt:lpstr>
      <vt:lpstr>Digital dabei – Startpaket</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Franziska Schröder</cp:lastModifiedBy>
  <cp:revision>54</cp:revision>
  <cp:lastPrinted>2023-01-12T11:26:18Z</cp:lastPrinted>
  <dcterms:modified xsi:type="dcterms:W3CDTF">2023-11-06T08:38:02Z</dcterms:modified>
</cp:coreProperties>
</file>