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316" r:id="rId3"/>
    <p:sldId id="319" r:id="rId4"/>
    <p:sldId id="317" r:id="rId5"/>
    <p:sldId id="315" r:id="rId6"/>
    <p:sldId id="320" r:id="rId7"/>
    <p:sldId id="289" r:id="rId8"/>
    <p:sldId id="274" r:id="rId9"/>
    <p:sldId id="321" r:id="rId10"/>
    <p:sldId id="284" r:id="rId11"/>
    <p:sldId id="282"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3AB77"/>
    <a:srgbClr val="E60A2D"/>
    <a:srgbClr val="BECDDC"/>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7"/>
    <p:restoredTop sz="81338"/>
  </p:normalViewPr>
  <p:slideViewPr>
    <p:cSldViewPr snapToGrid="0" snapToObjects="1">
      <p:cViewPr varScale="1">
        <p:scale>
          <a:sx n="47" d="100"/>
          <a:sy n="47" d="100"/>
        </p:scale>
        <p:origin x="1000" y="232"/>
      </p:cViewPr>
      <p:guideLst/>
    </p:cSldViewPr>
  </p:slideViewPr>
  <p:notesTextViewPr>
    <p:cViewPr>
      <p:scale>
        <a:sx n="114" d="100"/>
        <a:sy n="114"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xCCni1Sxe8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Begrüßen Sie die Teilnehmenden und geben Sie einen Überblick über die heutige Begleitung. (Dauer: 5 Minuten)</a:t>
            </a:r>
            <a:endParaRPr lang="de-DE" dirty="0">
              <a:effectLst/>
            </a:endParaRPr>
          </a:p>
          <a:p>
            <a:endParaRPr lang="de-DE" dirty="0"/>
          </a:p>
        </p:txBody>
      </p:sp>
    </p:spTree>
    <p:extLst>
      <p:ext uri="{BB962C8B-B14F-4D97-AF65-F5344CB8AC3E}">
        <p14:creationId xmlns:p14="http://schemas.microsoft.com/office/powerpoint/2010/main" val="210239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Klären Sie Fragen, kündigen Sie das nächste Treffen an und verabschieden Sie sich. </a:t>
            </a:r>
            <a:br>
              <a:rPr lang="de-DE" sz="2200" dirty="0">
                <a:effectLst/>
                <a:latin typeface="+mn-lt"/>
                <a:ea typeface="+mn-ea"/>
                <a:cs typeface="+mn-cs"/>
                <a:sym typeface="Helvetica Neue"/>
              </a:rPr>
            </a:br>
            <a:br>
              <a:rPr lang="de-DE" sz="2200" dirty="0">
                <a:effectLst/>
                <a:latin typeface="+mn-lt"/>
                <a:ea typeface="+mn-ea"/>
                <a:cs typeface="+mn-cs"/>
                <a:sym typeface="Helvetica Neue"/>
              </a:rPr>
            </a:br>
            <a:r>
              <a:rPr lang="de-DE" sz="2200" dirty="0">
                <a:effectLst/>
                <a:latin typeface="+mn-lt"/>
                <a:ea typeface="+mn-ea"/>
                <a:cs typeface="+mn-cs"/>
                <a:sym typeface="Helvetica Neue"/>
              </a:rPr>
              <a:t>(Dauer: 5 Minuten)</a:t>
            </a:r>
          </a:p>
          <a:p>
            <a:endParaRPr lang="de-DE" dirty="0"/>
          </a:p>
        </p:txBody>
      </p:sp>
    </p:spTree>
    <p:extLst>
      <p:ext uri="{BB962C8B-B14F-4D97-AF65-F5344CB8AC3E}">
        <p14:creationId xmlns:p14="http://schemas.microsoft.com/office/powerpoint/2010/main" val="325213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Times"/>
              </a:rPr>
              <a:t>Nehmen Sie Bezug auf den vorangegangenen Baustein und fassen Sie gemeinsam mit den Teilnehmenden kurz die wichtigsten Lernziele zusammen.</a:t>
            </a:r>
          </a:p>
          <a:p>
            <a:endParaRPr lang="de-DE" dirty="0">
              <a:solidFill>
                <a:srgbClr val="000000"/>
              </a:solidFill>
              <a:effectLst/>
              <a:latin typeface="Times"/>
            </a:endParaRPr>
          </a:p>
          <a:p>
            <a:r>
              <a:rPr lang="de-DE" dirty="0">
                <a:solidFill>
                  <a:srgbClr val="000000"/>
                </a:solidFill>
                <a:effectLst/>
                <a:latin typeface="Times"/>
              </a:rPr>
              <a:t>(</a:t>
            </a:r>
            <a:r>
              <a:rPr lang="de-DE" dirty="0">
                <a:solidFill>
                  <a:srgbClr val="000000"/>
                </a:solidFill>
                <a:effectLst/>
                <a:latin typeface="Helvetica Neue" panose="02000503000000020004" pitchFamily="2" charset="0"/>
              </a:rPr>
              <a:t>Folie 1/2, Gesamtdauer der 2 Folien: 10 Minuten)</a:t>
            </a:r>
            <a:endParaRPr lang="de-DE" dirty="0">
              <a:solidFill>
                <a:srgbClr val="000000"/>
              </a:solidFill>
              <a:effectLst/>
              <a:latin typeface="Times"/>
            </a:endParaRPr>
          </a:p>
        </p:txBody>
      </p:sp>
    </p:spTree>
    <p:extLst>
      <p:ext uri="{BB962C8B-B14F-4D97-AF65-F5344CB8AC3E}">
        <p14:creationId xmlns:p14="http://schemas.microsoft.com/office/powerpoint/2010/main" val="224778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Times"/>
              </a:rPr>
              <a:t>Besprechen Sie in diesem Zusammenhang, wann die Eingabe eines Passworts überhaupt notwendig (und sinnvoll) ist. </a:t>
            </a:r>
          </a:p>
          <a:p>
            <a:endParaRPr lang="de-DE" dirty="0">
              <a:solidFill>
                <a:srgbClr val="000000"/>
              </a:solidFill>
              <a:effectLst/>
              <a:latin typeface="Times"/>
            </a:endParaRP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Times"/>
              </a:rPr>
              <a:t>(</a:t>
            </a:r>
            <a:r>
              <a:rPr lang="de-DE" dirty="0">
                <a:solidFill>
                  <a:srgbClr val="000000"/>
                </a:solidFill>
                <a:effectLst/>
                <a:latin typeface="Helvetica Neue" panose="02000503000000020004" pitchFamily="2" charset="0"/>
              </a:rPr>
              <a:t>Folie 2/2, Gesamtdauer der 2 Folien: 10 Minuten)</a:t>
            </a:r>
            <a:endParaRPr lang="de-DE" dirty="0">
              <a:solidFill>
                <a:srgbClr val="000000"/>
              </a:solidFill>
              <a:effectLst/>
              <a:latin typeface="Times"/>
            </a:endParaRPr>
          </a:p>
          <a:p>
            <a:br>
              <a:rPr lang="de-DE" dirty="0">
                <a:solidFill>
                  <a:srgbClr val="000000"/>
                </a:solidFill>
                <a:effectLst/>
                <a:latin typeface="Times"/>
              </a:rPr>
            </a:br>
            <a:br>
              <a:rPr lang="de-DE" dirty="0">
                <a:solidFill>
                  <a:srgbClr val="000000"/>
                </a:solidFill>
                <a:effectLst/>
                <a:latin typeface="Times"/>
              </a:rPr>
            </a:br>
            <a:r>
              <a:rPr lang="de-DE" i="1" dirty="0">
                <a:solidFill>
                  <a:srgbClr val="000000"/>
                </a:solidFill>
                <a:effectLst/>
                <a:latin typeface="Times"/>
              </a:rPr>
              <a:t>Hinweis: Orientieren Sie sich dabei an den Inhalten der Starthilfe-App, Modul 5, Kapitel „Registrieren – Einloggen – Gastbestellung“</a:t>
            </a:r>
          </a:p>
        </p:txBody>
      </p:sp>
    </p:spTree>
    <p:extLst>
      <p:ext uri="{BB962C8B-B14F-4D97-AF65-F5344CB8AC3E}">
        <p14:creationId xmlns:p14="http://schemas.microsoft.com/office/powerpoint/2010/main" val="414058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Times"/>
              </a:rPr>
              <a:t>Sammeln Sie Erfahrungen der Teilnehmenden zu anderen Identitätsnachweisen als der Eingabe eines Passworts.</a:t>
            </a:r>
          </a:p>
          <a:p>
            <a:endParaRPr lang="de-DE" dirty="0">
              <a:solidFill>
                <a:srgbClr val="000000"/>
              </a:solidFill>
              <a:effectLst/>
              <a:latin typeface="Times"/>
            </a:endParaRPr>
          </a:p>
          <a:p>
            <a:r>
              <a:rPr lang="de-DE" dirty="0">
                <a:solidFill>
                  <a:srgbClr val="000000"/>
                </a:solidFill>
                <a:effectLst/>
                <a:latin typeface="Times"/>
              </a:rPr>
              <a:t>(Dauer: 5 Minuten)</a:t>
            </a:r>
          </a:p>
        </p:txBody>
      </p:sp>
    </p:spTree>
    <p:extLst>
      <p:ext uri="{BB962C8B-B14F-4D97-AF65-F5344CB8AC3E}">
        <p14:creationId xmlns:p14="http://schemas.microsoft.com/office/powerpoint/2010/main" val="2401945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de-DE" sz="2400" dirty="0">
                <a:solidFill>
                  <a:srgbClr val="000000"/>
                </a:solidFill>
                <a:effectLst/>
                <a:latin typeface="Calibri" panose="020F0502020204030204" pitchFamily="34" charset="0"/>
              </a:rPr>
              <a:t>Thematisieren Sie die Zwei-Faktor-Authentisierung: Schauen Sie dazu zunächst das hinterlegte Video an </a:t>
            </a:r>
            <a:r>
              <a:rPr lang="de-DE" dirty="0">
                <a:solidFill>
                  <a:srgbClr val="000000"/>
                </a:solidFill>
                <a:effectLst/>
                <a:latin typeface="Calibri" panose="020F0502020204030204" pitchFamily="34" charset="0"/>
              </a:rPr>
              <a:t>(klicken Sie dazu auf den Link in der Präsentation oder kopieren sie ihn in den Browser: </a:t>
            </a:r>
            <a:r>
              <a:rPr lang="de-DE"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hlinkClick r:id="rId3"/>
              </a:rPr>
              <a:t>https://www.youtube.com/</a:t>
            </a:r>
            <a:r>
              <a:rPr lang="de-DE" sz="2400" dirty="0">
                <a:solidFill>
                  <a:srgbClr val="000000"/>
                </a:solidFill>
                <a:effectLst/>
                <a:latin typeface="Calibri" panose="020F0502020204030204" pitchFamily="34" charset="0"/>
                <a:hlinkClick r:id="rId3"/>
              </a:rPr>
              <a:t>watch?v=xCCni1Sxe80</a:t>
            </a:r>
            <a:r>
              <a:rPr lang="de-DE" sz="2400" dirty="0">
                <a:solidFill>
                  <a:srgbClr val="000000"/>
                </a:solidFill>
                <a:effectLst/>
                <a:latin typeface="Calibri" panose="020F0502020204030204" pitchFamily="34" charset="0"/>
              </a:rPr>
              <a:t> </a:t>
            </a:r>
            <a:r>
              <a:rPr lang="de-DE" dirty="0">
                <a:solidFill>
                  <a:srgbClr val="000000"/>
                </a:solidFill>
                <a:effectLst/>
                <a:latin typeface="Calibri" panose="020F0502020204030204" pitchFamily="34" charset="0"/>
              </a:rPr>
              <a:t>– eine Internetverbindung sowie eine ausreichend laute Audiowiedergabe werden benötigt).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b="0" dirty="0"/>
          </a:p>
          <a:p>
            <a:r>
              <a:rPr lang="de-DE" dirty="0">
                <a:solidFill>
                  <a:srgbClr val="000000"/>
                </a:solidFill>
                <a:effectLst/>
                <a:latin typeface="Times"/>
              </a:rPr>
              <a:t>(</a:t>
            </a:r>
            <a:r>
              <a:rPr lang="de-DE" dirty="0">
                <a:solidFill>
                  <a:srgbClr val="000000"/>
                </a:solidFill>
                <a:effectLst/>
                <a:latin typeface="Helvetica Neue" panose="02000503000000020004" pitchFamily="2" charset="0"/>
              </a:rPr>
              <a:t>Folie 1/3, Gesamtdauer der 3 Folien: 10 Minuten)</a:t>
            </a:r>
            <a:endParaRPr lang="de-DE" dirty="0">
              <a:solidFill>
                <a:srgbClr val="000000"/>
              </a:solidFill>
              <a:effectLst/>
              <a:latin typeface="Times"/>
            </a:endParaRPr>
          </a:p>
        </p:txBody>
      </p:sp>
    </p:spTree>
    <p:extLst>
      <p:ext uri="{BB962C8B-B14F-4D97-AF65-F5344CB8AC3E}">
        <p14:creationId xmlns:p14="http://schemas.microsoft.com/office/powerpoint/2010/main" val="3172801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400" dirty="0"/>
              <a:t>Nach aktuellen Sicherheitsstandards bietet ein Authentisierungsmittel allein nicht mehr den bestmöglichen Schutz – vor allem bei kritischen Benutzerkonten wie Online-Banking.</a:t>
            </a:r>
          </a:p>
          <a:p>
            <a:endParaRPr lang="de-DE" sz="1400" dirty="0"/>
          </a:p>
          <a:p>
            <a:r>
              <a:rPr lang="de-DE" sz="1400" dirty="0"/>
              <a:t>Wie Sie eben schon kennengerlernt haben, sprechen wir von drei Kategorien der Authentisierung: Wissen, Biometrie und Besitz.</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Werden zwei </a:t>
            </a:r>
            <a:r>
              <a:rPr lang="de-DE" sz="18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Authentisierungsmittel</a:t>
            </a:r>
            <a:r>
              <a:rPr lang="de-DE" sz="1800" dirty="0">
                <a:effectLst/>
                <a:latin typeface="Calibri" panose="020F0502020204030204" pitchFamily="34" charset="0"/>
                <a:ea typeface="Calibri" panose="020F0502020204030204" pitchFamily="34" charset="0"/>
                <a:cs typeface="Times New Roman" panose="02020603050405020304" pitchFamily="18" charset="0"/>
              </a:rPr>
              <a:t> (auch Faktoren genannt) aus unterschiedlichen dieser Kategorien verwendet, spricht man von einer Zwei-Faktor-</a:t>
            </a:r>
            <a:r>
              <a:rPr lang="de-DE" sz="1800" dirty="0"/>
              <a:t>Authentisierung</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doppelte Überprüfung macht es Kriminellen deutlich schwerer, beispielsweise in Ihr Benutzerkonto einzudringen. </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Bei der Zwei-Faktor-</a:t>
            </a:r>
            <a:r>
              <a:rPr lang="de-DE" sz="1800" dirty="0"/>
              <a:t>Authentisierung</a:t>
            </a:r>
            <a:r>
              <a:rPr lang="de-DE" sz="1800" dirty="0">
                <a:effectLst/>
                <a:latin typeface="Calibri" panose="020F0502020204030204" pitchFamily="34" charset="0"/>
                <a:ea typeface="Calibri" panose="020F0502020204030204" pitchFamily="34" charset="0"/>
                <a:cs typeface="Times New Roman" panose="02020603050405020304" pitchFamily="18" charset="0"/>
              </a:rPr>
              <a:t> ist der erste Faktor meistens ein Passwort oder eine PIN (aus der Kategorie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Wissen</a:t>
            </a:r>
            <a:r>
              <a:rPr lang="de-DE" sz="1800" dirty="0">
                <a:effectLst/>
                <a:latin typeface="Calibri" panose="020F0502020204030204" pitchFamily="34" charset="0"/>
                <a:ea typeface="Calibri" panose="020F0502020204030204" pitchFamily="34" charset="0"/>
                <a:cs typeface="Times New Roman" panose="02020603050405020304" pitchFamily="18" charset="0"/>
              </a:rPr>
              <a:t>). Um in Ihr Benutzerkonto zu gelangen, benötigen Sie dann noch einen zweiten Faktor. Diesen Faktor können Sie besitzen (z.B. Smartphone oder Chipkarte) oder durch biometrische Eigenschaften (z.B. Fingerabdruck oder Gesicht) nachweisen.</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Das Prinzip kennen Sie vermutlich vom Geldautomaten: Wenn Sie Geld abheben wollen, benötigen Sie neben Ihrer Bankkarte (ein Faktor aus der Kategorie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Besitz</a:t>
            </a:r>
            <a:r>
              <a:rPr lang="de-DE" sz="1800" dirty="0">
                <a:effectLst/>
                <a:latin typeface="Calibri" panose="020F0502020204030204" pitchFamily="34" charset="0"/>
                <a:ea typeface="Calibri" panose="020F0502020204030204" pitchFamily="34" charset="0"/>
                <a:cs typeface="Times New Roman" panose="02020603050405020304" pitchFamily="18" charset="0"/>
              </a:rPr>
              <a:t>) noch die dazugehörige PIN (ein Faktor aus der Kategorie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Wissen</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Die Zwei-Faktor-</a:t>
            </a:r>
            <a:r>
              <a:rPr lang="de-DE" sz="1800" dirty="0"/>
              <a:t>Authentisierung</a:t>
            </a:r>
            <a:r>
              <a:rPr lang="de-DE" sz="1800" dirty="0">
                <a:effectLst/>
                <a:latin typeface="Calibri" panose="020F0502020204030204" pitchFamily="34" charset="0"/>
                <a:ea typeface="Calibri" panose="020F0502020204030204" pitchFamily="34" charset="0"/>
                <a:cs typeface="Times New Roman" panose="02020603050405020304" pitchFamily="18" charset="0"/>
              </a:rPr>
              <a:t> ist Pflicht bei Finanztransaktionen per Internet. Empfehlenswert ist sie auch darüber hinaus, wenn Sie Ihre Online-Zugänge besonders gut schützen möchten und der Anbieter dieses Verfahren ermöglicht.</a:t>
            </a: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de-DE" sz="1800" dirty="0">
                <a:solidFill>
                  <a:srgbClr val="000000"/>
                </a:solidFill>
                <a:effectLst/>
                <a:latin typeface="Times"/>
              </a:rPr>
              <a:t>(</a:t>
            </a:r>
            <a:r>
              <a:rPr lang="de-DE" sz="1800" dirty="0">
                <a:solidFill>
                  <a:srgbClr val="000000"/>
                </a:solidFill>
                <a:effectLst/>
                <a:latin typeface="Helvetica Neue" panose="02000503000000020004" pitchFamily="2" charset="0"/>
              </a:rPr>
              <a:t>Folie 2/3, Gesamtdauer der 3 Folien: 10 Minuten)</a:t>
            </a:r>
            <a:endParaRPr lang="de-DE" sz="1800" dirty="0">
              <a:solidFill>
                <a:srgbClr val="000000"/>
              </a:solidFill>
              <a:effectLst/>
              <a:latin typeface="Times"/>
            </a:endParaRP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4234482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Times"/>
              </a:rPr>
              <a:t>(</a:t>
            </a:r>
            <a:r>
              <a:rPr lang="de-DE" dirty="0">
                <a:solidFill>
                  <a:srgbClr val="000000"/>
                </a:solidFill>
                <a:effectLst/>
                <a:latin typeface="Helvetica Neue" panose="02000503000000020004" pitchFamily="2" charset="0"/>
              </a:rPr>
              <a:t>Folie 3/3, Gesamtdauer der 3 Folien: 10 Minuten)</a:t>
            </a:r>
            <a:endParaRPr lang="de-DE" dirty="0">
              <a:solidFill>
                <a:srgbClr val="000000"/>
              </a:solidFill>
              <a:effectLst/>
              <a:latin typeface="Times"/>
            </a:endParaRPr>
          </a:p>
          <a:p>
            <a:endParaRPr lang="de-DE" dirty="0"/>
          </a:p>
        </p:txBody>
      </p:sp>
    </p:spTree>
    <p:extLst>
      <p:ext uri="{BB962C8B-B14F-4D97-AF65-F5344CB8AC3E}">
        <p14:creationId xmlns:p14="http://schemas.microsoft.com/office/powerpoint/2010/main" val="1851405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Times"/>
              </a:rPr>
              <a:t>Fordern Sie die Teilnehmenden auf, entsprechend ihres genutzten Geräts in Kleingruppen zusammenzukommen (alle Personen, die ein iPhone nutzen, setzen sich zusammen; alle Personen, die ein Android-Smartphone nutzen, setzen sich zusammen; usw. – im Idealfall können sich die Kleingruppen im Folgenden räumlich weit voneinander entfernen, um Störungen zu vermeiden.) </a:t>
            </a:r>
          </a:p>
          <a:p>
            <a:endParaRPr lang="de-DE" dirty="0">
              <a:solidFill>
                <a:srgbClr val="000000"/>
              </a:solidFill>
              <a:effectLst/>
              <a:latin typeface="Times"/>
            </a:endParaRPr>
          </a:p>
          <a:p>
            <a:r>
              <a:rPr lang="de-DE" dirty="0">
                <a:solidFill>
                  <a:srgbClr val="000000"/>
                </a:solidFill>
                <a:effectLst/>
                <a:latin typeface="Times"/>
              </a:rPr>
              <a:t>Lassen Sie die Teilnehmenden anschließend in den gerätespezifischen Kleingruppen im </a:t>
            </a:r>
            <a:r>
              <a:rPr lang="de-DE" b="1" dirty="0">
                <a:solidFill>
                  <a:srgbClr val="000000"/>
                </a:solidFill>
                <a:effectLst/>
                <a:latin typeface="Times"/>
              </a:rPr>
              <a:t>Modul 5 der Starthilfe-App</a:t>
            </a:r>
            <a:r>
              <a:rPr lang="de-DE" dirty="0">
                <a:solidFill>
                  <a:srgbClr val="000000"/>
                </a:solidFill>
                <a:effectLst/>
                <a:latin typeface="Times"/>
              </a:rPr>
              <a:t> die Kapitel „Code per SMS“ sowie „Code oder Link per E-Mail“ eigenständig absolvieren und stehen Sie dabei als Lernberaterin oder Lernberater für Rückfragen oder bei Stolpersteinen zur Verfügung. </a:t>
            </a:r>
          </a:p>
          <a:p>
            <a:r>
              <a:rPr lang="de-DE" i="1" dirty="0">
                <a:solidFill>
                  <a:srgbClr val="000000"/>
                </a:solidFill>
                <a:effectLst/>
                <a:latin typeface="Times"/>
              </a:rPr>
              <a:t>Anhaltspunkt zum Beenden der Übungsphase in der App ist die Einblendung „Wenden Sie Ihr Wissen an: In diesem Spiel …“.</a:t>
            </a:r>
            <a:endParaRPr lang="de-DE" dirty="0">
              <a:solidFill>
                <a:srgbClr val="000000"/>
              </a:solidFill>
              <a:effectLst/>
              <a:latin typeface="Times"/>
            </a:endParaRPr>
          </a:p>
          <a:p>
            <a:pPr marL="0" marR="0" lvl="0" indent="0" defTabSz="457200" eaLnBrk="1" fontAlgn="auto" latinLnBrk="0" hangingPunct="1">
              <a:lnSpc>
                <a:spcPct val="117999"/>
              </a:lnSpc>
              <a:spcBef>
                <a:spcPts val="0"/>
              </a:spcBef>
              <a:spcAft>
                <a:spcPts val="0"/>
              </a:spcAft>
              <a:buClrTx/>
              <a:buSzTx/>
              <a:buFontTx/>
              <a:buNone/>
              <a:tabLst/>
              <a:defRPr/>
            </a:pPr>
            <a:endParaRPr lang="de-DE" dirty="0">
              <a:solidFill>
                <a:srgbClr val="000000"/>
              </a:solidFill>
              <a:effectLst/>
              <a:latin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(Dauer: 15 Minuten)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p>
        </p:txBody>
      </p:sp>
    </p:spTree>
    <p:extLst>
      <p:ext uri="{BB962C8B-B14F-4D97-AF65-F5344CB8AC3E}">
        <p14:creationId xmlns:p14="http://schemas.microsoft.com/office/powerpoint/2010/main" val="3445554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Times"/>
              </a:rPr>
              <a:t>Weisen Sie auf besondere Apps hin, mit denen ein Identitätsnachweis erfolgen kann (z.B. Bank-Apps), aber weisen Sie dabei auch auf die Grenzen der Begleitung hin: Sie können und dürfen nicht bei der Einrichtung und Eingabe von Bankinformationen unterstützen.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p>
          <a:p>
            <a:pPr marL="0" marR="0" lvl="0" indent="0" defTabSz="457200" eaLnBrk="1" fontAlgn="auto" latinLnBrk="0" hangingPunct="1">
              <a:lnSpc>
                <a:spcPct val="117999"/>
              </a:lnSpc>
              <a:spcBef>
                <a:spcPts val="0"/>
              </a:spcBef>
              <a:spcAft>
                <a:spcPts val="0"/>
              </a:spcAft>
              <a:buClrTx/>
              <a:buSzTx/>
              <a:buFontTx/>
              <a:buNone/>
              <a:tabLst/>
              <a:defRPr/>
            </a:pPr>
            <a:r>
              <a:rPr lang="de-DE" dirty="0"/>
              <a:t>(Dauer</a:t>
            </a:r>
            <a:r>
              <a:rPr lang="de-DE"/>
              <a:t>: 5 </a:t>
            </a:r>
            <a:r>
              <a:rPr lang="de-DE" dirty="0"/>
              <a:t>Minuten)</a:t>
            </a:r>
          </a:p>
        </p:txBody>
      </p:sp>
    </p:spTree>
    <p:extLst>
      <p:ext uri="{BB962C8B-B14F-4D97-AF65-F5344CB8AC3E}">
        <p14:creationId xmlns:p14="http://schemas.microsoft.com/office/powerpoint/2010/main" val="3007837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emf"/><Relationship Id="rId1" Type="http://schemas.openxmlformats.org/officeDocument/2006/relationships/slideLayout" Target="../slideLayouts/slideLayout14.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xCCni1Sxe80" TargetMode="External"/><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lernen Sie die Zwei-Faktor-Authentisierung und verschiedene (über ein Passwort hinausgehende) Möglichkeiten des Identitätsnachweises kennen.</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5.2</a:t>
            </a:r>
          </a:p>
        </p:txBody>
      </p:sp>
      <p:pic>
        <p:nvPicPr>
          <p:cNvPr id="4" name="Grafik 3">
            <a:extLst>
              <a:ext uri="{FF2B5EF4-FFF2-40B4-BE49-F238E27FC236}">
                <a16:creationId xmlns:a16="http://schemas.microsoft.com/office/drawing/2014/main" id="{EAEA96C9-3F4A-EAAC-4A47-3CC58F17A1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CA18E7AA-353E-BE40-8EFB-C758D196A0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35897852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6"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8" name="Bild 7"/>
          <p:cNvPicPr>
            <a:picLocks noChangeAspect="1"/>
          </p:cNvPicPr>
          <p:nvPr/>
        </p:nvPicPr>
        <p:blipFill>
          <a:blip r:embed="rId2"/>
          <a:stretch>
            <a:fillRect/>
          </a:stretch>
        </p:blipFill>
        <p:spPr>
          <a:xfrm>
            <a:off x="17305312" y="1531088"/>
            <a:ext cx="3234266" cy="11650074"/>
          </a:xfrm>
          <a:prstGeom prst="rect">
            <a:avLst/>
          </a:prstGeom>
        </p:spPr>
      </p:pic>
      <p:pic>
        <p:nvPicPr>
          <p:cNvPr id="9" name="Grafik 8">
            <a:extLst>
              <a:ext uri="{FF2B5EF4-FFF2-40B4-BE49-F238E27FC236}">
                <a16:creationId xmlns:a16="http://schemas.microsoft.com/office/drawing/2014/main" id="{A1FE16AB-B06E-C0DD-2CD5-BE41BC8003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1837252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2067240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Rückbezug Identitätsnachweis Passwort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42086" y="4784698"/>
            <a:ext cx="6628090" cy="5040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60115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911869" y="5772366"/>
            <a:ext cx="5579091"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Was ist Ihnen von den Inhalten des letzten Treffens noch in Erinnerung?</a:t>
            </a:r>
          </a:p>
        </p:txBody>
      </p:sp>
      <p:pic>
        <p:nvPicPr>
          <p:cNvPr id="10" name="Grafik 9">
            <a:extLst>
              <a:ext uri="{FF2B5EF4-FFF2-40B4-BE49-F238E27FC236}">
                <a16:creationId xmlns:a16="http://schemas.microsoft.com/office/drawing/2014/main" id="{2AF9B422-B21F-3AEA-8618-1B969D80DD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
        <p:nvSpPr>
          <p:cNvPr id="8" name="Textfeld 7">
            <a:extLst>
              <a:ext uri="{FF2B5EF4-FFF2-40B4-BE49-F238E27FC236}">
                <a16:creationId xmlns:a16="http://schemas.microsoft.com/office/drawing/2014/main" id="{896214A8-212F-E118-953F-B2579CB09957}"/>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Tree>
    <p:extLst>
      <p:ext uri="{BB962C8B-B14F-4D97-AF65-F5344CB8AC3E}">
        <p14:creationId xmlns:p14="http://schemas.microsoft.com/office/powerpoint/2010/main" val="120009975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42086" y="4784698"/>
            <a:ext cx="6628090" cy="2880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60115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68356" y="5503502"/>
            <a:ext cx="5579091"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Was hat es mit diesen Begriffen auf sich? </a:t>
            </a:r>
          </a:p>
        </p:txBody>
      </p:sp>
      <p:pic>
        <p:nvPicPr>
          <p:cNvPr id="10" name="Grafik 9">
            <a:extLst>
              <a:ext uri="{FF2B5EF4-FFF2-40B4-BE49-F238E27FC236}">
                <a16:creationId xmlns:a16="http://schemas.microsoft.com/office/drawing/2014/main" id="{2AF9B422-B21F-3AEA-8618-1B969D80DD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
        <p:nvSpPr>
          <p:cNvPr id="8" name="Digital dabei – Startpaket…">
            <a:extLst>
              <a:ext uri="{FF2B5EF4-FFF2-40B4-BE49-F238E27FC236}">
                <a16:creationId xmlns:a16="http://schemas.microsoft.com/office/drawing/2014/main" id="{588E6186-8012-B6DF-2F80-617564D77C3D}"/>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80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Registrieren – Einloggen – Gastbestellung</a:t>
            </a:r>
            <a:endPar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14" name="Rechteck 13">
            <a:extLst>
              <a:ext uri="{FF2B5EF4-FFF2-40B4-BE49-F238E27FC236}">
                <a16:creationId xmlns:a16="http://schemas.microsoft.com/office/drawing/2014/main" id="{04887385-4F90-08FB-96F5-6B3160F02DDE}"/>
              </a:ext>
            </a:extLst>
          </p:cNvPr>
          <p:cNvSpPr/>
          <p:nvPr/>
        </p:nvSpPr>
        <p:spPr>
          <a:xfrm>
            <a:off x="14526319" y="6103646"/>
            <a:ext cx="5407735" cy="48083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echtwinkliges Dreieck 14">
            <a:extLst>
              <a:ext uri="{FF2B5EF4-FFF2-40B4-BE49-F238E27FC236}">
                <a16:creationId xmlns:a16="http://schemas.microsoft.com/office/drawing/2014/main" id="{0C9324DA-D605-EDE3-2D27-0871B5D18411}"/>
              </a:ext>
            </a:extLst>
          </p:cNvPr>
          <p:cNvSpPr/>
          <p:nvPr/>
        </p:nvSpPr>
        <p:spPr>
          <a:xfrm rot="10800000">
            <a:off x="13780485" y="6684545"/>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Textfeld 15">
            <a:extLst>
              <a:ext uri="{FF2B5EF4-FFF2-40B4-BE49-F238E27FC236}">
                <a16:creationId xmlns:a16="http://schemas.microsoft.com/office/drawing/2014/main" id="{B8B158C8-403B-B09A-7030-D7BCAFE0DDB2}"/>
              </a:ext>
            </a:extLst>
          </p:cNvPr>
          <p:cNvSpPr txBox="1"/>
          <p:nvPr/>
        </p:nvSpPr>
        <p:spPr>
          <a:xfrm>
            <a:off x="15581397" y="6858000"/>
            <a:ext cx="4368282"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Wann sind Passwörter überhaupt notwendig?</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7" name="Textfeld 16">
            <a:extLst>
              <a:ext uri="{FF2B5EF4-FFF2-40B4-BE49-F238E27FC236}">
                <a16:creationId xmlns:a16="http://schemas.microsoft.com/office/drawing/2014/main" id="{A63E26E4-3063-E86F-FF75-535B1A7A1CED}"/>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Tree>
    <p:extLst>
      <p:ext uri="{BB962C8B-B14F-4D97-AF65-F5344CB8AC3E}">
        <p14:creationId xmlns:p14="http://schemas.microsoft.com/office/powerpoint/2010/main" val="294189799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2012811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weitere Identitätsnachweise</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42087" y="4784698"/>
            <a:ext cx="6849914" cy="6012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60115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911869" y="5764163"/>
            <a:ext cx="5589211" cy="3949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Welche anderen Möglichkeiten des Identitätsnachweises sind Ihnen schon begegnet?</a:t>
            </a:r>
          </a:p>
        </p:txBody>
      </p:sp>
      <p:pic>
        <p:nvPicPr>
          <p:cNvPr id="10" name="Grafik 9">
            <a:extLst>
              <a:ext uri="{FF2B5EF4-FFF2-40B4-BE49-F238E27FC236}">
                <a16:creationId xmlns:a16="http://schemas.microsoft.com/office/drawing/2014/main" id="{2AF9B422-B21F-3AEA-8618-1B969D80DD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57087199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9"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10" name="Rechteck 9"/>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extfeld 1"/>
          <p:cNvSpPr txBox="1"/>
          <p:nvPr/>
        </p:nvSpPr>
        <p:spPr>
          <a:xfrm>
            <a:off x="2340000" y="10968940"/>
            <a:ext cx="14226885"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402336" hangingPunct="1">
              <a:lnSpc>
                <a:spcPts val="6000"/>
              </a:lnSpc>
              <a:defRPr sz="4840" b="0" spc="0">
                <a:latin typeface="Source Sans Pro"/>
                <a:ea typeface="Source Sans Pro"/>
                <a:cs typeface="Source Sans Pro"/>
                <a:sym typeface="Source Sans Pro"/>
              </a:defRPr>
            </a:pPr>
            <a:r>
              <a:rPr lang="de-DE"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hlinkClick r:id="rId3"/>
              </a:rPr>
              <a:t>https://www.youtube.com/</a:t>
            </a:r>
            <a:r>
              <a:rPr lang="de-DE" sz="5400" dirty="0">
                <a:solidFill>
                  <a:srgbClr val="000000"/>
                </a:solidFill>
                <a:effectLst/>
                <a:latin typeface="Calibri" panose="020F0502020204030204" pitchFamily="34" charset="0"/>
                <a:hlinkClick r:id="rId3"/>
              </a:rPr>
              <a:t>watch?v=xCCni1Sxe80</a:t>
            </a:r>
            <a:endParaRPr lang="de-DE" sz="5400" dirty="0">
              <a:solidFill>
                <a:schemeClr val="bg2">
                  <a:lumMod val="10000"/>
                </a:schemeClr>
              </a:solidFill>
              <a:effectLst/>
              <a:latin typeface="Calibri" panose="020F0502020204030204" pitchFamily="34" charset="0"/>
              <a:ea typeface="Source Sans Pro" charset="0"/>
              <a:cs typeface="Calibri" panose="020F0502020204030204" pitchFamily="34" charset="0"/>
              <a:sym typeface="Source Sans Pro"/>
            </a:endParaRPr>
          </a:p>
        </p:txBody>
      </p:sp>
      <p:pic>
        <p:nvPicPr>
          <p:cNvPr id="3" name="Bild 2"/>
          <p:cNvPicPr>
            <a:picLocks noChangeAspect="1"/>
          </p:cNvPicPr>
          <p:nvPr/>
        </p:nvPicPr>
        <p:blipFill>
          <a:blip r:embed="rId4"/>
          <a:stretch>
            <a:fillRect/>
          </a:stretch>
        </p:blipFill>
        <p:spPr>
          <a:xfrm>
            <a:off x="19189992" y="7653889"/>
            <a:ext cx="3924300" cy="5753100"/>
          </a:xfrm>
          <a:prstGeom prst="rect">
            <a:avLst/>
          </a:prstGeom>
        </p:spPr>
      </p:pic>
      <p:pic>
        <p:nvPicPr>
          <p:cNvPr id="5" name="Grafik 4">
            <a:extLst>
              <a:ext uri="{FF2B5EF4-FFF2-40B4-BE49-F238E27FC236}">
                <a16:creationId xmlns:a16="http://schemas.microsoft.com/office/drawing/2014/main" id="{28E137D6-9CF2-6FD0-D5D6-A71A39F81B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
        <p:nvSpPr>
          <p:cNvPr id="4" name="Digital dabei – Startpaket…">
            <a:extLst>
              <a:ext uri="{FF2B5EF4-FFF2-40B4-BE49-F238E27FC236}">
                <a16:creationId xmlns:a16="http://schemas.microsoft.com/office/drawing/2014/main" id="{A0A58E82-C955-AA32-316D-25AC26DB2521}"/>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Die Zwei-Faktor-Authentisierung</a:t>
            </a:r>
          </a:p>
        </p:txBody>
      </p:sp>
      <p:pic>
        <p:nvPicPr>
          <p:cNvPr id="12" name="Grafik 11" descr="Ein Bild, das Text, Screenshot, Software, Multimedia enthält.&#10;&#10;Automatisch generierte Beschreibung">
            <a:extLst>
              <a:ext uri="{FF2B5EF4-FFF2-40B4-BE49-F238E27FC236}">
                <a16:creationId xmlns:a16="http://schemas.microsoft.com/office/drawing/2014/main" id="{1925393C-557F-2AAC-0D30-AF7D414D4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9199" y="3411522"/>
            <a:ext cx="12671399" cy="7104513"/>
          </a:xfrm>
          <a:prstGeom prst="rect">
            <a:avLst/>
          </a:prstGeom>
        </p:spPr>
      </p:pic>
      <p:sp>
        <p:nvSpPr>
          <p:cNvPr id="13" name="Textfeld 12">
            <a:extLst>
              <a:ext uri="{FF2B5EF4-FFF2-40B4-BE49-F238E27FC236}">
                <a16:creationId xmlns:a16="http://schemas.microsoft.com/office/drawing/2014/main" id="{4E02A43F-D903-C66F-5B06-45EF138936BC}"/>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1/3</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Tree>
    <p:extLst>
      <p:ext uri="{BB962C8B-B14F-4D97-AF65-F5344CB8AC3E}">
        <p14:creationId xmlns:p14="http://schemas.microsoft.com/office/powerpoint/2010/main" val="339323056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8"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Zusammenfassung: Zwei-Faktor-Authentisierung</a:t>
            </a:r>
          </a:p>
        </p:txBody>
      </p:sp>
      <p:sp>
        <p:nvSpPr>
          <p:cNvPr id="9"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10" name="Rechteck 9"/>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3" name="Bild 2"/>
          <p:cNvPicPr>
            <a:picLocks noChangeAspect="1"/>
          </p:cNvPicPr>
          <p:nvPr/>
        </p:nvPicPr>
        <p:blipFill>
          <a:blip r:embed="rId3"/>
          <a:stretch>
            <a:fillRect/>
          </a:stretch>
        </p:blipFill>
        <p:spPr>
          <a:xfrm>
            <a:off x="19189992" y="7653889"/>
            <a:ext cx="3924300" cy="5753100"/>
          </a:xfrm>
          <a:prstGeom prst="rect">
            <a:avLst/>
          </a:prstGeom>
        </p:spPr>
      </p:pic>
      <p:sp>
        <p:nvSpPr>
          <p:cNvPr id="4" name="Textfeld 3"/>
          <p:cNvSpPr txBox="1"/>
          <p:nvPr/>
        </p:nvSpPr>
        <p:spPr>
          <a:xfrm>
            <a:off x="2340000" y="3204000"/>
            <a:ext cx="15591858" cy="7797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02336" hangingPunct="1">
              <a:lnSpc>
                <a:spcPts val="6000"/>
              </a:lnSpc>
              <a:defRPr sz="4840" b="0" spc="0">
                <a:latin typeface="Source Sans Pro"/>
                <a:ea typeface="Source Sans Pro"/>
                <a:cs typeface="Source Sans Pro"/>
                <a:sym typeface="Source Sans Pro"/>
              </a:defRPr>
            </a:pP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Werden zwei Authentisierungsmittel (auch Faktoren genannt) aus unterschiedlichen dieser Kategorien überprüft, spricht man von einer Zwei-Faktor-Authentisierung. </a:t>
            </a:r>
          </a:p>
          <a:p>
            <a:pPr algn="l" defTabSz="402336" hangingPunct="1">
              <a:lnSpc>
                <a:spcPts val="6000"/>
              </a:lnSpc>
              <a:defRPr sz="4840" b="0" spc="0">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defTabSz="402336" hangingPunct="1">
              <a:lnSpc>
                <a:spcPts val="6000"/>
              </a:lnSpc>
              <a:defRPr sz="4840" b="0" spc="0">
                <a:latin typeface="Source Sans Pro"/>
                <a:ea typeface="Source Sans Pro"/>
                <a:cs typeface="Source Sans Pro"/>
                <a:sym typeface="Source Sans Pro"/>
              </a:defRPr>
            </a:pP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Bei der Zwei-Faktor-Authentisierung ist der erste Faktor meistens ein Passwort oder eine PIN. Um in Ihr Benutzerkonto zu gelangen, benötigen Sie dann noch einen zweiten Faktor. Diesen Faktor können Sie besitzen (z.B. Smartphone oder Chipkarte) oder durch biometrische Eigenschaften (z.B. Fingerabdruck oder Gesicht) nachweisen.</a:t>
            </a:r>
          </a:p>
        </p:txBody>
      </p:sp>
      <p:sp>
        <p:nvSpPr>
          <p:cNvPr id="2" name="Textfeld 1">
            <a:extLst>
              <a:ext uri="{FF2B5EF4-FFF2-40B4-BE49-F238E27FC236}">
                <a16:creationId xmlns:a16="http://schemas.microsoft.com/office/drawing/2014/main" id="{63D53066-268A-F790-0ABC-06F9C14596F2}"/>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2/3</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a:extLst>
              <a:ext uri="{FF2B5EF4-FFF2-40B4-BE49-F238E27FC236}">
                <a16:creationId xmlns:a16="http://schemas.microsoft.com/office/drawing/2014/main" id="{CB7AB91F-BE78-C176-921B-0EDD566155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01710297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den Sie Ihren Akku regelmäßig auf!"/>
          <p:cNvSpPr txBox="1"/>
          <p:nvPr/>
        </p:nvSpPr>
        <p:spPr>
          <a:xfrm>
            <a:off x="2340000" y="3669850"/>
            <a:ext cx="11215977" cy="432438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120000"/>
              </a:lnSpc>
              <a:defRPr sz="9000" b="1">
                <a:solidFill>
                  <a:srgbClr val="000000"/>
                </a:solidFill>
                <a:latin typeface="Source Sans Pro"/>
                <a:ea typeface="Source Sans Pro"/>
                <a:cs typeface="Source Sans Pro"/>
                <a:sym typeface="Source Sans Pro"/>
              </a:defRPr>
            </a:lvl1pPr>
          </a:lstStyle>
          <a:p>
            <a:r>
              <a:rPr lang="de-DE" sz="7800" dirty="0">
                <a:latin typeface="Calibri" panose="020F0502020204030204" pitchFamily="34" charset="0"/>
                <a:cs typeface="Calibri" panose="020F0502020204030204" pitchFamily="34" charset="0"/>
              </a:rPr>
              <a:t>Die Zwei-Faktor-Authentisierung bietet die größte Sicherheit!</a:t>
            </a:r>
            <a:endParaRPr sz="7800" dirty="0">
              <a:latin typeface="Calibri" panose="020F0502020204030204" pitchFamily="34" charset="0"/>
              <a:cs typeface="Calibri" panose="020F0502020204030204" pitchFamily="34" charset="0"/>
            </a:endParaRPr>
          </a:p>
        </p:txBody>
      </p:sp>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Hinweis</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Rechteck 7"/>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Bild 1"/>
          <p:cNvPicPr>
            <a:picLocks noChangeAspect="1"/>
          </p:cNvPicPr>
          <p:nvPr/>
        </p:nvPicPr>
        <p:blipFill>
          <a:blip r:embed="rId3"/>
          <a:stretch>
            <a:fillRect/>
          </a:stretch>
        </p:blipFill>
        <p:spPr>
          <a:xfrm>
            <a:off x="17694582" y="1527314"/>
            <a:ext cx="2704146" cy="11653847"/>
          </a:xfrm>
          <a:prstGeom prst="rect">
            <a:avLst/>
          </a:prstGeom>
        </p:spPr>
      </p:pic>
      <p:sp>
        <p:nvSpPr>
          <p:cNvPr id="3" name="Textfeld 2">
            <a:extLst>
              <a:ext uri="{FF2B5EF4-FFF2-40B4-BE49-F238E27FC236}">
                <a16:creationId xmlns:a16="http://schemas.microsoft.com/office/drawing/2014/main" id="{235BA662-BA0F-A328-A513-A426C38971F4}"/>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3/3</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5" name="Grafik 4">
            <a:extLst>
              <a:ext uri="{FF2B5EF4-FFF2-40B4-BE49-F238E27FC236}">
                <a16:creationId xmlns:a16="http://schemas.microsoft.com/office/drawing/2014/main" id="{7F7A6295-1D8E-6F35-F373-6234FB8B82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8621723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pp Store Icon_6.5..png" descr="App Store Icon_6.5..png"/>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in der App „Starthilfe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Grafik 1">
            <a:extLst>
              <a:ext uri="{FF2B5EF4-FFF2-40B4-BE49-F238E27FC236}">
                <a16:creationId xmlns:a16="http://schemas.microsoft.com/office/drawing/2014/main" id="{B209EF5A-2C67-E958-149F-1824319C89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
        <p:nvSpPr>
          <p:cNvPr id="3" name="Textfeld 2">
            <a:extLst>
              <a:ext uri="{FF2B5EF4-FFF2-40B4-BE49-F238E27FC236}">
                <a16:creationId xmlns:a16="http://schemas.microsoft.com/office/drawing/2014/main" id="{D166B142-6D59-6398-C1DF-2749588874BF}"/>
              </a:ext>
            </a:extLst>
          </p:cNvPr>
          <p:cNvSpPr txBox="1"/>
          <p:nvPr/>
        </p:nvSpPr>
        <p:spPr>
          <a:xfrm>
            <a:off x="2340000" y="3204000"/>
            <a:ext cx="15591858" cy="7797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Code per SMS  /// Code oder Link per E-Mail</a:t>
            </a:r>
          </a:p>
          <a:p>
            <a:pPr algn="l" defTabSz="457200">
              <a:lnSpc>
                <a:spcPts val="6000"/>
              </a:lnSpc>
              <a:defRPr sz="4500" b="1">
                <a:solidFill>
                  <a:srgbClr val="000000"/>
                </a:solidFill>
                <a:latin typeface="Source Sans Pro"/>
                <a:ea typeface="Source Sans Pro"/>
                <a:cs typeface="Source Sans Pro"/>
                <a:sym typeface="Source Sans Pro"/>
              </a:defRPr>
            </a:pPr>
            <a:br>
              <a:rPr lang="de-DE" sz="4600" dirty="0">
                <a:latin typeface="Calibri" panose="020F0502020204030204" pitchFamily="34" charset="0"/>
                <a:cs typeface="Calibri" panose="020F0502020204030204" pitchFamily="34" charset="0"/>
              </a:rPr>
            </a:br>
            <a:r>
              <a:rPr lang="de-DE" sz="4600" dirty="0">
                <a:latin typeface="Calibri" panose="020F0502020204030204" pitchFamily="34" charset="0"/>
                <a:cs typeface="Calibri" panose="020F0502020204030204" pitchFamily="34" charset="0"/>
              </a:rPr>
              <a:t>Modul 5</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Starten Sie mit</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„Code per SMS“,</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Stoppen Sie bei der Einblendung</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„Wenden Sie Ihr Wissen an: In diesem Spiel …“.</a:t>
            </a:r>
          </a:p>
          <a:p>
            <a:pPr algn="l" defTabSz="457200">
              <a:lnSpc>
                <a:spcPts val="6000"/>
              </a:lnSpc>
              <a:defRPr sz="4500">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08894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Besondere Apps als Nachweis</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Grafik 1">
            <a:extLst>
              <a:ext uri="{FF2B5EF4-FFF2-40B4-BE49-F238E27FC236}">
                <a16:creationId xmlns:a16="http://schemas.microsoft.com/office/drawing/2014/main" id="{B209EF5A-2C67-E958-149F-1824319C89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pic>
        <p:nvPicPr>
          <p:cNvPr id="3" name="Grafik 2">
            <a:extLst>
              <a:ext uri="{FF2B5EF4-FFF2-40B4-BE49-F238E27FC236}">
                <a16:creationId xmlns:a16="http://schemas.microsoft.com/office/drawing/2014/main" id="{42F6D23B-10A1-DADB-ED69-440783EEF3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215282" y="2957218"/>
            <a:ext cx="4465961" cy="8890248"/>
          </a:xfrm>
          <a:prstGeom prst="rect">
            <a:avLst/>
          </a:prstGeom>
        </p:spPr>
      </p:pic>
      <p:pic>
        <p:nvPicPr>
          <p:cNvPr id="9" name="Grafik 8">
            <a:extLst>
              <a:ext uri="{FF2B5EF4-FFF2-40B4-BE49-F238E27FC236}">
                <a16:creationId xmlns:a16="http://schemas.microsoft.com/office/drawing/2014/main" id="{FE038F03-8FAD-34E2-4DB2-13C0E725A7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2844" y="3228403"/>
            <a:ext cx="13426655" cy="8347877"/>
          </a:xfrm>
          <a:prstGeom prst="rect">
            <a:avLst/>
          </a:prstGeom>
        </p:spPr>
      </p:pic>
    </p:spTree>
    <p:extLst>
      <p:ext uri="{BB962C8B-B14F-4D97-AF65-F5344CB8AC3E}">
        <p14:creationId xmlns:p14="http://schemas.microsoft.com/office/powerpoint/2010/main" val="1651359184"/>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892</Words>
  <Application>Microsoft Macintosh PowerPoint</Application>
  <PresentationFormat>Benutzerdefiniert</PresentationFormat>
  <Paragraphs>73</Paragraphs>
  <Slides>11</Slides>
  <Notes>10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11</vt:i4>
      </vt:variant>
    </vt:vector>
  </HeadingPairs>
  <TitlesOfParts>
    <vt:vector size="16" baseType="lpstr">
      <vt:lpstr>Calibri</vt:lpstr>
      <vt:lpstr>Helvetica Neue</vt:lpstr>
      <vt:lpstr>Helvetica Neue Medium</vt:lpstr>
      <vt:lpstr>Times</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Franziska Schröder</cp:lastModifiedBy>
  <cp:revision>53</cp:revision>
  <dcterms:modified xsi:type="dcterms:W3CDTF">2023-11-03T10:15:57Z</dcterms:modified>
</cp:coreProperties>
</file>