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6" r:id="rId3"/>
    <p:sldId id="315" r:id="rId4"/>
    <p:sldId id="316" r:id="rId5"/>
    <p:sldId id="297" r:id="rId6"/>
    <p:sldId id="298" r:id="rId7"/>
    <p:sldId id="299" r:id="rId8"/>
    <p:sldId id="300" r:id="rId9"/>
    <p:sldId id="301" r:id="rId10"/>
    <p:sldId id="302" r:id="rId11"/>
    <p:sldId id="303" r:id="rId12"/>
    <p:sldId id="304" r:id="rId13"/>
    <p:sldId id="305" r:id="rId14"/>
    <p:sldId id="306" r:id="rId15"/>
    <p:sldId id="287" r:id="rId16"/>
    <p:sldId id="291" r:id="rId17"/>
    <p:sldId id="292" r:id="rId18"/>
    <p:sldId id="294" r:id="rId19"/>
    <p:sldId id="295" r:id="rId20"/>
    <p:sldId id="296" r:id="rId21"/>
    <p:sldId id="274" r:id="rId22"/>
    <p:sldId id="284" r:id="rId23"/>
    <p:sldId id="28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60A2D"/>
    <a:srgbClr val="83AB77"/>
    <a:srgbClr val="BECDDC"/>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5"/>
    <p:restoredTop sz="78095"/>
  </p:normalViewPr>
  <p:slideViewPr>
    <p:cSldViewPr snapToGrid="0" snapToObjects="1">
      <p:cViewPr varScale="1">
        <p:scale>
          <a:sx n="49" d="100"/>
          <a:sy n="49" d="100"/>
        </p:scale>
        <p:origin x="14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jtFc6B5lmI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Fragen Sie, wo die Teilnehmenden bereits mit Passwörtern in Berührung gekommen sind. (Dauer: 5 Minuten)</a:t>
            </a:r>
            <a:endParaRPr lang="de-DE" dirty="0">
              <a:effectLst/>
            </a:endParaRP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Lösung: </a:t>
            </a:r>
            <a:r>
              <a:rPr lang="de-DE" sz="1400" dirty="0">
                <a:effectLst/>
              </a:rPr>
              <a:t>Das Problem ist, dass Herr A. überall das gleiche Passwort verwendet hat. Wenn es in falsche Hände gerät, sind sämtliche Benutzerkonten von Herrn A. in Gefahr. Benutzen Sie daher für jeden Online-Zugang ein individuelles Passwort!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471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507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Lösung: </a:t>
            </a:r>
            <a:r>
              <a:rPr lang="de-DE" sz="1400" dirty="0">
                <a:effectLst/>
              </a:rPr>
              <a:t>Dieses Passwort ist sicher. Groß- und Kleinbuchstaben, Sonderzeichen und kein erkennbarer Zusammenhang bieten einen guten Schutz. Merken kann man es sich ebenfalls gut, denn es steht für einen Satz, bei dem die Anfangsbuchstaben der Wörter verwendet und teils gegen ähnliche Zeichen ausgetauscht wurden: Jeden Samstag fahre ich mit meiner Familie ans Meer!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121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8951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Lösung:</a:t>
            </a:r>
            <a:r>
              <a:rPr lang="de-DE" sz="1400" dirty="0">
                <a:effectLst/>
              </a:rPr>
              <a:t>.</a:t>
            </a:r>
            <a:r>
              <a:rPr lang="de-DE" sz="1400" dirty="0"/>
              <a:t> Das Passwort setzt sich zusammen aus den Initialen von Annette B., ihrem Geburtsjahr und ihrem Geburtsort. So ist das Passwort leicht zu erraten, auch wenn es auf den ersten Blick vielleicht sicher erscheinen mag. Bezüge zu persönlichen Angaben sollten Sie bei Passwörtern vermeiden.</a:t>
            </a:r>
            <a:r>
              <a:rPr lang="de-DE" sz="1800" dirty="0">
                <a:effectLst/>
              </a:rPr>
              <a:t> Diese Vorgehensweise ist nicht sicher.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6891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Fassen Sie die Tipps zur Erstellung eines sicheren Passworts zusammen.</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(Dauer: 5 Minuten)</a:t>
            </a:r>
          </a:p>
          <a:p>
            <a:endParaRPr lang="de-DE" dirty="0"/>
          </a:p>
          <a:p>
            <a:r>
              <a:rPr lang="de-DE" sz="1800" b="1" dirty="0">
                <a:effectLst/>
                <a:latin typeface="Calibri" panose="020F0502020204030204" pitchFamily="34" charset="0"/>
                <a:ea typeface="Calibri" panose="020F0502020204030204" pitchFamily="34" charset="0"/>
                <a:cs typeface="Times New Roman" panose="02020603050405020304" pitchFamily="18" charset="0"/>
              </a:rPr>
              <a:t>Worauf sollten Sie bei Passwörtern achten?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de-DE" sz="1800" dirty="0">
                <a:effectLst/>
                <a:latin typeface="Calibri" panose="020F0502020204030204" pitchFamily="34" charset="0"/>
                <a:ea typeface="Calibri" panose="020F0502020204030204" pitchFamily="34" charset="0"/>
                <a:cs typeface="Times New Roman" panose="02020603050405020304" pitchFamily="18" charset="0"/>
              </a:rPr>
              <a:t>Benutzen Sie für jeden Online-Zugang ein individuelles Passwort. Ob E-Mail-Anbieter, Facebook, Online-Shops: Vermeiden Sie es, das gleiche Passwort für mehrere Online-Zugänge zu benutzen!</a:t>
            </a:r>
          </a:p>
          <a:p>
            <a:pPr marL="342900" lvl="0" indent="-342900">
              <a:buFont typeface="+mj-lt"/>
              <a:buAutoNum type="arabicParenR"/>
            </a:pPr>
            <a:r>
              <a:rPr lang="de-DE" sz="1800" dirty="0">
                <a:effectLst/>
                <a:latin typeface="Calibri" panose="020F0502020204030204" pitchFamily="34" charset="0"/>
                <a:ea typeface="Calibri" panose="020F0502020204030204" pitchFamily="34" charset="0"/>
                <a:cs typeface="Times New Roman" panose="02020603050405020304" pitchFamily="18" charset="0"/>
              </a:rPr>
              <a:t>Grundsätzlich gilt: Je länger das Passwort, umso sicherer ist es. Empfehlenswert sind mindestens 10 Zeichen. Wenn möglich, verwenden Sie noch mehr Zeichen.</a:t>
            </a:r>
          </a:p>
          <a:p>
            <a:pPr marL="342900" lvl="0" indent="-342900">
              <a:buFont typeface="+mj-lt"/>
              <a:buAutoNum type="arabicParenR"/>
            </a:pPr>
            <a:r>
              <a:rPr lang="de-DE" sz="1800" dirty="0">
                <a:effectLst/>
                <a:latin typeface="Calibri" panose="020F0502020204030204" pitchFamily="34" charset="0"/>
                <a:ea typeface="Calibri" panose="020F0502020204030204" pitchFamily="34" charset="0"/>
                <a:cs typeface="Times New Roman" panose="02020603050405020304" pitchFamily="18" charset="0"/>
              </a:rPr>
              <a:t>Ein Passwort sollte Groß- und Kleinbuchstaben, Zahlen und Sonderzeichen (zum Beispiel: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&amp;</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_</a:t>
            </a:r>
            <a:r>
              <a:rPr lang="de-DE" sz="1800" dirty="0">
                <a:effectLst/>
                <a:latin typeface="Calibri" panose="020F0502020204030204" pitchFamily="34" charset="0"/>
                <a:ea typeface="Calibri" panose="020F0502020204030204" pitchFamily="34" charset="0"/>
                <a:cs typeface="Times New Roman" panose="02020603050405020304" pitchFamily="18" charset="0"/>
              </a:rPr>
              <a:t>) enthalten. Beachten Sie außerdem eventuelle Vorgaben des Anbieters zur Zusammensetzung oder maximalen Länge des Passworts.</a:t>
            </a:r>
          </a:p>
          <a:p>
            <a:pPr marL="342900" lvl="0" indent="-342900">
              <a:buFont typeface="+mj-lt"/>
              <a:buAutoNum type="arabicParenR"/>
            </a:pPr>
            <a:r>
              <a:rPr lang="de-DE" sz="1800" dirty="0">
                <a:effectLst/>
                <a:latin typeface="Calibri" panose="020F0502020204030204" pitchFamily="34" charset="0"/>
                <a:ea typeface="Calibri" panose="020F0502020204030204" pitchFamily="34" charset="0"/>
                <a:cs typeface="Times New Roman" panose="02020603050405020304" pitchFamily="18" charset="0"/>
              </a:rPr>
              <a:t>Vermeiden Sie einen persönlichen Bezug, verzichten Sie also auf Namen oder Geburtsdaten von Verwandten und Bekannten.</a:t>
            </a:r>
          </a:p>
          <a:p>
            <a:pPr marL="342900" lvl="0" indent="-342900">
              <a:buFont typeface="+mj-lt"/>
              <a:buAutoNum type="arabicParenR"/>
            </a:pPr>
            <a:r>
              <a:rPr lang="de-DE" sz="1800" dirty="0">
                <a:effectLst/>
                <a:latin typeface="Calibri" panose="020F0502020204030204" pitchFamily="34" charset="0"/>
                <a:ea typeface="Calibri" panose="020F0502020204030204" pitchFamily="34" charset="0"/>
                <a:cs typeface="Times New Roman" panose="02020603050405020304" pitchFamily="18" charset="0"/>
              </a:rPr>
              <a:t>Es ist auch verlockend, eine einfache Zahlenfolge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123456</a:t>
            </a:r>
            <a:r>
              <a:rPr lang="de-DE" sz="1800" dirty="0">
                <a:effectLst/>
                <a:latin typeface="Calibri" panose="020F0502020204030204" pitchFamily="34" charset="0"/>
                <a:ea typeface="Calibri" panose="020F0502020204030204" pitchFamily="34" charset="0"/>
                <a:cs typeface="Times New Roman" panose="02020603050405020304" pitchFamily="18" charset="0"/>
              </a:rPr>
              <a:t>), Buchstabenfolge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abcdefg</a:t>
            </a:r>
            <a:r>
              <a:rPr lang="de-DE" sz="1800" dirty="0">
                <a:effectLst/>
                <a:latin typeface="Calibri" panose="020F0502020204030204" pitchFamily="34" charset="0"/>
                <a:ea typeface="Calibri" panose="020F0502020204030204" pitchFamily="34" charset="0"/>
                <a:cs typeface="Times New Roman" panose="02020603050405020304" pitchFamily="18" charset="0"/>
              </a:rPr>
              <a:t>) oder ein Muster auf der Tastatur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qwertz</a:t>
            </a:r>
            <a:r>
              <a:rPr lang="de-DE" sz="1800" dirty="0">
                <a:effectLst/>
                <a:latin typeface="Calibri" panose="020F0502020204030204" pitchFamily="34" charset="0"/>
                <a:ea typeface="Calibri" panose="020F0502020204030204" pitchFamily="34" charset="0"/>
                <a:cs typeface="Times New Roman" panose="02020603050405020304" pitchFamily="18" charset="0"/>
              </a:rPr>
              <a:t>) zu verwenden, da es einfach zu merken ist. Noch einfacher ist es aber, dieses Passwort zu knacken, daher sollten Sie dies keinesfalls tun!</a:t>
            </a:r>
          </a:p>
        </p:txBody>
      </p:sp>
    </p:spTree>
    <p:extLst>
      <p:ext uri="{BB962C8B-B14F-4D97-AF65-F5344CB8AC3E}">
        <p14:creationId xmlns:p14="http://schemas.microsoft.com/office/powerpoint/2010/main" val="478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Neben dem im Video genannten Tipp eines Merksatzes, geben Sie im Folgenden den Teilnehmenden weitere Merkhilfen für sichere Passwörter an die Hand. </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Machen Sie den Teilnehmenden klar, dass die folgenden Passwörter lediglich Beispiele sind, die sie nicht übernehmen sollten! </a:t>
            </a:r>
            <a:r>
              <a:rPr lang="de-DE" dirty="0">
                <a:solidFill>
                  <a:srgbClr val="000000"/>
                </a:solidFill>
                <a:effectLst/>
                <a:latin typeface="Helvetica Neue" panose="02000503000000020004" pitchFamily="2" charset="0"/>
              </a:rPr>
              <a:t>(Folie 1/4, Gesamtdauer der 4 Folien: 5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effectLst/>
            </a:endParaRPr>
          </a:p>
          <a:p>
            <a:endParaRPr lang="de-DE" dirty="0"/>
          </a:p>
        </p:txBody>
      </p:sp>
    </p:spTree>
    <p:extLst>
      <p:ext uri="{BB962C8B-B14F-4D97-AF65-F5344CB8AC3E}">
        <p14:creationId xmlns:p14="http://schemas.microsoft.com/office/powerpoint/2010/main" val="202695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14518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4422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7498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Passwort in Kombination mit der E-Mail-Adresse oder einem Benutzernamen ist die gängigste Möglichkeit, </a:t>
            </a:r>
            <a:r>
              <a:rPr lang="de-DE" sz="18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bei digitalen Angeboten die eigene Identität nachzuweisen </a:t>
            </a:r>
            <a:r>
              <a:rPr lang="de-DE" sz="1800" dirty="0">
                <a:effectLst/>
                <a:latin typeface="Calibri" panose="020F0502020204030204" pitchFamily="34" charset="0"/>
                <a:ea typeface="Calibri" panose="020F0502020204030204" pitchFamily="34" charset="0"/>
                <a:cs typeface="Times New Roman" panose="02020603050405020304" pitchFamily="18" charset="0"/>
              </a:rPr>
              <a:t>(oft ist die E-Mail-Adresse gleichzeitig der Benutzername).</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Viele Nutzerinnen und Nutzer verwenden allzu einfache Passwörter wie „Passwort“, „123456“, die Initialen des eigenen Namens in Verbindung mit dem Geburtsdatum, Namen oder Spitznamen von Bekannten, Verwandten und Haustieren oder ähnliches. All diese Dinge sind zwar leichter zu merken, aber nicht zu empfehlen, da solche Passwörter von Unbefugten leicht zu erraten sind.</a:t>
            </a:r>
          </a:p>
          <a:p>
            <a:pPr marL="0" marR="0" lvl="0" indent="0" defTabSz="457200" eaLnBrk="1" fontAlgn="auto" latinLnBrk="0" hangingPunct="1">
              <a:lnSpc>
                <a:spcPct val="117999"/>
              </a:lnSpc>
              <a:spcBef>
                <a:spcPts val="0"/>
              </a:spcBef>
              <a:spcAft>
                <a:spcPts val="0"/>
              </a:spcAft>
              <a:buClrTx/>
              <a:buSzTx/>
              <a:buFontTx/>
              <a:buNone/>
              <a:tabLst/>
              <a:defRPr/>
            </a:pPr>
            <a:r>
              <a:rPr lang="de-DE" sz="1800" b="0" dirty="0"/>
              <a:t>(Dauer: 5 Minuten)</a:t>
            </a:r>
          </a:p>
        </p:txBody>
      </p:sp>
    </p:spTree>
    <p:extLst>
      <p:ext uri="{BB962C8B-B14F-4D97-AF65-F5344CB8AC3E}">
        <p14:creationId xmlns:p14="http://schemas.microsoft.com/office/powerpoint/2010/main" val="237564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 einfachste und wichtigste Tipp für ein sicheres Passwort lautet (so banal es klingt): Verraten Sie es nicht! Die Wahrscheinlichkeit, dass Sie Ihr Passwort versehentlich „ausplappern“ ist größer als die, dass es von Kriminellen ausgespäht oder „gehackt“ wird. Verraten Sie Ihr Passwort niemals am Telefon, per Abfrage in einer Mail oder bei ähnlichen Anfragen. Kein seriöser Anbieter wird Sie jemals auffordern, Ihr Passwort kundzutun. Auch im Freundes- und Bekanntenkreis sollten Sie Ihr Passwort für sich behalten – besonders sensible Daten, und dazu gehören Passwörter, sind Privatsache.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pPr marL="0" marR="0" lvl="0" indent="0" defTabSz="457200" eaLnBrk="1" fontAlgn="auto" latinLnBrk="0" hangingPunct="1">
              <a:lnSpc>
                <a:spcPct val="117999"/>
              </a:lnSpc>
              <a:spcBef>
                <a:spcPts val="0"/>
              </a:spcBef>
              <a:spcAft>
                <a:spcPts val="0"/>
              </a:spcAft>
              <a:buClrTx/>
              <a:buSzTx/>
              <a:buFontTx/>
              <a:buNone/>
              <a:tabLst/>
              <a:defRPr/>
            </a:pPr>
            <a:r>
              <a:rPr lang="de-DE" dirty="0"/>
              <a:t>Sie werden möglicherweise feststellen, dass es nicht ganz einfach ist, sich unterschiedliche Passwörter für jeden Online-Dienst zu merken. Dennoch ist es wichtig, dass Sie Ihre Passwörter geheim halten. Das heißt, dass Sie die Passwörter nicht auf einem Zettel auf dem Wohnzimmertisch oder in der Brieftasche aufbewahren sollten, sondern etwas besser versteckt. Auch auf dem Smartphone oder Tablet sollten Sie die Passwörter nur verschlüsselt ablegen. Eine Möglichkeit, alle Passwörter direkt auf Ihrem Smartphone oder Tablet zu verwalten, ist ein Passwort-Manager. Damit können Sie sichere Passwörter erstellen, speichern und sich beispielsweise bei Online-Diensten automatisch anmelden. Für den Passwort-Manager brauchen Sie ein sogenanntes Master-Passwort, mit dem Sie auf die gespeicherten Inhalte zugreifen können. Da dieses Master-Passwort all ihre anderen Passwörter schützt, sollte es besonders lang sein.</a:t>
            </a:r>
          </a:p>
          <a:p>
            <a:endParaRPr lang="de-DE" dirty="0"/>
          </a:p>
          <a:p>
            <a:endParaRPr lang="de-DE" dirty="0"/>
          </a:p>
        </p:txBody>
      </p:sp>
    </p:spTree>
    <p:extLst>
      <p:ext uri="{BB962C8B-B14F-4D97-AF65-F5344CB8AC3E}">
        <p14:creationId xmlns:p14="http://schemas.microsoft.com/office/powerpoint/2010/main" val="398124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Times"/>
              </a:rPr>
              <a:t>Lassen Sie die Teilnehmenden das Spiel „Code-Knacker“ (Starthilfe-App, Modul 5) spielen, in dem die Inhalte nochmals gefestigt werden.</a:t>
            </a:r>
          </a:p>
          <a:p>
            <a:endParaRPr lang="de-DE" dirty="0"/>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(Dauer: 10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3445554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Klären Sie Fragen.</a:t>
            </a:r>
          </a:p>
          <a:p>
            <a:endParaRPr lang="de-DE" dirty="0">
              <a:solidFill>
                <a:srgbClr val="000000"/>
              </a:solidFill>
              <a:effectLst/>
              <a:latin typeface="Times"/>
            </a:endParaRPr>
          </a:p>
          <a:p>
            <a:r>
              <a:rPr lang="de-DE" dirty="0">
                <a:solidFill>
                  <a:srgbClr val="000000"/>
                </a:solidFill>
                <a:effectLst/>
                <a:latin typeface="Times"/>
              </a:rPr>
              <a:t>Weisen Sie auf das Modul 5 „Passwörter, Identitätsnachweise“ in der Starthilfe-App hin (von Beginn bis inklusive „Passwort-Check“). Hier finden die Teilnehmenden die heute besprochenen Inhalte zum Nachlesen. Fordern Sie die Teilnehmenden insbesondere auf, mit der Übung „Passwort-Check“ eigene Passwörter zu überprüfen.</a:t>
            </a:r>
            <a:br>
              <a:rPr lang="de-DE" dirty="0">
                <a:solidFill>
                  <a:srgbClr val="000000"/>
                </a:solidFill>
                <a:effectLst/>
                <a:latin typeface="Times"/>
              </a:rPr>
            </a:br>
            <a:endParaRPr lang="de-DE" dirty="0">
              <a:solidFill>
                <a:srgbClr val="000000"/>
              </a:solidFill>
              <a:effectLst/>
              <a:latin typeface="Times"/>
            </a:endParaRPr>
          </a:p>
          <a:p>
            <a:r>
              <a:rPr lang="de-DE" dirty="0">
                <a:solidFill>
                  <a:srgbClr val="000000"/>
                </a:solidFill>
                <a:effectLst/>
                <a:latin typeface="Times"/>
              </a:rPr>
              <a:t>Kündigen Sie das nächste Treffen an und verabschieden Sie sich.</a:t>
            </a:r>
          </a:p>
          <a:p>
            <a:pPr marL="0" marR="0" lvl="0" indent="0" defTabSz="457200" eaLnBrk="1" fontAlgn="auto" latinLnBrk="0" hangingPunct="1">
              <a:lnSpc>
                <a:spcPct val="117999"/>
              </a:lnSpc>
              <a:spcBef>
                <a:spcPts val="0"/>
              </a:spcBef>
              <a:spcAft>
                <a:spcPts val="0"/>
              </a:spcAft>
              <a:buClrTx/>
              <a:buSzTx/>
              <a:buFontTx/>
              <a:buNone/>
              <a:tabLst/>
              <a:defRPr/>
            </a:pPr>
            <a:endParaRPr lang="de-DE"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(Dauer: 10 Minuten)</a:t>
            </a:r>
          </a:p>
          <a:p>
            <a:endParaRPr lang="de-DE" dirty="0"/>
          </a:p>
        </p:txBody>
      </p:sp>
    </p:spTree>
    <p:extLst>
      <p:ext uri="{BB962C8B-B14F-4D97-AF65-F5344CB8AC3E}">
        <p14:creationId xmlns:p14="http://schemas.microsoft.com/office/powerpoint/2010/main" val="325213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In diesem Video wird einfach erklärt, wie Passwörter geknackt werden können und entsprechend auch, was Passwörter sicherer macht. Schauen Sie gemeinsam dieses Erklärvideo an (klicken Sie dazu auf den Link in der Präsentation oder kopieren sie ihn in den Browser: </a:t>
            </a:r>
            <a:r>
              <a:rPr lang="de-DE"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hlinkClick r:id="rId3"/>
              </a:rPr>
              <a:t>https://www.youtube.com/watch?v=jtFc6B5lmIM</a:t>
            </a:r>
            <a:r>
              <a:rPr lang="de-DE" dirty="0">
                <a:solidFill>
                  <a:srgbClr val="000000"/>
                </a:solidFill>
                <a:effectLst/>
                <a:latin typeface="Calibri" panose="020F0502020204030204" pitchFamily="34" charset="0"/>
              </a:rPr>
              <a:t> – eine Internetverbindung sowie eine ausreichend laute Audiowiedergabe werden benötigt).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b="0" dirty="0"/>
              <a:t>(Dauer: 5 Minuten)</a:t>
            </a:r>
          </a:p>
        </p:txBody>
      </p:sp>
    </p:spTree>
    <p:extLst>
      <p:ext uri="{BB962C8B-B14F-4D97-AF65-F5344CB8AC3E}">
        <p14:creationId xmlns:p14="http://schemas.microsoft.com/office/powerpoint/2010/main" val="3172801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Kommen Sie mit den Teilnehmenden ins Gespräch</a:t>
            </a:r>
            <a:r>
              <a:rPr lang="de-DE" sz="1100" dirty="0"/>
              <a:t>. Achten Sie dabei darauf, dass die Teilnehmenden im Gespräch ihre Passwörter nicht verraten!</a:t>
            </a:r>
            <a:br>
              <a:rPr lang="de-DE" sz="1100" dirty="0"/>
            </a:br>
            <a:r>
              <a:rPr lang="de-DE" b="0" dirty="0"/>
              <a:t>(Dauer: 5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224778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400" dirty="0">
                <a:solidFill>
                  <a:srgbClr val="000000"/>
                </a:solidFill>
                <a:effectLst/>
                <a:latin typeface="Calibri" panose="020F0502020204030204" pitchFamily="34" charset="0"/>
              </a:rPr>
              <a:t>Machen Sie gemeinsam das Quiz „Sicheres oder unsicheres Passwort?“. Diskutieren Sie darüber, ob die folgenden Passwörter sicher oder unsicher sind. </a:t>
            </a:r>
            <a:r>
              <a:rPr lang="de-DE" sz="1400" dirty="0">
                <a:solidFill>
                  <a:srgbClr val="000000"/>
                </a:solidFill>
                <a:effectLst/>
                <a:latin typeface="Helvetica Neue" panose="02000503000000020004" pitchFamily="2" charset="0"/>
              </a:rPr>
              <a:t>(Folie 1/10, Gesamtdauer der 10 Folien: 10 Minuten)</a:t>
            </a:r>
            <a:endParaRPr lang="de-DE" sz="1400" dirty="0">
              <a:effectLst/>
            </a:endParaRPr>
          </a:p>
        </p:txBody>
      </p:sp>
    </p:spTree>
    <p:extLst>
      <p:ext uri="{BB962C8B-B14F-4D97-AF65-F5344CB8AC3E}">
        <p14:creationId xmlns:p14="http://schemas.microsoft.com/office/powerpoint/2010/main" val="10479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t>Lösung: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Das Passwort fällt bei allen Kriterien durch. Mit sechs Stellen ist es zu kurz. Außerdem sind die Zahlen- und Buchstabenfolgen leicht zu erraten. </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739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083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Lösung: Drei Wörter ohne erkennbaren Zusammenhang, mit Ziffer und Sonderzeichen, bieten einen sehr guten Schutz. In diesem Beispiel besteht das Passwort aus 24 Zeichen. </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0640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188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1.jp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2.jp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3.jp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hyperlink" Target="https://www.datenschutz.org/passwort-generator"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emf"/><Relationship Id="rId1" Type="http://schemas.openxmlformats.org/officeDocument/2006/relationships/slideLayout" Target="../slideLayouts/slideLayout14.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tFc6B5lmIM" TargetMode="External"/><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lernen Sie, was ein sicheres Passwort ist, warum dies sinnvoll ist, und Sie erhalten Tipps für die Erstellung (und das Merken) von sicheren Passwörtern.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5.1</a:t>
            </a:r>
          </a:p>
        </p:txBody>
      </p:sp>
      <p:pic>
        <p:nvPicPr>
          <p:cNvPr id="4" name="Grafik 3">
            <a:extLst>
              <a:ext uri="{FF2B5EF4-FFF2-40B4-BE49-F238E27FC236}">
                <a16:creationId xmlns:a16="http://schemas.microsoft.com/office/drawing/2014/main" id="{EAEA96C9-3F4A-EAAC-4A47-3CC58F17A1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C7AE2CA2-6264-9DEB-B07F-6F1B4A711149}"/>
              </a:ext>
            </a:extLst>
          </p:cNvPr>
          <p:cNvSpPr txBox="1"/>
          <p:nvPr/>
        </p:nvSpPr>
        <p:spPr>
          <a:xfrm>
            <a:off x="2340001" y="3459180"/>
            <a:ext cx="14778418" cy="699095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dirty="0">
                <a:effectLst/>
              </a:rPr>
              <a:t>Herr A. nutzt viele verschiedene Online-Angebote. </a:t>
            </a:r>
          </a:p>
          <a:p>
            <a:pPr algn="l">
              <a:lnSpc>
                <a:spcPts val="6000"/>
              </a:lnSpc>
              <a:defRPr sz="4600">
                <a:solidFill>
                  <a:srgbClr val="000000"/>
                </a:solidFill>
                <a:latin typeface="Source Sans Pro"/>
                <a:ea typeface="Source Sans Pro"/>
                <a:cs typeface="Source Sans Pro"/>
                <a:sym typeface="Source Sans Pro"/>
              </a:defRPr>
            </a:pPr>
            <a:r>
              <a:rPr lang="de-DE" dirty="0">
                <a:effectLst/>
              </a:rPr>
              <a:t>Er schützt </a:t>
            </a:r>
            <a:r>
              <a:rPr lang="de-DE" u="sng" dirty="0">
                <a:effectLst/>
              </a:rPr>
              <a:t>alle Zugänge</a:t>
            </a:r>
            <a:r>
              <a:rPr lang="de-DE" dirty="0">
                <a:effectLst/>
              </a:rPr>
              <a:t> mit diesem besonders komplizierten Passwort: </a:t>
            </a:r>
          </a:p>
          <a:p>
            <a:pPr algn="l">
              <a:lnSpc>
                <a:spcPts val="6000"/>
              </a:lnSpc>
              <a:defRPr sz="4600">
                <a:solidFill>
                  <a:srgbClr val="000000"/>
                </a:solidFill>
                <a:latin typeface="Source Sans Pro"/>
                <a:ea typeface="Source Sans Pro"/>
                <a:cs typeface="Source Sans Pro"/>
                <a:sym typeface="Source Sans Pro"/>
              </a:defRPr>
            </a:pPr>
            <a:endParaRPr lang="de-DE" dirty="0"/>
          </a:p>
          <a:p>
            <a:pPr algn="l">
              <a:lnSpc>
                <a:spcPts val="6000"/>
              </a:lnSpc>
              <a:defRPr sz="4600">
                <a:solidFill>
                  <a:srgbClr val="000000"/>
                </a:solidFill>
                <a:latin typeface="Source Sans Pro"/>
                <a:ea typeface="Source Sans Pro"/>
                <a:cs typeface="Source Sans Pro"/>
                <a:sym typeface="Source Sans Pro"/>
              </a:defRPr>
            </a:pPr>
            <a:r>
              <a:rPr lang="de-DE" dirty="0">
                <a:solidFill>
                  <a:srgbClr val="E60A2D"/>
                </a:solidFill>
                <a:effectLst/>
              </a:rPr>
              <a:t>qrX8_nh5Bhfd31wq</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981B457D-9023-EE6E-D176-782B4F23116F}"/>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3" name="Grafik 12" descr="Ein Bild, das Text enthält.&#10;&#10;Automatisch generierte Beschreibung">
            <a:extLst>
              <a:ext uri="{FF2B5EF4-FFF2-40B4-BE49-F238E27FC236}">
                <a16:creationId xmlns:a16="http://schemas.microsoft.com/office/drawing/2014/main" id="{E3F85DE7-129F-8C8B-3A3A-5859F443A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723" y="8496499"/>
            <a:ext cx="2108200" cy="1498600"/>
          </a:xfrm>
          <a:prstGeom prst="rect">
            <a:avLst/>
          </a:prstGeom>
        </p:spPr>
      </p:pic>
      <p:sp>
        <p:nvSpPr>
          <p:cNvPr id="15" name="Ovale Legende 14">
            <a:extLst>
              <a:ext uri="{FF2B5EF4-FFF2-40B4-BE49-F238E27FC236}">
                <a16:creationId xmlns:a16="http://schemas.microsoft.com/office/drawing/2014/main" id="{2789254D-2987-C001-E1C9-90751AD40D83}"/>
              </a:ext>
            </a:extLst>
          </p:cNvPr>
          <p:cNvSpPr/>
          <p:nvPr/>
        </p:nvSpPr>
        <p:spPr>
          <a:xfrm>
            <a:off x="16685606" y="8708877"/>
            <a:ext cx="3810000" cy="836732"/>
          </a:xfrm>
          <a:prstGeom prst="wedgeEllipseCallout">
            <a:avLst>
              <a:gd name="adj1" fmla="val 29964"/>
              <a:gd name="adj2" fmla="val 115620"/>
            </a:avLst>
          </a:prstGeom>
          <a:ln w="76200">
            <a:solidFill>
              <a:srgbClr val="E60A2D"/>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ysClr val="windowText" lastClr="000000"/>
                </a:solidFill>
                <a:effectLst/>
                <a:uFillTx/>
                <a:latin typeface="Calibri" panose="020F0502020204030204" pitchFamily="34" charset="0"/>
                <a:ea typeface="Helvetica Neue Medium"/>
                <a:cs typeface="Calibri" panose="020F0502020204030204" pitchFamily="34" charset="0"/>
                <a:sym typeface="Helvetica Neue Medium"/>
              </a:rPr>
              <a:t>UNSICHER</a:t>
            </a:r>
          </a:p>
        </p:txBody>
      </p:sp>
      <p:pic>
        <p:nvPicPr>
          <p:cNvPr id="9" name="Grafik 8">
            <a:extLst>
              <a:ext uri="{FF2B5EF4-FFF2-40B4-BE49-F238E27FC236}">
                <a16:creationId xmlns:a16="http://schemas.microsoft.com/office/drawing/2014/main" id="{A8C58A36-4141-7706-2EA7-416CC0B65D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7875024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91119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Passwort: </a:t>
            </a:r>
            <a:r>
              <a:rPr lang="de-DE" dirty="0" err="1">
                <a:effectLst/>
              </a:rPr>
              <a:t>J$fimmF@M</a:t>
            </a:r>
            <a:r>
              <a:rPr lang="de-DE" dirty="0">
                <a:effectLst/>
              </a:rPr>
              <a:t>! </a:t>
            </a: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2F3B4F16-0674-8BE6-BDB0-487E4BB7F308}"/>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7/10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6D87C40B-343A-8D0D-02D1-95BD0BC50F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2823518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622151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Passwort: </a:t>
            </a:r>
            <a:r>
              <a:rPr lang="de-DE" dirty="0" err="1">
                <a:solidFill>
                  <a:srgbClr val="83AB77"/>
                </a:solidFill>
                <a:effectLst/>
              </a:rPr>
              <a:t>J$fimmF@M</a:t>
            </a:r>
            <a:r>
              <a:rPr lang="de-DE" dirty="0">
                <a:solidFill>
                  <a:srgbClr val="83AB77"/>
                </a:solidFill>
                <a:effectLst/>
              </a:rPr>
              <a:t>! </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J</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eden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amstag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f</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ahre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ch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m</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it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m</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einer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F</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amilie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ns </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M</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eer</a:t>
            </a:r>
            <a:r>
              <a:rPr lang="de-DE" sz="4600" u="sng"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DE3391FF-BAD0-7D98-3DCD-2C7B0131626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8/10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2" name="Grafik 11" descr="Ein Bild, das Gerät, Anzeige enthält.&#10;&#10;Automatisch generierte Beschreibung">
            <a:extLst>
              <a:ext uri="{FF2B5EF4-FFF2-40B4-BE49-F238E27FC236}">
                <a16:creationId xmlns:a16="http://schemas.microsoft.com/office/drawing/2014/main" id="{4962F47A-1548-872F-5B80-65616E237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35" y="6105715"/>
            <a:ext cx="1655027" cy="1504570"/>
          </a:xfrm>
          <a:prstGeom prst="rect">
            <a:avLst/>
          </a:prstGeom>
        </p:spPr>
      </p:pic>
      <p:sp>
        <p:nvSpPr>
          <p:cNvPr id="13" name="Ovale Legende 12">
            <a:extLst>
              <a:ext uri="{FF2B5EF4-FFF2-40B4-BE49-F238E27FC236}">
                <a16:creationId xmlns:a16="http://schemas.microsoft.com/office/drawing/2014/main" id="{AF7E1F33-C2B1-DC60-BED0-9C89A42FEE81}"/>
              </a:ext>
            </a:extLst>
          </p:cNvPr>
          <p:cNvSpPr/>
          <p:nvPr/>
        </p:nvSpPr>
        <p:spPr>
          <a:xfrm>
            <a:off x="16685606" y="8708877"/>
            <a:ext cx="3810000" cy="836732"/>
          </a:xfrm>
          <a:prstGeom prst="wedgeEllipseCallout">
            <a:avLst>
              <a:gd name="adj1" fmla="val 29964"/>
              <a:gd name="adj2" fmla="val 115620"/>
            </a:avLst>
          </a:prstGeom>
          <a:ln w="76200">
            <a:solidFill>
              <a:srgbClr val="83AB77"/>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ysClr val="windowText" lastClr="000000"/>
                </a:solidFill>
                <a:effectLst/>
                <a:uFillTx/>
                <a:latin typeface="Calibri" panose="020F0502020204030204" pitchFamily="34" charset="0"/>
                <a:ea typeface="Helvetica Neue Medium"/>
                <a:cs typeface="Calibri" panose="020F0502020204030204" pitchFamily="34" charset="0"/>
                <a:sym typeface="Helvetica Neue Medium"/>
              </a:rPr>
              <a:t>SICHER</a:t>
            </a:r>
          </a:p>
        </p:txBody>
      </p:sp>
      <p:pic>
        <p:nvPicPr>
          <p:cNvPr id="9" name="Grafik 8">
            <a:extLst>
              <a:ext uri="{FF2B5EF4-FFF2-40B4-BE49-F238E27FC236}">
                <a16:creationId xmlns:a16="http://schemas.microsoft.com/office/drawing/2014/main" id="{8AAA73FC-6D87-CA4D-E077-37F77A5981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5953013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46821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dirty="0">
                <a:effectLst/>
              </a:rPr>
              <a:t>Frau Anette B. ist im Jahr 1948 in Hamburg geboren. </a:t>
            </a:r>
          </a:p>
          <a:p>
            <a:pPr algn="l">
              <a:lnSpc>
                <a:spcPts val="6000"/>
              </a:lnSpc>
              <a:defRPr sz="4600">
                <a:solidFill>
                  <a:srgbClr val="000000"/>
                </a:solidFill>
                <a:latin typeface="Source Sans Pro"/>
                <a:ea typeface="Source Sans Pro"/>
                <a:cs typeface="Source Sans Pro"/>
                <a:sym typeface="Source Sans Pro"/>
              </a:defRPr>
            </a:pPr>
            <a:endParaRPr lang="de-DE" dirty="0"/>
          </a:p>
          <a:p>
            <a:pPr algn="l">
              <a:lnSpc>
                <a:spcPts val="6000"/>
              </a:lnSpc>
              <a:defRPr sz="4600">
                <a:solidFill>
                  <a:srgbClr val="000000"/>
                </a:solidFill>
                <a:latin typeface="Source Sans Pro"/>
                <a:ea typeface="Source Sans Pro"/>
                <a:cs typeface="Source Sans Pro"/>
                <a:sym typeface="Source Sans Pro"/>
              </a:defRPr>
            </a:pPr>
            <a:r>
              <a:rPr lang="de-DE" dirty="0">
                <a:effectLst/>
              </a:rPr>
              <a:t>Ihr Passwort lautet: AB1948HH</a:t>
            </a: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B7DF1B85-89B5-2493-F081-A0F5EECBEE96}"/>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9/10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0A3E5DB8-0EB1-FBEA-D1E3-09BED0A0DF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2195564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A4978528-09EA-266E-0C2F-46C3CCCFC48E}"/>
              </a:ext>
            </a:extLst>
          </p:cNvPr>
          <p:cNvSpPr txBox="1"/>
          <p:nvPr/>
        </p:nvSpPr>
        <p:spPr>
          <a:xfrm>
            <a:off x="2340001" y="3459180"/>
            <a:ext cx="14778418" cy="46821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dirty="0">
                <a:effectLst/>
              </a:rPr>
              <a:t>Frau Anette B. ist im Jahr 1948 in Hamburg geboren. </a:t>
            </a:r>
          </a:p>
          <a:p>
            <a:pPr algn="l">
              <a:lnSpc>
                <a:spcPts val="6000"/>
              </a:lnSpc>
              <a:defRPr sz="4600">
                <a:solidFill>
                  <a:srgbClr val="000000"/>
                </a:solidFill>
                <a:latin typeface="Source Sans Pro"/>
                <a:ea typeface="Source Sans Pro"/>
                <a:cs typeface="Source Sans Pro"/>
                <a:sym typeface="Source Sans Pro"/>
              </a:defRPr>
            </a:pPr>
            <a:endParaRPr lang="de-DE" dirty="0"/>
          </a:p>
          <a:p>
            <a:pPr algn="l">
              <a:lnSpc>
                <a:spcPts val="6000"/>
              </a:lnSpc>
              <a:defRPr sz="4600">
                <a:solidFill>
                  <a:srgbClr val="000000"/>
                </a:solidFill>
                <a:latin typeface="Source Sans Pro"/>
                <a:ea typeface="Source Sans Pro"/>
                <a:cs typeface="Source Sans Pro"/>
                <a:sym typeface="Source Sans Pro"/>
              </a:defRPr>
            </a:pPr>
            <a:r>
              <a:rPr lang="de-DE" dirty="0">
                <a:effectLst/>
              </a:rPr>
              <a:t>Ihr Passwort lautet: </a:t>
            </a:r>
            <a:r>
              <a:rPr lang="de-DE" dirty="0">
                <a:solidFill>
                  <a:srgbClr val="FF0000"/>
                </a:solidFill>
                <a:effectLst/>
              </a:rPr>
              <a:t>AB1948HH</a:t>
            </a:r>
            <a:endParaRPr lang="de-DE" sz="4600" dirty="0">
              <a:solidFill>
                <a:srgbClr val="FF0000"/>
              </a:solidFill>
              <a:latin typeface="Calibri" panose="020F0502020204030204" pitchFamily="34" charset="0"/>
              <a:ea typeface="Source Sans Pro" charset="0"/>
              <a:cs typeface="Calibri" panose="020F0502020204030204" pitchFamily="34" charset="0"/>
              <a:sym typeface="Source Sans Pro"/>
            </a:endParaRPr>
          </a:p>
        </p:txBody>
      </p:sp>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D219E87C-A9DA-982D-1A28-CCA3A02C150E}"/>
              </a:ext>
            </a:extLst>
          </p:cNvPr>
          <p:cNvSpPr txBox="1"/>
          <p:nvPr/>
        </p:nvSpPr>
        <p:spPr>
          <a:xfrm>
            <a:off x="5220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10/10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8" name="Grafik 7">
            <a:extLst>
              <a:ext uri="{FF2B5EF4-FFF2-40B4-BE49-F238E27FC236}">
                <a16:creationId xmlns:a16="http://schemas.microsoft.com/office/drawing/2014/main" id="{8A893AA7-1EB0-6475-1FBA-EB911D9BDA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9E9948A4-289C-394F-EA63-2CBA31CB5B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3800" y="6926518"/>
            <a:ext cx="2108200" cy="1498600"/>
          </a:xfrm>
          <a:prstGeom prst="rect">
            <a:avLst/>
          </a:prstGeom>
        </p:spPr>
      </p:pic>
      <p:sp>
        <p:nvSpPr>
          <p:cNvPr id="13" name="Ovale Legende 12">
            <a:extLst>
              <a:ext uri="{FF2B5EF4-FFF2-40B4-BE49-F238E27FC236}">
                <a16:creationId xmlns:a16="http://schemas.microsoft.com/office/drawing/2014/main" id="{5EDA8624-3854-C91A-39A0-BA7F8B8722C0}"/>
              </a:ext>
            </a:extLst>
          </p:cNvPr>
          <p:cNvSpPr/>
          <p:nvPr/>
        </p:nvSpPr>
        <p:spPr>
          <a:xfrm>
            <a:off x="16838006" y="8861277"/>
            <a:ext cx="3810000" cy="836732"/>
          </a:xfrm>
          <a:prstGeom prst="wedgeEllipseCallout">
            <a:avLst>
              <a:gd name="adj1" fmla="val 29964"/>
              <a:gd name="adj2" fmla="val 115620"/>
            </a:avLst>
          </a:prstGeom>
          <a:ln w="76200">
            <a:solidFill>
              <a:srgbClr val="E60A2D"/>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ysClr val="windowText" lastClr="000000"/>
                </a:solidFill>
                <a:effectLst/>
                <a:uFillTx/>
                <a:latin typeface="Calibri" panose="020F0502020204030204" pitchFamily="34" charset="0"/>
                <a:ea typeface="Helvetica Neue Medium"/>
                <a:cs typeface="Calibri" panose="020F0502020204030204" pitchFamily="34" charset="0"/>
                <a:sym typeface="Helvetica Neue Medium"/>
              </a:rPr>
              <a:t>UNSICHER</a:t>
            </a:r>
          </a:p>
        </p:txBody>
      </p:sp>
    </p:spTree>
    <p:extLst>
      <p:ext uri="{BB962C8B-B14F-4D97-AF65-F5344CB8AC3E}">
        <p14:creationId xmlns:p14="http://schemas.microsoft.com/office/powerpoint/2010/main" val="30370033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Regeln zur Erstellung eines Passworts</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graphicFrame>
        <p:nvGraphicFramePr>
          <p:cNvPr id="2" name="Tabelle 2">
            <a:extLst>
              <a:ext uri="{FF2B5EF4-FFF2-40B4-BE49-F238E27FC236}">
                <a16:creationId xmlns:a16="http://schemas.microsoft.com/office/drawing/2014/main" id="{38C69421-EE13-093E-681C-2C616D2F9DC5}"/>
              </a:ext>
            </a:extLst>
          </p:cNvPr>
          <p:cNvGraphicFramePr>
            <a:graphicFrameLocks noGrp="1"/>
          </p:cNvGraphicFramePr>
          <p:nvPr>
            <p:extLst>
              <p:ext uri="{D42A27DB-BD31-4B8C-83A1-F6EECF244321}">
                <p14:modId xmlns:p14="http://schemas.microsoft.com/office/powerpoint/2010/main" val="3137365861"/>
              </p:ext>
            </p:extLst>
          </p:nvPr>
        </p:nvGraphicFramePr>
        <p:xfrm>
          <a:off x="2480574" y="3155432"/>
          <a:ext cx="16256000" cy="8493817"/>
        </p:xfrm>
        <a:graphic>
          <a:graphicData uri="http://schemas.openxmlformats.org/drawingml/2006/table">
            <a:tbl>
              <a:tblPr firstRow="1" bandRow="1">
                <a:tableStyleId>{5940675A-B579-460E-94D1-54222C63F5DA}</a:tableStyleId>
              </a:tblPr>
              <a:tblGrid>
                <a:gridCol w="8089890">
                  <a:extLst>
                    <a:ext uri="{9D8B030D-6E8A-4147-A177-3AD203B41FA5}">
                      <a16:colId xmlns:a16="http://schemas.microsoft.com/office/drawing/2014/main" val="1445620143"/>
                    </a:ext>
                  </a:extLst>
                </a:gridCol>
                <a:gridCol w="8166110">
                  <a:extLst>
                    <a:ext uri="{9D8B030D-6E8A-4147-A177-3AD203B41FA5}">
                      <a16:colId xmlns:a16="http://schemas.microsoft.com/office/drawing/2014/main" val="1597975589"/>
                    </a:ext>
                  </a:extLst>
                </a:gridCol>
              </a:tblGrid>
              <a:tr h="1506078">
                <a:tc>
                  <a:txBody>
                    <a:bodyPr/>
                    <a:lstStyle/>
                    <a:p>
                      <a:r>
                        <a:rPr lang="de-DE" sz="4600" b="1" i="0" dirty="0">
                          <a:solidFill>
                            <a:schemeClr val="bg1"/>
                          </a:solidFill>
                          <a:latin typeface="Calibri" panose="020F0502020204030204" pitchFamily="34" charset="0"/>
                          <a:ea typeface="Source Sans Pro" panose="020B0503030403020204" pitchFamily="34" charset="0"/>
                        </a:rPr>
                        <a:t>Sicher</a:t>
                      </a:r>
                    </a:p>
                  </a:txBody>
                  <a:tcPr anchor="ctr">
                    <a:solidFill>
                      <a:srgbClr val="83AB77"/>
                    </a:solidFill>
                  </a:tcPr>
                </a:tc>
                <a:tc>
                  <a:txBody>
                    <a:bodyPr/>
                    <a:lstStyle/>
                    <a:p>
                      <a:r>
                        <a:rPr lang="de-DE" sz="4600" b="1" i="0" dirty="0">
                          <a:solidFill>
                            <a:schemeClr val="bg1"/>
                          </a:solidFill>
                          <a:latin typeface="Calibri" panose="020F0502020204030204" pitchFamily="34" charset="0"/>
                          <a:ea typeface="Source Sans Pro" panose="020B0503030403020204" pitchFamily="34" charset="0"/>
                        </a:rPr>
                        <a:t>Unsicher</a:t>
                      </a:r>
                    </a:p>
                  </a:txBody>
                  <a:tcPr anchor="ctr">
                    <a:solidFill>
                      <a:srgbClr val="E60A2D"/>
                    </a:solidFill>
                  </a:tcPr>
                </a:tc>
                <a:extLst>
                  <a:ext uri="{0D108BD9-81ED-4DB2-BD59-A6C34878D82A}">
                    <a16:rowId xmlns:a16="http://schemas.microsoft.com/office/drawing/2014/main" val="1885714742"/>
                  </a:ext>
                </a:extLst>
              </a:tr>
              <a:tr h="2014113">
                <a:tc>
                  <a:txBody>
                    <a:bodyPr/>
                    <a:lstStyle/>
                    <a:p>
                      <a:r>
                        <a:rPr lang="de-DE" sz="4600" b="0" i="0" dirty="0">
                          <a:solidFill>
                            <a:schemeClr val="bg2">
                              <a:lumMod val="10000"/>
                            </a:schemeClr>
                          </a:solidFill>
                          <a:latin typeface="Calibri" panose="020F0502020204030204" pitchFamily="34" charset="0"/>
                          <a:ea typeface="Source Sans Pro" panose="020B0503030403020204" pitchFamily="34" charset="0"/>
                        </a:rPr>
                        <a:t>Für jeden Online-Zugang ein individuelles Passwort benutzen.</a:t>
                      </a:r>
                    </a:p>
                  </a:txBody>
                  <a:tcPr anchor="ctr"/>
                </a:tc>
                <a:tc>
                  <a:txBody>
                    <a:bodyPr/>
                    <a:lstStyle/>
                    <a:p>
                      <a:r>
                        <a:rPr lang="de-DE" sz="4600" b="0" i="0" dirty="0">
                          <a:solidFill>
                            <a:schemeClr val="bg2">
                              <a:lumMod val="10000"/>
                            </a:schemeClr>
                          </a:solidFill>
                          <a:latin typeface="Calibri" panose="020F0502020204030204" pitchFamily="34" charset="0"/>
                          <a:ea typeface="Source Sans Pro" panose="020B0503030403020204" pitchFamily="34" charset="0"/>
                        </a:rPr>
                        <a:t>Das gleiche Passwort für mehrere Online-Zugänge benutzen.</a:t>
                      </a:r>
                    </a:p>
                  </a:txBody>
                  <a:tcPr anchor="ctr"/>
                </a:tc>
                <a:extLst>
                  <a:ext uri="{0D108BD9-81ED-4DB2-BD59-A6C34878D82A}">
                    <a16:rowId xmlns:a16="http://schemas.microsoft.com/office/drawing/2014/main" val="2676810901"/>
                  </a:ext>
                </a:extLst>
              </a:tr>
              <a:tr h="2014113">
                <a:tc>
                  <a:txBody>
                    <a:bodyPr/>
                    <a:lstStyle/>
                    <a:p>
                      <a:r>
                        <a:rPr lang="de-DE" sz="4600" b="0" i="0" dirty="0">
                          <a:solidFill>
                            <a:schemeClr val="bg2">
                              <a:lumMod val="10000"/>
                            </a:schemeClr>
                          </a:solidFill>
                          <a:latin typeface="Calibri" panose="020F0502020204030204" pitchFamily="34" charset="0"/>
                          <a:ea typeface="Source Sans Pro" panose="020B0503030403020204" pitchFamily="34" charset="0"/>
                        </a:rPr>
                        <a:t>Je länger das Passwort, umso sicherer ist es.</a:t>
                      </a:r>
                    </a:p>
                  </a:txBody>
                  <a:tcPr anchor="ctr"/>
                </a:tc>
                <a:tc>
                  <a:txBody>
                    <a:bodyPr/>
                    <a:lstStyle/>
                    <a:p>
                      <a:r>
                        <a:rPr lang="de-DE" sz="4600" b="0" i="0" dirty="0">
                          <a:solidFill>
                            <a:schemeClr val="bg2">
                              <a:lumMod val="10000"/>
                            </a:schemeClr>
                          </a:solidFill>
                          <a:latin typeface="Calibri" panose="020F0502020204030204" pitchFamily="34" charset="0"/>
                          <a:ea typeface="Source Sans Pro" panose="020B0503030403020204" pitchFamily="34" charset="0"/>
                        </a:rPr>
                        <a:t>Einfache oder kurze Zahlen- oder Buchstabenfolgen. </a:t>
                      </a:r>
                    </a:p>
                  </a:txBody>
                  <a:tcPr anchor="ctr"/>
                </a:tc>
                <a:extLst>
                  <a:ext uri="{0D108BD9-81ED-4DB2-BD59-A6C34878D82A}">
                    <a16:rowId xmlns:a16="http://schemas.microsoft.com/office/drawing/2014/main" val="2788381190"/>
                  </a:ext>
                </a:extLst>
              </a:tr>
              <a:tr h="2959513">
                <a:tc>
                  <a:txBody>
                    <a:bodyPr/>
                    <a:lstStyle/>
                    <a:p>
                      <a:r>
                        <a:rPr lang="de-DE" sz="4600" b="0" i="0" dirty="0">
                          <a:solidFill>
                            <a:schemeClr val="bg2">
                              <a:lumMod val="10000"/>
                            </a:schemeClr>
                          </a:solidFill>
                          <a:latin typeface="Calibri" panose="020F0502020204030204" pitchFamily="34" charset="0"/>
                          <a:ea typeface="Source Sans Pro" panose="020B0503030403020204" pitchFamily="34" charset="0"/>
                        </a:rPr>
                        <a:t>Ein Passwort sollte Groß- und Kleinbuchstaben, Zahlen und Sonderzeichen enthalten.</a:t>
                      </a:r>
                    </a:p>
                  </a:txBody>
                  <a:tcPr anchor="ct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de-DE" sz="4600" b="0" i="0" dirty="0">
                          <a:solidFill>
                            <a:schemeClr val="bg2">
                              <a:lumMod val="10000"/>
                            </a:schemeClr>
                          </a:solidFill>
                          <a:latin typeface="Calibri" panose="020F0502020204030204" pitchFamily="34" charset="0"/>
                          <a:ea typeface="Source Sans Pro" panose="020B0503030403020204" pitchFamily="34" charset="0"/>
                        </a:rPr>
                        <a:t>Persönlicher Bezug (Namen, Haustiere, Geburtsdaten o.ä.) oder einzelne Wörter.</a:t>
                      </a:r>
                    </a:p>
                  </a:txBody>
                  <a:tcPr anchor="ctr"/>
                </a:tc>
                <a:extLst>
                  <a:ext uri="{0D108BD9-81ED-4DB2-BD59-A6C34878D82A}">
                    <a16:rowId xmlns:a16="http://schemas.microsoft.com/office/drawing/2014/main" val="1430380720"/>
                  </a:ext>
                </a:extLst>
              </a:tr>
            </a:tbl>
          </a:graphicData>
        </a:graphic>
      </p:graphicFrame>
      <p:pic>
        <p:nvPicPr>
          <p:cNvPr id="5" name="Grafik 4">
            <a:extLst>
              <a:ext uri="{FF2B5EF4-FFF2-40B4-BE49-F238E27FC236}">
                <a16:creationId xmlns:a16="http://schemas.microsoft.com/office/drawing/2014/main" id="{6DBAA6F4-94F2-B390-789A-554B4D172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9910278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Merkhilfen für Passwörter</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449139" y="3733615"/>
            <a:ext cx="16316347" cy="70383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60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Denken Sie sich einen Satz aus, den Sie sich einfach merken können und fügen Sie alle Anfangsbuchstaben sowie Zahlen</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und Sonderzeichen zusammen. </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Beispiel: Mein schönster Urlaub war 1985 in Costa-Rica! =</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		MsUw1985iC-R!</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sp>
        <p:nvSpPr>
          <p:cNvPr id="13" name="Textfeld 12"/>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CF4DA463-5387-B120-1C0A-6C71349A1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pic>
        <p:nvPicPr>
          <p:cNvPr id="10" name="Grafik 9" descr="Ein Bild, das Himmel, Wolke, Palme, Baum enthält.&#10;&#10;Automatisch generierte Beschreibung">
            <a:extLst>
              <a:ext uri="{FF2B5EF4-FFF2-40B4-BE49-F238E27FC236}">
                <a16:creationId xmlns:a16="http://schemas.microsoft.com/office/drawing/2014/main" id="{7B70ABBD-9F6C-6495-127C-1187332EE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4459" y="6997676"/>
            <a:ext cx="6415986" cy="4270641"/>
          </a:xfrm>
          <a:prstGeom prst="rect">
            <a:avLst/>
          </a:prstGeom>
        </p:spPr>
      </p:pic>
    </p:spTree>
    <p:extLst>
      <p:ext uri="{BB962C8B-B14F-4D97-AF65-F5344CB8AC3E}">
        <p14:creationId xmlns:p14="http://schemas.microsoft.com/office/powerpoint/2010/main" val="38745493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Merkhilfen für Passwörter</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449139" y="3730132"/>
            <a:ext cx="15208077" cy="70383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2.		Sie können sich einen Merksatz ausdenken und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bestimmte Buchstaben durch Sonderzeichen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austauschen. Im Beispiel wird das S zu $ und das </a:t>
            </a:r>
            <a:r>
              <a:rPr lang="de-DE" sz="4600" b="0" spc="0" dirty="0" err="1">
                <a:latin typeface="Calibri" panose="020F0502020204030204" pitchFamily="34" charset="0"/>
                <a:ea typeface="Source Sans Pro" charset="0"/>
                <a:cs typeface="Calibri" panose="020F0502020204030204" pitchFamily="34" charset="0"/>
              </a:rPr>
              <a:t>e</a:t>
            </a:r>
            <a:r>
              <a:rPr lang="de-DE" sz="4600" b="0" spc="0" dirty="0">
                <a:latin typeface="Calibri" panose="020F0502020204030204" pitchFamily="34" charset="0"/>
                <a:ea typeface="Source Sans Pro" charset="0"/>
                <a:cs typeface="Calibri" panose="020F0502020204030204" pitchFamily="34" charset="0"/>
              </a:rPr>
              <a:t> zu €.</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Beispiel: Im Sommer spiele ich gerne draußen Tennis =</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		I$$</a:t>
            </a:r>
            <a:r>
              <a:rPr lang="de-DE" sz="4600" b="0" spc="0" dirty="0" err="1">
                <a:latin typeface="Calibri" panose="020F0502020204030204" pitchFamily="34" charset="0"/>
                <a:ea typeface="Source Sans Pro" charset="0"/>
                <a:cs typeface="Calibri" panose="020F0502020204030204" pitchFamily="34" charset="0"/>
              </a:rPr>
              <a:t>igdT€nni</a:t>
            </a:r>
            <a:r>
              <a:rPr lang="de-DE" sz="4600" b="0" spc="0" dirty="0">
                <a:latin typeface="Calibri" panose="020F0502020204030204" pitchFamily="34" charset="0"/>
                <a:ea typeface="Source Sans Pro" charset="0"/>
                <a:cs typeface="Calibri" panose="020F0502020204030204" pitchFamily="34" charset="0"/>
              </a:rPr>
              <a:t>$</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sp>
        <p:nvSpPr>
          <p:cNvPr id="13" name="Textfeld 12"/>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108E094D-1ADB-95C6-C135-C8C461E135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pic>
        <p:nvPicPr>
          <p:cNvPr id="14" name="Grafik 13" descr="Ein Bild, das Sport, Sportspiele, draußen, Baum enthält.&#10;&#10;Automatisch generierte Beschreibung">
            <a:extLst>
              <a:ext uri="{FF2B5EF4-FFF2-40B4-BE49-F238E27FC236}">
                <a16:creationId xmlns:a16="http://schemas.microsoft.com/office/drawing/2014/main" id="{0F7F5D44-4FB8-EDF0-47BF-B89E3D104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7686" y="6997677"/>
            <a:ext cx="6415986" cy="4270640"/>
          </a:xfrm>
          <a:prstGeom prst="rect">
            <a:avLst/>
          </a:prstGeom>
        </p:spPr>
      </p:pic>
    </p:spTree>
    <p:extLst>
      <p:ext uri="{BB962C8B-B14F-4D97-AF65-F5344CB8AC3E}">
        <p14:creationId xmlns:p14="http://schemas.microsoft.com/office/powerpoint/2010/main" val="41078714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Merkhilfen für Passwörter</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458387" y="3738880"/>
            <a:ext cx="16489979" cy="70383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3. 		Verbinden Sie mehrere Wörter, die in keinem Bezug</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		zueinander stehen, mit Ziffern und/oder Sonderzeichen.</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Die Wörter sollten allerdings auch keinen persönlichen</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Bezug, etwa zu Ihren Hobbies, haben. </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Beispiel: Fliegenpilz4klettert.Käsekuchen</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sp>
        <p:nvSpPr>
          <p:cNvPr id="13" name="Textfeld 12"/>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14C99165-BCD8-CFCE-7796-95076729E4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pic>
        <p:nvPicPr>
          <p:cNvPr id="14" name="Grafik 13" descr="Ein Bild, das Person, Kleidung, draußen, Mann enthält.&#10;&#10;Automatisch generierte Beschreibung">
            <a:extLst>
              <a:ext uri="{FF2B5EF4-FFF2-40B4-BE49-F238E27FC236}">
                <a16:creationId xmlns:a16="http://schemas.microsoft.com/office/drawing/2014/main" id="{66847471-9E64-1D83-741C-0DB73116A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4459" y="6997675"/>
            <a:ext cx="6400961" cy="4270641"/>
          </a:xfrm>
          <a:prstGeom prst="rect">
            <a:avLst/>
          </a:prstGeom>
        </p:spPr>
      </p:pic>
    </p:spTree>
    <p:extLst>
      <p:ext uri="{BB962C8B-B14F-4D97-AF65-F5344CB8AC3E}">
        <p14:creationId xmlns:p14="http://schemas.microsoft.com/office/powerpoint/2010/main" val="41149711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Merkhilfen für Passwörter</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427907" y="3743960"/>
            <a:ext cx="15208077" cy="70383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4. 		Sie können sich zum Beispiel auf</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		</a:t>
            </a:r>
            <a:r>
              <a:rPr lang="de-DE" sz="4600" b="0" spc="0" dirty="0">
                <a:latin typeface="Calibri" panose="020F0502020204030204" pitchFamily="34" charset="0"/>
                <a:ea typeface="Source Sans Pro" charset="0"/>
                <a:cs typeface="Calibri" panose="020F0502020204030204" pitchFamily="34" charset="0"/>
                <a:hlinkClick r:id="rId3"/>
              </a:rPr>
              <a:t>https://www.datenschutz.org/passwort-generator</a:t>
            </a: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ein individuelles Passwort erstellen lassen.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Der Nachteil: Sie können es sich wahrscheinlich nicht</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		merken und benötigen einen Passwort-Manager, der all 				Ihre Passwörter verwaltet.</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2" name="Bild 11"/>
          <p:cNvPicPr>
            <a:picLocks noChangeAspect="1"/>
          </p:cNvPicPr>
          <p:nvPr/>
        </p:nvPicPr>
        <p:blipFill>
          <a:blip r:embed="rId4"/>
          <a:stretch>
            <a:fillRect/>
          </a:stretch>
        </p:blipFill>
        <p:spPr>
          <a:xfrm>
            <a:off x="19837692" y="7662188"/>
            <a:ext cx="3276600" cy="5753100"/>
          </a:xfrm>
          <a:prstGeom prst="rect">
            <a:avLst/>
          </a:prstGeom>
        </p:spPr>
      </p:pic>
      <p:sp>
        <p:nvSpPr>
          <p:cNvPr id="13" name="Textfeld 12"/>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4/4</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3A4C4FFB-B1F0-C052-6151-1505D4F2D3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0219488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Identitätsnachweis Passwort</a:t>
            </a:r>
          </a:p>
        </p:txBody>
      </p:sp>
      <p:sp>
        <p:nvSpPr>
          <p:cNvPr id="9"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0" name="Rechteck 9"/>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feld 1"/>
          <p:cNvSpPr txBox="1"/>
          <p:nvPr/>
        </p:nvSpPr>
        <p:spPr>
          <a:xfrm>
            <a:off x="2340000" y="6015145"/>
            <a:ext cx="14226885" cy="3949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402336" hangingPunct="1">
              <a:lnSpc>
                <a:spcPts val="6000"/>
              </a:lnSpc>
              <a:defRPr sz="4840" b="0" spc="0">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Viele Nutzerinnen und Nutzer verwenden allzu einfache Passwörter wie „Passwort“, Haustiere oder Geburtsdaten in Kombination mit dem eigenen Namen.</a:t>
            </a:r>
            <a:r>
              <a:rPr lang="de-DE" sz="4600" dirty="0">
                <a:solidFill>
                  <a:srgbClr val="E60A2D"/>
                </a:solidFill>
                <a:latin typeface="Calibri" panose="020F0502020204030204" pitchFamily="34" charset="0"/>
                <a:ea typeface="Source Sans Pro" charset="0"/>
                <a:cs typeface="Calibri" panose="020F0502020204030204" pitchFamily="34" charset="0"/>
                <a:sym typeface="Source Sans Pro"/>
              </a:rPr>
              <a:t> </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All diese Dinge sind zwar leichter zu merken, aber nicht zu empfehlen, da solche Passwörter von Unbefugten leicht zu erraten sind.</a:t>
            </a:r>
          </a:p>
        </p:txBody>
      </p:sp>
      <p:pic>
        <p:nvPicPr>
          <p:cNvPr id="3" name="Bild 2"/>
          <p:cNvPicPr>
            <a:picLocks noChangeAspect="1"/>
          </p:cNvPicPr>
          <p:nvPr/>
        </p:nvPicPr>
        <p:blipFill>
          <a:blip r:embed="rId3"/>
          <a:stretch>
            <a:fillRect/>
          </a:stretch>
        </p:blipFill>
        <p:spPr>
          <a:xfrm>
            <a:off x="19189992" y="7653889"/>
            <a:ext cx="3924300" cy="5753100"/>
          </a:xfrm>
          <a:prstGeom prst="rect">
            <a:avLst/>
          </a:prstGeom>
        </p:spPr>
      </p:pic>
      <p:sp>
        <p:nvSpPr>
          <p:cNvPr id="4" name="Textfeld 3"/>
          <p:cNvSpPr txBox="1"/>
          <p:nvPr/>
        </p:nvSpPr>
        <p:spPr>
          <a:xfrm>
            <a:off x="2340000" y="3204000"/>
            <a:ext cx="1587180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02336" hangingPunct="1">
              <a:lnSpc>
                <a:spcPts val="6000"/>
              </a:lnSpc>
              <a:defRPr sz="4840" b="0" spc="0">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Das Passwort in Kombination mit der E-Mail-Adresse oder einem Benutzernamen ist die gängigste Möglichkeit, bei digitalen Angeboten die eigene Identität nachzuweisen.</a:t>
            </a:r>
          </a:p>
        </p:txBody>
      </p:sp>
      <p:pic>
        <p:nvPicPr>
          <p:cNvPr id="7" name="Grafik 6">
            <a:extLst>
              <a:ext uri="{FF2B5EF4-FFF2-40B4-BE49-F238E27FC236}">
                <a16:creationId xmlns:a16="http://schemas.microsoft.com/office/drawing/2014/main" id="{40726D7B-D795-09A2-E22B-F5751BD981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1020357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5416003"/>
            <a:ext cx="11215977" cy="28839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Halten Sie Ihre Passwörter geheim!</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pic>
        <p:nvPicPr>
          <p:cNvPr id="4" name="Grafik 3">
            <a:extLst>
              <a:ext uri="{FF2B5EF4-FFF2-40B4-BE49-F238E27FC236}">
                <a16:creationId xmlns:a16="http://schemas.microsoft.com/office/drawing/2014/main" id="{868E2E20-8061-A5D9-35F6-2B04D3DCBF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6102116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3949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Spiel: Code-Knacker</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5: Passwörter, Identitätsnachweise</a:t>
            </a:r>
          </a:p>
          <a:p>
            <a:pPr algn="l" defTabSz="457200">
              <a:lnSpc>
                <a:spcPts val="6000"/>
              </a:lnSpc>
              <a:defRPr sz="4500">
                <a:solidFill>
                  <a:srgbClr val="000000"/>
                </a:solidFill>
                <a:latin typeface="Source Sans Pro"/>
                <a:ea typeface="Source Sans Pro"/>
                <a:cs typeface="Source Sans Pro"/>
                <a:sym typeface="Source Sans Pro"/>
              </a:defRPr>
            </a:pP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B209EF5A-2C67-E958-149F-1824319C8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908894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CA18E7AA-353E-BE40-8EFB-C758D196A0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8" name="Rechteck 7">
            <a:extLst>
              <a:ext uri="{FF2B5EF4-FFF2-40B4-BE49-F238E27FC236}">
                <a16:creationId xmlns:a16="http://schemas.microsoft.com/office/drawing/2014/main" id="{DCD9AD56-97AE-D32C-4131-145EF6839C8A}"/>
              </a:ext>
            </a:extLst>
          </p:cNvPr>
          <p:cNvSpPr/>
          <p:nvPr/>
        </p:nvSpPr>
        <p:spPr>
          <a:xfrm>
            <a:off x="10186852" y="8446258"/>
            <a:ext cx="6535299"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a:extLst>
              <a:ext uri="{FF2B5EF4-FFF2-40B4-BE49-F238E27FC236}">
                <a16:creationId xmlns:a16="http://schemas.microsoft.com/office/drawing/2014/main" id="{AAA66CD8-8A31-965B-0479-6678C3DA8B9F}"/>
              </a:ext>
            </a:extLst>
          </p:cNvPr>
          <p:cNvSpPr/>
          <p:nvPr/>
        </p:nvSpPr>
        <p:spPr>
          <a:xfrm rot="10800000">
            <a:off x="9462965" y="969773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Textfeld 12">
            <a:extLst>
              <a:ext uri="{FF2B5EF4-FFF2-40B4-BE49-F238E27FC236}">
                <a16:creationId xmlns:a16="http://schemas.microsoft.com/office/drawing/2014/main" id="{959F2927-159C-E724-2EBF-6BA3769430BF}"/>
              </a:ext>
            </a:extLst>
          </p:cNvPr>
          <p:cNvSpPr txBox="1"/>
          <p:nvPr/>
        </p:nvSpPr>
        <p:spPr>
          <a:xfrm>
            <a:off x="10761993" y="9268920"/>
            <a:ext cx="572491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Nutzen Sie die App als Nachschlagewerk.</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Tree>
    <p:extLst>
      <p:ext uri="{BB962C8B-B14F-4D97-AF65-F5344CB8AC3E}">
        <p14:creationId xmlns:p14="http://schemas.microsoft.com/office/powerpoint/2010/main" val="13589785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9" name="Grafik 8">
            <a:extLst>
              <a:ext uri="{FF2B5EF4-FFF2-40B4-BE49-F238E27FC236}">
                <a16:creationId xmlns:a16="http://schemas.microsoft.com/office/drawing/2014/main" id="{A1FE16AB-B06E-C0DD-2CD5-BE41BC8003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1837252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8"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Passwörter einfach erklärt</a:t>
            </a:r>
          </a:p>
        </p:txBody>
      </p:sp>
      <p:sp>
        <p:nvSpPr>
          <p:cNvPr id="9"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0" name="Rechteck 9"/>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feld 1"/>
          <p:cNvSpPr txBox="1"/>
          <p:nvPr/>
        </p:nvSpPr>
        <p:spPr>
          <a:xfrm>
            <a:off x="2340000" y="10968940"/>
            <a:ext cx="14226885"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402336" hangingPunct="1">
              <a:lnSpc>
                <a:spcPts val="6000"/>
              </a:lnSpc>
              <a:defRPr sz="4840" b="0" spc="0">
                <a:latin typeface="Source Sans Pro"/>
                <a:ea typeface="Source Sans Pro"/>
                <a:cs typeface="Source Sans Pro"/>
                <a:sym typeface="Source Sans Pro"/>
              </a:defRPr>
            </a:pPr>
            <a:r>
              <a:rPr lang="de-DE"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hlinkClick r:id="rId3"/>
              </a:rPr>
              <a:t>https://www.youtube.com/watch?v=jtFc6B5lmIM</a:t>
            </a:r>
            <a:endParaRPr lang="de-DE"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3" name="Bild 2"/>
          <p:cNvPicPr>
            <a:picLocks noChangeAspect="1"/>
          </p:cNvPicPr>
          <p:nvPr/>
        </p:nvPicPr>
        <p:blipFill>
          <a:blip r:embed="rId4"/>
          <a:stretch>
            <a:fillRect/>
          </a:stretch>
        </p:blipFill>
        <p:spPr>
          <a:xfrm>
            <a:off x="19189992" y="7653889"/>
            <a:ext cx="3924300" cy="5753100"/>
          </a:xfrm>
          <a:prstGeom prst="rect">
            <a:avLst/>
          </a:prstGeom>
        </p:spPr>
      </p:pic>
      <p:pic>
        <p:nvPicPr>
          <p:cNvPr id="6" name="Grafik 5">
            <a:extLst>
              <a:ext uri="{FF2B5EF4-FFF2-40B4-BE49-F238E27FC236}">
                <a16:creationId xmlns:a16="http://schemas.microsoft.com/office/drawing/2014/main" id="{9905D6AE-3C9D-F376-3876-089B2485E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0249" y="3411523"/>
            <a:ext cx="12671400" cy="7115813"/>
          </a:xfrm>
          <a:prstGeom prst="rect">
            <a:avLst/>
          </a:prstGeom>
        </p:spPr>
      </p:pic>
      <p:pic>
        <p:nvPicPr>
          <p:cNvPr id="5" name="Grafik 4">
            <a:extLst>
              <a:ext uri="{FF2B5EF4-FFF2-40B4-BE49-F238E27FC236}">
                <a16:creationId xmlns:a16="http://schemas.microsoft.com/office/drawing/2014/main" id="{28E137D6-9CF2-6FD0-D5D6-A71A39F81B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3932305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Passwörter</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42087" y="4784698"/>
            <a:ext cx="4679308" cy="601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60115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911870" y="4994719"/>
            <a:ext cx="3742660" cy="54886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Nutzen Sie bereits Dienste im Internet, für die Sie ein Passwort benötigen?</a:t>
            </a:r>
          </a:p>
        </p:txBody>
      </p:sp>
      <p:sp>
        <p:nvSpPr>
          <p:cNvPr id="18" name="Rechteck 17"/>
          <p:cNvSpPr/>
          <p:nvPr/>
        </p:nvSpPr>
        <p:spPr>
          <a:xfrm>
            <a:off x="11501719" y="3512726"/>
            <a:ext cx="5407735" cy="48083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htwinkliges Dreieck 18"/>
          <p:cNvSpPr/>
          <p:nvPr/>
        </p:nvSpPr>
        <p:spPr>
          <a:xfrm rot="10800000">
            <a:off x="10755885" y="409362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Textfeld 19"/>
          <p:cNvSpPr txBox="1"/>
          <p:nvPr/>
        </p:nvSpPr>
        <p:spPr>
          <a:xfrm>
            <a:off x="12072705" y="3882359"/>
            <a:ext cx="4368282" cy="3949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Als wie sicher schätzen Sie die aktuell von Ihnen genutzten Passwörter ein?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2AF9B422-B21F-3AEA-8618-1B969D80D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2000997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9111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Passwort: </a:t>
            </a:r>
            <a:r>
              <a:rPr lang="de-DE" dirty="0">
                <a:latin typeface="Calibri" panose="020F0502020204030204" pitchFamily="34" charset="0"/>
                <a:cs typeface="Calibri" panose="020F0502020204030204" pitchFamily="34" charset="0"/>
              </a:rPr>
              <a:t>abc123</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BA783C50-F13F-0940-2E32-CCFAA745C814}"/>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036F6B81-8700-E31B-1555-A86468EAC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991633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9111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Passwort: </a:t>
            </a:r>
            <a:r>
              <a:rPr lang="de-DE" dirty="0">
                <a:solidFill>
                  <a:srgbClr val="FF0000"/>
                </a:solidFill>
                <a:latin typeface="Calibri" panose="020F0502020204030204" pitchFamily="34" charset="0"/>
                <a:cs typeface="Calibri" panose="020F0502020204030204" pitchFamily="34" charset="0"/>
              </a:rPr>
              <a:t>abc123</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9492F1B9-7759-B4F0-7F90-669CE17D9562}"/>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descr="Ein Bild, das Text enthält.&#10;&#10;Automatisch generierte Beschreibung">
            <a:extLst>
              <a:ext uri="{FF2B5EF4-FFF2-40B4-BE49-F238E27FC236}">
                <a16:creationId xmlns:a16="http://schemas.microsoft.com/office/drawing/2014/main" id="{4A9903BD-1CC1-DAAD-D038-C5510CC6E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1928" y="6153349"/>
            <a:ext cx="2108200" cy="1498600"/>
          </a:xfrm>
          <a:prstGeom prst="rect">
            <a:avLst/>
          </a:prstGeom>
        </p:spPr>
      </p:pic>
      <p:sp>
        <p:nvSpPr>
          <p:cNvPr id="11" name="Ovale Legende 10">
            <a:extLst>
              <a:ext uri="{FF2B5EF4-FFF2-40B4-BE49-F238E27FC236}">
                <a16:creationId xmlns:a16="http://schemas.microsoft.com/office/drawing/2014/main" id="{B8580309-EF77-A67B-FFE6-E08E9A67F3CD}"/>
              </a:ext>
            </a:extLst>
          </p:cNvPr>
          <p:cNvSpPr/>
          <p:nvPr/>
        </p:nvSpPr>
        <p:spPr>
          <a:xfrm>
            <a:off x="16685606" y="8708877"/>
            <a:ext cx="3810000" cy="836732"/>
          </a:xfrm>
          <a:prstGeom prst="wedgeEllipseCallout">
            <a:avLst>
              <a:gd name="adj1" fmla="val 29964"/>
              <a:gd name="adj2" fmla="val 115620"/>
            </a:avLst>
          </a:prstGeom>
          <a:ln w="76200">
            <a:solidFill>
              <a:srgbClr val="E60A2D"/>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ysClr val="windowText" lastClr="000000"/>
                </a:solidFill>
                <a:effectLst/>
                <a:uFillTx/>
                <a:latin typeface="Calibri" panose="020F0502020204030204" pitchFamily="34" charset="0"/>
                <a:ea typeface="Helvetica Neue Medium"/>
                <a:cs typeface="Calibri" panose="020F0502020204030204" pitchFamily="34" charset="0"/>
                <a:sym typeface="Helvetica Neue Medium"/>
              </a:rPr>
              <a:t>UNSICHER</a:t>
            </a:r>
          </a:p>
        </p:txBody>
      </p:sp>
      <p:pic>
        <p:nvPicPr>
          <p:cNvPr id="10" name="Grafik 9">
            <a:extLst>
              <a:ext uri="{FF2B5EF4-FFF2-40B4-BE49-F238E27FC236}">
                <a16:creationId xmlns:a16="http://schemas.microsoft.com/office/drawing/2014/main" id="{B02729FA-A287-97DF-EB3C-A36DBE49A1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7422115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91119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Passwort: knipsenKlavier?Baumhaus3</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23288AFD-819B-AFF3-0B4D-9862C7CF434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35F8FC2B-818F-F215-C186-D0A0CE0E2F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3136758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91119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Passwort: </a:t>
            </a:r>
            <a:r>
              <a:rPr lang="de-DE" sz="4600" dirty="0">
                <a:solidFill>
                  <a:srgbClr val="83AB77"/>
                </a:solidFill>
                <a:latin typeface="Calibri" panose="020F0502020204030204" pitchFamily="34" charset="0"/>
                <a:ea typeface="Source Sans Pro" charset="0"/>
                <a:cs typeface="Calibri" panose="020F0502020204030204" pitchFamily="34" charset="0"/>
                <a:sym typeface="Source Sans Pro"/>
              </a:rPr>
              <a:t>knipsenKlavier?Baumhaus3</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4EFE04CF-991E-7A02-0707-FED796040B1A}"/>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descr="Ein Bild, das Gerät, Anzeige enthält.&#10;&#10;Automatisch generierte Beschreibung">
            <a:extLst>
              <a:ext uri="{FF2B5EF4-FFF2-40B4-BE49-F238E27FC236}">
                <a16:creationId xmlns:a16="http://schemas.microsoft.com/office/drawing/2014/main" id="{C89040F9-2DEA-5995-BC00-242CC0E38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8050" y="6105715"/>
            <a:ext cx="1655027" cy="1504570"/>
          </a:xfrm>
          <a:prstGeom prst="rect">
            <a:avLst/>
          </a:prstGeom>
        </p:spPr>
      </p:pic>
      <p:sp>
        <p:nvSpPr>
          <p:cNvPr id="11" name="Ovale Legende 10">
            <a:extLst>
              <a:ext uri="{FF2B5EF4-FFF2-40B4-BE49-F238E27FC236}">
                <a16:creationId xmlns:a16="http://schemas.microsoft.com/office/drawing/2014/main" id="{E505E426-CADF-CB04-F583-819E4F9E139C}"/>
              </a:ext>
            </a:extLst>
          </p:cNvPr>
          <p:cNvSpPr/>
          <p:nvPr/>
        </p:nvSpPr>
        <p:spPr>
          <a:xfrm>
            <a:off x="16685606" y="8708877"/>
            <a:ext cx="3810000" cy="836732"/>
          </a:xfrm>
          <a:prstGeom prst="wedgeEllipseCallout">
            <a:avLst>
              <a:gd name="adj1" fmla="val 29964"/>
              <a:gd name="adj2" fmla="val 115620"/>
            </a:avLst>
          </a:prstGeom>
          <a:ln w="76200">
            <a:solidFill>
              <a:srgbClr val="83AB77"/>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ysClr val="windowText" lastClr="000000"/>
                </a:solidFill>
                <a:effectLst/>
                <a:uFillTx/>
                <a:latin typeface="Calibri" panose="020F0502020204030204" pitchFamily="34" charset="0"/>
                <a:ea typeface="Helvetica Neue Medium"/>
                <a:cs typeface="Calibri" panose="020F0502020204030204" pitchFamily="34" charset="0"/>
                <a:sym typeface="Helvetica Neue Medium"/>
              </a:rPr>
              <a:t>SICHER</a:t>
            </a:r>
          </a:p>
        </p:txBody>
      </p:sp>
      <p:pic>
        <p:nvPicPr>
          <p:cNvPr id="9" name="Grafik 8">
            <a:extLst>
              <a:ext uri="{FF2B5EF4-FFF2-40B4-BE49-F238E27FC236}">
                <a16:creationId xmlns:a16="http://schemas.microsoft.com/office/drawing/2014/main" id="{56512B8C-A371-EFF0-5568-39BCD327C1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6479721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Sicheres oder unsicheres Passwort?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699095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Diskutieren Sie darüber, ob die folgenden Passwörter sicher oder unsicher sind:</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dirty="0">
                <a:effectLst/>
              </a:rPr>
              <a:t>Herr A. nutzt viele verschiedene Online-Angebote. </a:t>
            </a:r>
          </a:p>
          <a:p>
            <a:pPr algn="l">
              <a:lnSpc>
                <a:spcPts val="6000"/>
              </a:lnSpc>
              <a:defRPr sz="4600">
                <a:solidFill>
                  <a:srgbClr val="000000"/>
                </a:solidFill>
                <a:latin typeface="Source Sans Pro"/>
                <a:ea typeface="Source Sans Pro"/>
                <a:cs typeface="Source Sans Pro"/>
                <a:sym typeface="Source Sans Pro"/>
              </a:defRPr>
            </a:pPr>
            <a:r>
              <a:rPr lang="de-DE" dirty="0">
                <a:effectLst/>
              </a:rPr>
              <a:t>Er schützt alle Zugänge mit diesem besonders komplizierten Passwort: </a:t>
            </a:r>
          </a:p>
          <a:p>
            <a:pPr algn="l">
              <a:lnSpc>
                <a:spcPts val="6000"/>
              </a:lnSpc>
              <a:defRPr sz="4600">
                <a:solidFill>
                  <a:srgbClr val="000000"/>
                </a:solidFill>
                <a:latin typeface="Source Sans Pro"/>
                <a:ea typeface="Source Sans Pro"/>
                <a:cs typeface="Source Sans Pro"/>
                <a:sym typeface="Source Sans Pro"/>
              </a:defRPr>
            </a:pPr>
            <a:endParaRPr lang="de-DE" dirty="0"/>
          </a:p>
          <a:p>
            <a:pPr algn="l">
              <a:lnSpc>
                <a:spcPts val="6000"/>
              </a:lnSpc>
              <a:defRPr sz="4600">
                <a:solidFill>
                  <a:srgbClr val="000000"/>
                </a:solidFill>
                <a:latin typeface="Source Sans Pro"/>
                <a:ea typeface="Source Sans Pro"/>
                <a:cs typeface="Source Sans Pro"/>
                <a:sym typeface="Source Sans Pro"/>
              </a:defRPr>
            </a:pPr>
            <a:r>
              <a:rPr lang="de-DE" dirty="0">
                <a:effectLst/>
              </a:rPr>
              <a:t>qrX8_nh5Bhfd31wq</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D2BA01C4-AA9B-C497-0167-C2A51ACC18D3}"/>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5/10</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2D5FCD77-34F8-0D48-4F67-E2ABCE7CAD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17215136"/>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1921</Words>
  <Application>Microsoft Macintosh PowerPoint</Application>
  <PresentationFormat>Benutzerdefiniert</PresentationFormat>
  <Paragraphs>174</Paragraphs>
  <Slides>23</Slides>
  <Notes>22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Calibri</vt:lpstr>
      <vt:lpstr>Helvetica Neue</vt:lpstr>
      <vt:lpstr>Helvetica Neue Medium</vt:lpstr>
      <vt:lpstr>Source Sans Pro</vt:lpstr>
      <vt:lpstr>Times</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57</cp:revision>
  <dcterms:modified xsi:type="dcterms:W3CDTF">2023-11-14T11:26:37Z</dcterms:modified>
</cp:coreProperties>
</file>