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6" r:id="rId3"/>
    <p:sldId id="264" r:id="rId4"/>
    <p:sldId id="283" r:id="rId5"/>
    <p:sldId id="316" r:id="rId6"/>
    <p:sldId id="266" r:id="rId7"/>
    <p:sldId id="284" r:id="rId8"/>
    <p:sldId id="285"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p:restoredTop sz="82857"/>
  </p:normalViewPr>
  <p:slideViewPr>
    <p:cSldViewPr snapToGrid="0" snapToObjects="1">
      <p:cViewPr varScale="1">
        <p:scale>
          <a:sx n="52" d="100"/>
          <a:sy n="52" d="100"/>
        </p:scale>
        <p:origin x="16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erinnern Sie an die vorangegangene Einheit und geben Sie einen Überblick über die heutige Begleitung. (Dauer: 5 Minuten)</a:t>
            </a:r>
          </a:p>
        </p:txBody>
      </p:sp>
    </p:spTree>
    <p:extLst>
      <p:ext uri="{BB962C8B-B14F-4D97-AF65-F5344CB8AC3E}">
        <p14:creationId xmlns:p14="http://schemas.microsoft.com/office/powerpoint/2010/main" val="21023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Werten Sie gemeinsam die Arbeitsblätter „Umfrage: Messenger“ aus – sofern die Teilnehmenden diese ausgefüllt haben. Hinsichtlich des Favoriten erinnern Sie gern an die Vorstellung der Vor- und Nachteile verschiedener Messenger in der Starthilfe-App, Modul 4, Kapitel „Welche Messenger gibt es“, welches in Baustein 4.1 bearbeitet wurde.</a:t>
            </a: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10 Minuten)</a:t>
            </a:r>
          </a:p>
          <a:p>
            <a:pPr marL="0" marR="0" lvl="0" indent="0" defTabSz="457200" eaLnBrk="1" fontAlgn="auto" latinLnBrk="0" hangingPunct="1">
              <a:lnSpc>
                <a:spcPct val="117999"/>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224778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Unterstützen Sie die Teilnehmenden bei der Installation des von ihnen gewählten Messengers. (Dauer: 10 Minuten)</a:t>
            </a:r>
          </a:p>
          <a:p>
            <a:endParaRPr lang="de-DE" dirty="0"/>
          </a:p>
        </p:txBody>
      </p:sp>
    </p:spTree>
    <p:extLst>
      <p:ext uri="{BB962C8B-B14F-4D97-AF65-F5344CB8AC3E}">
        <p14:creationId xmlns:p14="http://schemas.microsoft.com/office/powerpoint/2010/main" val="423586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Calibri" panose="020F0502020204030204" pitchFamily="34" charset="0"/>
              </a:rPr>
              <a:t>Probieren Sie gemeinsam eine Messenger-Unterhaltung aus. Lassen Sie sich von den Teilnehmenden Nachrichten schicken und „unterhalten“ Sie sich via Messenger miteinander. Wenn Sie Ihre Nummer nicht preisgeben möchten und kein Schulungsgerät zu Hand haben, können Sie auch Paare der Teilnehmenden bilden – sofern diese ihre Nummern austauschen möchten. Ermutigen Sie die Teilnehmenden, Ihnen bzw. sich gegenseitig </a:t>
            </a:r>
          </a:p>
          <a:p>
            <a:pPr marL="342900" indent="-342900">
              <a:buFontTx/>
              <a:buChar char="-"/>
            </a:pPr>
            <a:r>
              <a:rPr lang="de-DE" dirty="0">
                <a:solidFill>
                  <a:srgbClr val="000000"/>
                </a:solidFill>
                <a:effectLst/>
                <a:latin typeface="Calibri" panose="020F0502020204030204" pitchFamily="34" charset="0"/>
              </a:rPr>
              <a:t>Textnachricht</a:t>
            </a:r>
          </a:p>
          <a:p>
            <a:pPr marL="342900" indent="-342900">
              <a:buFontTx/>
              <a:buChar char="-"/>
            </a:pPr>
            <a:r>
              <a:rPr lang="de-DE" dirty="0">
                <a:solidFill>
                  <a:srgbClr val="000000"/>
                </a:solidFill>
                <a:effectLst/>
                <a:latin typeface="Calibri" panose="020F0502020204030204" pitchFamily="34" charset="0"/>
              </a:rPr>
              <a:t>Foto</a:t>
            </a:r>
          </a:p>
          <a:p>
            <a:pPr marL="342900" indent="-342900">
              <a:buFontTx/>
              <a:buChar char="-"/>
            </a:pPr>
            <a:r>
              <a:rPr lang="de-DE" dirty="0">
                <a:solidFill>
                  <a:srgbClr val="000000"/>
                </a:solidFill>
                <a:effectLst/>
                <a:latin typeface="Calibri" panose="020F0502020204030204" pitchFamily="34" charset="0"/>
              </a:rPr>
              <a:t>Emoji</a:t>
            </a:r>
          </a:p>
          <a:p>
            <a:r>
              <a:rPr lang="de-DE" dirty="0">
                <a:solidFill>
                  <a:srgbClr val="000000"/>
                </a:solidFill>
                <a:effectLst/>
                <a:latin typeface="Calibri" panose="020F0502020204030204" pitchFamily="34" charset="0"/>
              </a:rPr>
              <a:t>zu schicken sowie einen Videoanruf zu tätigen. </a:t>
            </a:r>
          </a:p>
          <a:p>
            <a:r>
              <a:rPr lang="de-DE" dirty="0">
                <a:solidFill>
                  <a:srgbClr val="000000"/>
                </a:solidFill>
                <a:effectLst/>
                <a:latin typeface="Calibri" panose="020F0502020204030204" pitchFamily="34" charset="0"/>
              </a:rPr>
              <a:t>(Dauer: 15 Minuten)</a:t>
            </a:r>
          </a:p>
          <a:p>
            <a:endParaRPr lang="de-DE" dirty="0">
              <a:solidFill>
                <a:srgbClr val="000000"/>
              </a:solidFill>
              <a:effectLst/>
              <a:latin typeface="Calibri" panose="020F0502020204030204" pitchFamily="34" charset="0"/>
            </a:endParaRPr>
          </a:p>
          <a:p>
            <a:endParaRPr lang="de-DE" dirty="0"/>
          </a:p>
        </p:txBody>
      </p:sp>
    </p:spTree>
    <p:extLst>
      <p:ext uri="{BB962C8B-B14F-4D97-AF65-F5344CB8AC3E}">
        <p14:creationId xmlns:p14="http://schemas.microsoft.com/office/powerpoint/2010/main" val="417566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Unterstützen Sie die Teilnehmenden dabei, eine erste Nachricht an ein Familienmitglied (Kinder, Enkel) oder sonstige Bekannte zu schicken.</a:t>
            </a:r>
          </a:p>
          <a:p>
            <a:r>
              <a:rPr lang="de-DE" dirty="0"/>
              <a:t>(Dauer: 10 Minuten)</a:t>
            </a:r>
          </a:p>
        </p:txBody>
      </p:sp>
    </p:spTree>
    <p:extLst>
      <p:ext uri="{BB962C8B-B14F-4D97-AF65-F5344CB8AC3E}">
        <p14:creationId xmlns:p14="http://schemas.microsoft.com/office/powerpoint/2010/main" val="200305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Ermutigen Sie die Teilnehmenden, in der kommenden Woche jeden Tag mindestens eine Nachricht via Messenger zu verschicken. Weisen Sie darauf hin, dass die Starthilfe-App als Nachschlagewerk benutzt werden kann. (Dauer: 5 Minuten)</a:t>
            </a:r>
          </a:p>
          <a:p>
            <a:endParaRPr lang="de-DE" dirty="0"/>
          </a:p>
        </p:txBody>
      </p:sp>
    </p:spTree>
    <p:extLst>
      <p:ext uri="{BB962C8B-B14F-4D97-AF65-F5344CB8AC3E}">
        <p14:creationId xmlns:p14="http://schemas.microsoft.com/office/powerpoint/2010/main" val="269411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Klären Sie Fragen, kündigen Sie das nächste Treffen an und verabschieden Sie sich. (Dauer: 5 Minuten)</a:t>
            </a:r>
          </a:p>
          <a:p>
            <a:endParaRPr lang="de-DE" dirty="0"/>
          </a:p>
        </p:txBody>
      </p:sp>
    </p:spTree>
    <p:extLst>
      <p:ext uri="{BB962C8B-B14F-4D97-AF65-F5344CB8AC3E}">
        <p14:creationId xmlns:p14="http://schemas.microsoft.com/office/powerpoint/2010/main" val="395659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Layout" Target="../slideLayouts/slideLayout15.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üben wir </a:t>
            </a:r>
          </a:p>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die Kommunikation über Messenger.</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4.2</a:t>
            </a:r>
          </a:p>
        </p:txBody>
      </p:sp>
      <p:pic>
        <p:nvPicPr>
          <p:cNvPr id="4" name="Grafik 3">
            <a:extLst>
              <a:ext uri="{FF2B5EF4-FFF2-40B4-BE49-F238E27FC236}">
                <a16:creationId xmlns:a16="http://schemas.microsoft.com/office/drawing/2014/main" id="{045D3363-27BA-B8A2-C29C-9CB89418B2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 Messenger-Umfrage</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42087" y="4784698"/>
            <a:ext cx="4679308" cy="43596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610879"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613258" y="4995142"/>
            <a:ext cx="4136966" cy="3949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Welche Messenger nutzen die Menschen in Ihrem Umfeld?</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5" name="Rechteck 14"/>
          <p:cNvSpPr/>
          <p:nvPr/>
        </p:nvSpPr>
        <p:spPr>
          <a:xfrm>
            <a:off x="9272703" y="9939762"/>
            <a:ext cx="5112000" cy="2923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htwinkliges Dreieck 15"/>
          <p:cNvSpPr/>
          <p:nvPr/>
        </p:nvSpPr>
        <p:spPr>
          <a:xfrm rot="10800000">
            <a:off x="8569400" y="10520661"/>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feld 16"/>
          <p:cNvSpPr txBox="1"/>
          <p:nvPr/>
        </p:nvSpPr>
        <p:spPr>
          <a:xfrm>
            <a:off x="9621350" y="10278615"/>
            <a:ext cx="4573613"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Welche Hinweise waren besonders hilfreich?</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8" name="Rechteck 17"/>
          <p:cNvSpPr/>
          <p:nvPr/>
        </p:nvSpPr>
        <p:spPr>
          <a:xfrm>
            <a:off x="11501719" y="3512726"/>
            <a:ext cx="4993903" cy="41976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rot="10800000">
            <a:off x="10755885" y="4093625"/>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2076860" y="3652671"/>
            <a:ext cx="4034375" cy="3949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Decken sich deren Empfehlungen mit Ihrem Favoriten?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8415B7E6-CB84-C0A0-593A-419263559B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2000997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6">
            <a:extLst>
              <a:ext uri="{FF2B5EF4-FFF2-40B4-BE49-F238E27FC236}">
                <a16:creationId xmlns:a16="http://schemas.microsoft.com/office/drawing/2014/main" id="{444456BE-4FD6-A078-83CD-51D2A10D993F}"/>
              </a:ext>
            </a:extLst>
          </p:cNvPr>
          <p:cNvPicPr>
            <a:picLocks noChangeAspect="1"/>
          </p:cNvPicPr>
          <p:nvPr/>
        </p:nvPicPr>
        <p:blipFill>
          <a:blip r:embed="rId3"/>
          <a:stretch>
            <a:fillRect/>
          </a:stretch>
        </p:blipFill>
        <p:spPr>
          <a:xfrm>
            <a:off x="19849003" y="7651949"/>
            <a:ext cx="3276600" cy="5143500"/>
          </a:xfrm>
          <a:prstGeom prst="rect">
            <a:avLst/>
          </a:prstGeom>
        </p:spPr>
      </p:pic>
      <p:sp>
        <p:nvSpPr>
          <p:cNvPr id="2"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1449139" y="4901886"/>
            <a:ext cx="21933221" cy="81047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4600">
                <a:solidFill>
                  <a:srgbClr val="000000"/>
                </a:solidFill>
                <a:latin typeface="Source Sans Pro"/>
                <a:ea typeface="Source Sans Pro"/>
                <a:cs typeface="Source Sans Pro"/>
                <a:sym typeface="Source Sans Pro"/>
              </a:defRPr>
            </a:pPr>
            <a:endParaRPr dirty="0">
              <a:latin typeface="Calibri" panose="020F0502020204030204" pitchFamily="34" charset="0"/>
              <a:cs typeface="Calibri" panose="020F0502020204030204" pitchFamily="34" charset="0"/>
            </a:endParaRPr>
          </a:p>
        </p:txBody>
      </p:sp>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Einen Messenger installieren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Digital dabei – Startpaket…"/>
          <p:cNvSpPr txBox="1">
            <a:spLocks/>
          </p:cNvSpPr>
          <p:nvPr/>
        </p:nvSpPr>
        <p:spPr>
          <a:xfrm>
            <a:off x="2391341" y="3209024"/>
            <a:ext cx="19753042" cy="363432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0" name="Textfeld 9"/>
          <p:cNvSpPr txBox="1"/>
          <p:nvPr/>
        </p:nvSpPr>
        <p:spPr>
          <a:xfrm>
            <a:off x="2340000" y="3204000"/>
            <a:ext cx="15591858"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800" dirty="0">
                <a:latin typeface="Calibri" panose="020F0502020204030204" pitchFamily="34" charset="0"/>
                <a:cs typeface="Calibri" panose="020F0502020204030204" pitchFamily="34" charset="0"/>
              </a:rPr>
              <a:t>Welchen Messenger möchten Sie künftig nutzen?</a:t>
            </a:r>
            <a:br>
              <a:rPr lang="de-DE" sz="4800" dirty="0">
                <a:latin typeface="Calibri" panose="020F0502020204030204" pitchFamily="34" charset="0"/>
                <a:cs typeface="Calibri" panose="020F0502020204030204" pitchFamily="34" charset="0"/>
              </a:rPr>
            </a:br>
            <a:r>
              <a:rPr lang="de-DE" sz="4800" dirty="0">
                <a:latin typeface="Calibri" panose="020F0502020204030204" pitchFamily="34" charset="0"/>
                <a:cs typeface="Calibri" panose="020F0502020204030204" pitchFamily="34" charset="0"/>
              </a:rPr>
              <a:t>Installieren Sie ihn.</a:t>
            </a:r>
          </a:p>
        </p:txBody>
      </p:sp>
      <p:sp>
        <p:nvSpPr>
          <p:cNvPr id="11" name="Digital dabei – Startpaket…"/>
          <p:cNvSpPr txBox="1">
            <a:spLocks/>
          </p:cNvSpPr>
          <p:nvPr/>
        </p:nvSpPr>
        <p:spPr>
          <a:xfrm>
            <a:off x="1397427" y="5394960"/>
            <a:ext cx="13629213" cy="703831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6000"/>
              </a:lnSpc>
              <a:spcAft>
                <a:spcPts val="15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Öffnen Sie entweder den „Play Store“ (Android)</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oder den „App Store“ (Apple).</a:t>
            </a:r>
          </a:p>
          <a:p>
            <a:pPr marL="914400" indent="-914400" defTabSz="457200">
              <a:lnSpc>
                <a:spcPts val="6000"/>
              </a:lnSpc>
              <a:spcAft>
                <a:spcPts val="1500"/>
              </a:spcAft>
              <a:buAutoNum type="arabicPeriod" startAt="2"/>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Suchen Sie nach dem gewünschten Messenger.</a:t>
            </a:r>
          </a:p>
          <a:p>
            <a:pPr marL="914400" indent="-914400" defTabSz="457200">
              <a:lnSpc>
                <a:spcPts val="6000"/>
              </a:lnSpc>
              <a:spcAft>
                <a:spcPts val="1500"/>
              </a:spcAft>
              <a:buAutoNum type="arabicPeriod" startAt="2"/>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Installieren Sie die App.	</a:t>
            </a:r>
          </a:p>
        </p:txBody>
      </p:sp>
      <p:sp>
        <p:nvSpPr>
          <p:cNvPr id="13" name="Textfeld 12"/>
          <p:cNvSpPr txBox="1"/>
          <p:nvPr/>
        </p:nvSpPr>
        <p:spPr>
          <a:xfrm>
            <a:off x="749659" y="12513019"/>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de-DE" sz="44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7" name="Grafik 6">
            <a:extLst>
              <a:ext uri="{FF2B5EF4-FFF2-40B4-BE49-F238E27FC236}">
                <a16:creationId xmlns:a16="http://schemas.microsoft.com/office/drawing/2014/main" id="{25AC3C79-AF21-BA13-B7E5-52E447ABB4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897169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1449139" y="4901886"/>
            <a:ext cx="21933221" cy="8104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600">
                <a:solidFill>
                  <a:srgbClr val="000000"/>
                </a:solidFill>
                <a:latin typeface="Source Sans Pro"/>
                <a:ea typeface="Source Sans Pro"/>
                <a:cs typeface="Source Sans Pro"/>
                <a:sym typeface="Source Sans Pro"/>
              </a:defRPr>
            </a:pPr>
            <a:endParaRPr dirty="0">
              <a:latin typeface="Calibri" panose="020F0502020204030204" pitchFamily="34" charset="0"/>
              <a:cs typeface="Calibri" panose="020F0502020204030204" pitchFamily="34" charset="0"/>
            </a:endParaRPr>
          </a:p>
        </p:txBody>
      </p:sp>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Messenger-Unterhaltung</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Digital dabei – Startpaket…"/>
          <p:cNvSpPr txBox="1">
            <a:spLocks/>
          </p:cNvSpPr>
          <p:nvPr/>
        </p:nvSpPr>
        <p:spPr>
          <a:xfrm>
            <a:off x="2391341" y="3209024"/>
            <a:ext cx="19753042" cy="36343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0" name="Textfeld 9"/>
          <p:cNvSpPr txBox="1"/>
          <p:nvPr/>
        </p:nvSpPr>
        <p:spPr>
          <a:xfrm>
            <a:off x="2340000" y="3204000"/>
            <a:ext cx="15591858"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800" dirty="0">
                <a:latin typeface="Calibri" panose="020F0502020204030204" pitchFamily="34" charset="0"/>
                <a:cs typeface="Calibri" panose="020F0502020204030204" pitchFamily="34" charset="0"/>
              </a:rPr>
              <a:t>Starten Sie eine Messenger-Unterhaltung:  </a:t>
            </a:r>
          </a:p>
        </p:txBody>
      </p:sp>
      <p:sp>
        <p:nvSpPr>
          <p:cNvPr id="11" name="Digital dabei – Startpaket…"/>
          <p:cNvSpPr txBox="1">
            <a:spLocks/>
          </p:cNvSpPr>
          <p:nvPr/>
        </p:nvSpPr>
        <p:spPr>
          <a:xfrm>
            <a:off x="1397427" y="5394960"/>
            <a:ext cx="13629213" cy="70383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Schreiben Sie eine Textnachricht.</a:t>
            </a:r>
          </a:p>
          <a:p>
            <a:pPr marL="914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Senden Sie ein Foto.</a:t>
            </a:r>
          </a:p>
          <a:p>
            <a:pPr marL="914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Senden Sie ein Emoji.</a:t>
            </a:r>
          </a:p>
          <a:p>
            <a:pPr marL="914400" indent="-914400" defTabSz="457200">
              <a:lnSpc>
                <a:spcPts val="7500"/>
              </a:lnSpc>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Tätigen Sie einen Videoanruf.</a:t>
            </a:r>
          </a:p>
        </p:txBody>
      </p:sp>
      <p:pic>
        <p:nvPicPr>
          <p:cNvPr id="12" name="Bild 11"/>
          <p:cNvPicPr>
            <a:picLocks noChangeAspect="1"/>
          </p:cNvPicPr>
          <p:nvPr/>
        </p:nvPicPr>
        <p:blipFill>
          <a:blip r:embed="rId3"/>
          <a:stretch>
            <a:fillRect/>
          </a:stretch>
        </p:blipFill>
        <p:spPr>
          <a:xfrm>
            <a:off x="19837692" y="7662188"/>
            <a:ext cx="3276600" cy="5753100"/>
          </a:xfrm>
          <a:prstGeom prst="rect">
            <a:avLst/>
          </a:prstGeom>
        </p:spPr>
      </p:pic>
      <p:sp>
        <p:nvSpPr>
          <p:cNvPr id="13" name="Textfeld 12"/>
          <p:cNvSpPr txBox="1"/>
          <p:nvPr/>
        </p:nvSpPr>
        <p:spPr>
          <a:xfrm>
            <a:off x="749659" y="12513019"/>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de-DE" sz="44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7" name="Grafik 6">
            <a:extLst>
              <a:ext uri="{FF2B5EF4-FFF2-40B4-BE49-F238E27FC236}">
                <a16:creationId xmlns:a16="http://schemas.microsoft.com/office/drawing/2014/main" id="{D0643407-55D4-54EE-4456-740CF62FEB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0052400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Laden Sie Ihren Akku regelmäßig auf!"/>
          <p:cNvSpPr txBox="1"/>
          <p:nvPr/>
        </p:nvSpPr>
        <p:spPr>
          <a:xfrm>
            <a:off x="2340000" y="4321250"/>
            <a:ext cx="11215977" cy="576478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0000"/>
              </a:lnSpc>
              <a:defRPr sz="9000" b="1">
                <a:solidFill>
                  <a:srgbClr val="000000"/>
                </a:solidFill>
                <a:latin typeface="Source Sans Pro"/>
                <a:ea typeface="Source Sans Pro"/>
                <a:cs typeface="Source Sans Pro"/>
                <a:sym typeface="Source Sans Pro"/>
              </a:defRPr>
            </a:lvl1pPr>
          </a:lstStyle>
          <a:p>
            <a:r>
              <a:rPr lang="de-DE" sz="7800" dirty="0">
                <a:latin typeface="Calibri" panose="020F0502020204030204" pitchFamily="34" charset="0"/>
                <a:cs typeface="Calibri" panose="020F0502020204030204" pitchFamily="34" charset="0"/>
              </a:rPr>
              <a:t>Überraschen Sie doch ein Familienmitglied mit einer ersten Nachricht über Messenger!</a:t>
            </a:r>
            <a:endParaRPr sz="7800" dirty="0">
              <a:latin typeface="Calibri" panose="020F0502020204030204" pitchFamily="34" charset="0"/>
              <a:cs typeface="Calibri" panose="020F0502020204030204" pitchFamily="34" charset="0"/>
            </a:endParaRPr>
          </a:p>
        </p:txBody>
      </p:sp>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Tipp</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Rechteck 7"/>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Bild 1"/>
          <p:cNvPicPr>
            <a:picLocks noChangeAspect="1"/>
          </p:cNvPicPr>
          <p:nvPr/>
        </p:nvPicPr>
        <p:blipFill>
          <a:blip r:embed="rId3"/>
          <a:stretch>
            <a:fillRect/>
          </a:stretch>
        </p:blipFill>
        <p:spPr>
          <a:xfrm>
            <a:off x="17694582" y="1527314"/>
            <a:ext cx="2704146" cy="11653847"/>
          </a:xfrm>
          <a:prstGeom prst="rect">
            <a:avLst/>
          </a:prstGeom>
        </p:spPr>
      </p:pic>
      <p:pic>
        <p:nvPicPr>
          <p:cNvPr id="4" name="Grafik 3">
            <a:extLst>
              <a:ext uri="{FF2B5EF4-FFF2-40B4-BE49-F238E27FC236}">
                <a16:creationId xmlns:a16="http://schemas.microsoft.com/office/drawing/2014/main" id="{5EC1E32C-D2EE-B270-7B2B-3B47BD467E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Optionale Vertiefung</a:t>
            </a:r>
          </a:p>
        </p:txBody>
      </p:sp>
      <p:sp>
        <p:nvSpPr>
          <p:cNvPr id="3"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4" name="Rechteck 3"/>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459180"/>
            <a:ext cx="14778418" cy="468057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Regelmäßig Nachrichten verschicken</a:t>
            </a:r>
          </a:p>
          <a:p>
            <a:pPr algn="l">
              <a:lnSpc>
                <a:spcPts val="6000"/>
              </a:lnSpc>
              <a:defRPr sz="4600">
                <a:solidFill>
                  <a:srgbClr val="000000"/>
                </a:solidFill>
                <a:latin typeface="Source Sans Pro"/>
                <a:ea typeface="Source Sans Pro"/>
                <a:cs typeface="Source Sans Pro"/>
                <a:sym typeface="Source Sans Pro"/>
              </a:defRPr>
            </a:pPr>
            <a:endParaRPr lang="de-DE"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Versuchen Sie, jeden Tag mindestens eine Nachricht via Messenger zu verschicken. </a:t>
            </a:r>
          </a:p>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Nutzen Sie bei Schwierigkeiten die Hilfestellungen aus der Lern-App „Starthilfe – digital dabei“.</a:t>
            </a:r>
            <a:endParaRPr dirty="0">
              <a:latin typeface="Calibri" panose="020F0502020204030204" pitchFamily="34" charset="0"/>
              <a:cs typeface="Calibri" panose="020F0502020204030204" pitchFamily="34" charset="0"/>
            </a:endParaRPr>
          </a:p>
        </p:txBody>
      </p:sp>
      <p:pic>
        <p:nvPicPr>
          <p:cNvPr id="7" name="Bild 6"/>
          <p:cNvPicPr>
            <a:picLocks noChangeAspect="1"/>
          </p:cNvPicPr>
          <p:nvPr/>
        </p:nvPicPr>
        <p:blipFill>
          <a:blip r:embed="rId3"/>
          <a:stretch>
            <a:fillRect/>
          </a:stretch>
        </p:blipFill>
        <p:spPr>
          <a:xfrm>
            <a:off x="19849003" y="7651949"/>
            <a:ext cx="3276600" cy="5143500"/>
          </a:xfrm>
          <a:prstGeom prst="rect">
            <a:avLst/>
          </a:prstGeom>
        </p:spPr>
      </p:pic>
      <p:pic>
        <p:nvPicPr>
          <p:cNvPr id="8" name="Grafik 7">
            <a:extLst>
              <a:ext uri="{FF2B5EF4-FFF2-40B4-BE49-F238E27FC236}">
                <a16:creationId xmlns:a16="http://schemas.microsoft.com/office/drawing/2014/main" id="{CD92F685-4C77-ECD5-2F63-206ACEF8D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5479252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59B21508-C937-6FFB-4466-53DC63AA5A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008821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6"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8" name="Bild 7"/>
          <p:cNvPicPr>
            <a:picLocks noChangeAspect="1"/>
          </p:cNvPicPr>
          <p:nvPr/>
        </p:nvPicPr>
        <p:blipFill>
          <a:blip r:embed="rId2"/>
          <a:stretch>
            <a:fillRect/>
          </a:stretch>
        </p:blipFill>
        <p:spPr>
          <a:xfrm>
            <a:off x="17305312" y="1531088"/>
            <a:ext cx="3234266" cy="11650074"/>
          </a:xfrm>
          <a:prstGeom prst="rect">
            <a:avLst/>
          </a:prstGeom>
        </p:spPr>
      </p:pic>
      <p:pic>
        <p:nvPicPr>
          <p:cNvPr id="9" name="Grafik 8">
            <a:extLst>
              <a:ext uri="{FF2B5EF4-FFF2-40B4-BE49-F238E27FC236}">
                <a16:creationId xmlns:a16="http://schemas.microsoft.com/office/drawing/2014/main" id="{9D93EF78-D97F-C393-64E8-1D63E5FBC0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218981239"/>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459</Words>
  <Application>Microsoft Macintosh PowerPoint</Application>
  <PresentationFormat>Benutzerdefiniert</PresentationFormat>
  <Paragraphs>45</Paragraphs>
  <Slides>8</Slides>
  <Notes>7</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Calibri</vt:lpstr>
      <vt:lpstr>Helvetica Neue</vt:lpstr>
      <vt:lpstr>Helvetica Neue Medium</vt:lpstr>
      <vt:lpstr>21_BasicWhite</vt:lpstr>
      <vt:lpstr>Digital dabei – Startpaket</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Paula Segler</cp:lastModifiedBy>
  <cp:revision>40</cp:revision>
  <dcterms:modified xsi:type="dcterms:W3CDTF">2023-11-15T09:16:57Z</dcterms:modified>
</cp:coreProperties>
</file>