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81" r:id="rId3"/>
    <p:sldId id="285" r:id="rId4"/>
    <p:sldId id="280" r:id="rId5"/>
    <p:sldId id="282" r:id="rId6"/>
    <p:sldId id="283" r:id="rId7"/>
    <p:sldId id="284"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525985-B0B3-F8F4-DD22-7915FA5D2DE1}" name="Ronja Hofmann" initials="RH" userId="S::rh@bf-medienbildung.de::cb3cacc5-58e6-4ec0-a79d-925b85d5fc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BECDDC"/>
    <a:srgbClr val="E60A2D"/>
    <a:srgbClr val="556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8"/>
    <p:restoredTop sz="83265"/>
  </p:normalViewPr>
  <p:slideViewPr>
    <p:cSldViewPr snapToGrid="0" snapToObjects="1">
      <p:cViewPr varScale="1">
        <p:scale>
          <a:sx n="52" d="100"/>
          <a:sy n="52" d="100"/>
        </p:scale>
        <p:origin x="1352"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Begrüßen Sie die Teilnehmenden und geben Sie einen Überblick über die heutige Begleitung. (Dauer: 5 Minuten)</a:t>
            </a:r>
          </a:p>
          <a:p>
            <a:endParaRPr lang="de-DE" dirty="0"/>
          </a:p>
        </p:txBody>
      </p:sp>
    </p:spTree>
    <p:extLst>
      <p:ext uri="{BB962C8B-B14F-4D97-AF65-F5344CB8AC3E}">
        <p14:creationId xmlns:p14="http://schemas.microsoft.com/office/powerpoint/2010/main" val="2102392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Kommen Sie ins Gespräch: Wie kommunizieren die Teilnehmenden aktuell, welche Wünsche und Erwartungen haben sie an die Kommunikation mit Hilfe von Smartphone/Tablet. </a:t>
            </a:r>
          </a:p>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(Folie 1 von 2, Gesamtdauer der beiden Folien: 10 Minuten)</a:t>
            </a:r>
          </a:p>
          <a:p>
            <a:endParaRPr lang="de-DE" dirty="0"/>
          </a:p>
        </p:txBody>
      </p:sp>
    </p:spTree>
    <p:extLst>
      <p:ext uri="{BB962C8B-B14F-4D97-AF65-F5344CB8AC3E}">
        <p14:creationId xmlns:p14="http://schemas.microsoft.com/office/powerpoint/2010/main" val="1418304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Besprechen Sie, in welcher Situation welcher Kommunikationsweg geeignet ist (z.B. dringende Frage, persönliche Sorgen, Verabredungen, … ).</a:t>
            </a:r>
          </a:p>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(Folie 2 von 2, Gesamtdauer der beiden Folien: 10 Minuten)</a:t>
            </a:r>
          </a:p>
          <a:p>
            <a:endParaRPr lang="de-DE" dirty="0"/>
          </a:p>
        </p:txBody>
      </p:sp>
    </p:spTree>
    <p:extLst>
      <p:ext uri="{BB962C8B-B14F-4D97-AF65-F5344CB8AC3E}">
        <p14:creationId xmlns:p14="http://schemas.microsoft.com/office/powerpoint/2010/main" val="3598523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Calibri" panose="020F0502020204030204" pitchFamily="34" charset="0"/>
              </a:rPr>
              <a:t>Lassen Sie die Teilnehmenden anschließend das Modul 4 der Starthilfe-App eigenständig absolvieren und stehen Sie dabei als Lernberaterin oder Lernberater für Rückfragen oder bei Stolpersteinen zur Verfügung. </a:t>
            </a:r>
          </a:p>
          <a:p>
            <a:r>
              <a:rPr lang="de-DE" dirty="0">
                <a:solidFill>
                  <a:srgbClr val="000000"/>
                </a:solidFill>
                <a:effectLst/>
                <a:latin typeface="Calibri" panose="020F0502020204030204" pitchFamily="34" charset="0"/>
              </a:rPr>
              <a:t>Folgende Kapitel sollten nun in der App durchlaufen werden:</a:t>
            </a:r>
          </a:p>
          <a:p>
            <a:pPr marL="342900" indent="-342900">
              <a:buFontTx/>
              <a:buChar char="-"/>
            </a:pPr>
            <a:r>
              <a:rPr lang="de-DE" dirty="0">
                <a:solidFill>
                  <a:srgbClr val="000000"/>
                </a:solidFill>
                <a:effectLst/>
                <a:latin typeface="Calibri" panose="020F0502020204030204" pitchFamily="34" charset="0"/>
              </a:rPr>
              <a:t>Erfahrungsberichte</a:t>
            </a:r>
          </a:p>
          <a:p>
            <a:pPr marL="342900" indent="-342900">
              <a:buFontTx/>
              <a:buChar char="-"/>
            </a:pPr>
            <a:r>
              <a:rPr lang="de-DE" dirty="0">
                <a:solidFill>
                  <a:srgbClr val="000000"/>
                </a:solidFill>
                <a:effectLst/>
                <a:latin typeface="Calibri" panose="020F0502020204030204" pitchFamily="34" charset="0"/>
              </a:rPr>
              <a:t>Was sind Messenger?</a:t>
            </a:r>
          </a:p>
          <a:p>
            <a:pPr marL="342900" indent="-342900">
              <a:buFontTx/>
              <a:buChar char="-"/>
            </a:pPr>
            <a:r>
              <a:rPr lang="de-DE" dirty="0">
                <a:solidFill>
                  <a:srgbClr val="000000"/>
                </a:solidFill>
                <a:effectLst/>
                <a:latin typeface="Calibri" panose="020F0502020204030204" pitchFamily="34" charset="0"/>
              </a:rPr>
              <a:t>Übung: Messenger-Funktionen</a:t>
            </a:r>
          </a:p>
          <a:p>
            <a:pPr marL="342900" indent="-342900">
              <a:buFontTx/>
              <a:buChar char="-"/>
            </a:pPr>
            <a:r>
              <a:rPr lang="de-DE" dirty="0">
                <a:solidFill>
                  <a:srgbClr val="000000"/>
                </a:solidFill>
                <a:effectLst/>
                <a:latin typeface="Calibri" panose="020F0502020204030204" pitchFamily="34" charset="0"/>
              </a:rPr>
              <a:t>Welche Messenger gibt es?</a:t>
            </a:r>
          </a:p>
          <a:p>
            <a:pPr marL="342900" indent="-342900">
              <a:buFontTx/>
              <a:buChar char="-"/>
            </a:pPr>
            <a:r>
              <a:rPr lang="de-DE" dirty="0">
                <a:solidFill>
                  <a:srgbClr val="000000"/>
                </a:solidFill>
                <a:effectLst/>
                <a:latin typeface="Calibri" panose="020F0502020204030204" pitchFamily="34" charset="0"/>
              </a:rPr>
              <a:t>Symbole in Messengern</a:t>
            </a:r>
          </a:p>
          <a:p>
            <a:pPr marL="342900" indent="-342900">
              <a:buFontTx/>
              <a:buChar char="-"/>
            </a:pPr>
            <a:r>
              <a:rPr lang="de-DE" dirty="0">
                <a:solidFill>
                  <a:srgbClr val="000000"/>
                </a:solidFill>
                <a:effectLst/>
                <a:latin typeface="Calibri" panose="020F0502020204030204" pitchFamily="34" charset="0"/>
              </a:rPr>
              <a:t>Übung: Wo ist was in Messengern?</a:t>
            </a:r>
          </a:p>
          <a:p>
            <a:pPr marL="342900" indent="-342900">
              <a:buFontTx/>
              <a:buChar char="-"/>
            </a:pPr>
            <a:r>
              <a:rPr lang="de-DE" dirty="0">
                <a:solidFill>
                  <a:srgbClr val="000000"/>
                </a:solidFill>
                <a:effectLst/>
                <a:latin typeface="Calibri" panose="020F0502020204030204" pitchFamily="34" charset="0"/>
              </a:rPr>
              <a:t>Übung: Messenger-Unterhaltung</a:t>
            </a:r>
          </a:p>
          <a:p>
            <a:r>
              <a:rPr lang="de-DE" dirty="0">
                <a:solidFill>
                  <a:srgbClr val="000000"/>
                </a:solidFill>
                <a:effectLst/>
                <a:latin typeface="Calibri" panose="020F0502020204030204" pitchFamily="34" charset="0"/>
              </a:rPr>
              <a:t>Anhaltspunkt zum Beenden der Übungsphase in der App ist die Information/Abfrage „Sie sind am Ende von Module 4 „Messenger“ angelangt!“.</a:t>
            </a:r>
          </a:p>
          <a:p>
            <a:r>
              <a:rPr lang="de-DE" dirty="0">
                <a:solidFill>
                  <a:srgbClr val="000000"/>
                </a:solidFill>
                <a:effectLst/>
                <a:latin typeface="Calibri" panose="020F0502020204030204" pitchFamily="34" charset="0"/>
              </a:rPr>
              <a:t>(Dauer: 30 Minuten)</a:t>
            </a:r>
          </a:p>
          <a:p>
            <a:endParaRPr lang="de-DE" dirty="0"/>
          </a:p>
        </p:txBody>
      </p:sp>
    </p:spTree>
    <p:extLst>
      <p:ext uri="{BB962C8B-B14F-4D97-AF65-F5344CB8AC3E}">
        <p14:creationId xmlns:p14="http://schemas.microsoft.com/office/powerpoint/2010/main" val="3726425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Teilen Sie das Arbeitsblatt „Umfrage: Messenger“ aus und bitten Sie die Teilnehmenden, dies bis zum kommenden Treffen auszufüllen.</a:t>
            </a:r>
          </a:p>
          <a:p>
            <a:endParaRPr lang="de-DE" dirty="0"/>
          </a:p>
        </p:txBody>
      </p:sp>
    </p:spTree>
    <p:extLst>
      <p:ext uri="{BB962C8B-B14F-4D97-AF65-F5344CB8AC3E}">
        <p14:creationId xmlns:p14="http://schemas.microsoft.com/office/powerpoint/2010/main" val="2257337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Klären Sie Fragen, kündigen Sie das nächste Treffen an und verabschieden Sie sich. (Dauer: 5 Minuten)</a:t>
            </a:r>
          </a:p>
          <a:p>
            <a:endParaRPr lang="de-DE" dirty="0"/>
          </a:p>
        </p:txBody>
      </p:sp>
    </p:spTree>
    <p:extLst>
      <p:ext uri="{BB962C8B-B14F-4D97-AF65-F5344CB8AC3E}">
        <p14:creationId xmlns:p14="http://schemas.microsoft.com/office/powerpoint/2010/main" val="718460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or und Datum"/>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12" name="Titel der Prä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Titel der Präsentation</a:t>
            </a:r>
          </a:p>
        </p:txBody>
      </p:sp>
      <p:sp>
        <p:nvSpPr>
          <p:cNvPr id="13" name="Textebene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1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ufstellung">
    <p:spTree>
      <p:nvGrpSpPr>
        <p:cNvPr id="1" name=""/>
        <p:cNvGrpSpPr/>
        <p:nvPr/>
      </p:nvGrpSpPr>
      <p:grpSpPr>
        <a:xfrm>
          <a:off x="0" y="0"/>
          <a:ext cx="0" cy="0"/>
          <a:chOff x="0" y="0"/>
          <a:chExt cx="0" cy="0"/>
        </a:xfrm>
      </p:grpSpPr>
      <p:sp>
        <p:nvSpPr>
          <p:cNvPr id="98" name="Textebene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Aufstellung</a:t>
            </a:r>
          </a:p>
          <a:p>
            <a:pPr lvl="1"/>
            <a:endParaRPr/>
          </a:p>
          <a:p>
            <a:pPr lvl="2"/>
            <a:endParaRPr/>
          </a:p>
          <a:p>
            <a:pPr lvl="3"/>
            <a:endParaRPr/>
          </a:p>
          <a:p>
            <a:pPr lvl="4"/>
            <a:endParaRPr/>
          </a:p>
        </p:txBody>
      </p:sp>
      <p:sp>
        <p:nvSpPr>
          <p:cNvPr id="9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akt (groß)">
    <p:spTree>
      <p:nvGrpSpPr>
        <p:cNvPr id="1" name=""/>
        <p:cNvGrpSpPr/>
        <p:nvPr/>
      </p:nvGrpSpPr>
      <p:grpSpPr>
        <a:xfrm>
          <a:off x="0" y="0"/>
          <a:ext cx="0" cy="0"/>
          <a:chOff x="0" y="0"/>
          <a:chExt cx="0" cy="0"/>
        </a:xfrm>
      </p:grpSpPr>
      <p:sp>
        <p:nvSpPr>
          <p:cNvPr id="106" name="Textebene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Fakte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Fakten</a:t>
            </a:r>
          </a:p>
        </p:txBody>
      </p:sp>
      <p:sp>
        <p:nvSpPr>
          <p:cNvPr id="10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15" name="Quellenangab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Quellenangabe</a:t>
            </a:r>
          </a:p>
        </p:txBody>
      </p:sp>
      <p:sp>
        <p:nvSpPr>
          <p:cNvPr id="116" name="Textebene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„Bemerkenswert“</a:t>
            </a:r>
          </a:p>
          <a:p>
            <a:pPr lvl="1"/>
            <a:endParaRPr/>
          </a:p>
          <a:p>
            <a:pPr lvl="2"/>
            <a:endParaRPr/>
          </a:p>
          <a:p>
            <a:pPr lvl="3"/>
            <a:endParaRPr/>
          </a:p>
          <a:p>
            <a:pPr lvl="4"/>
            <a:endParaRPr/>
          </a:p>
        </p:txBody>
      </p:sp>
      <p:sp>
        <p:nvSpPr>
          <p:cNvPr id="11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124" name="Bild"/>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ild"/>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ild"/>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Bild"/>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Folien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4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F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el der Prä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Titel der Präsentation</a:t>
            </a:r>
          </a:p>
        </p:txBody>
      </p:sp>
      <p:sp>
        <p:nvSpPr>
          <p:cNvPr id="23" name="Autor und Datum"/>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24" name="Textebene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2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Foto 2">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Folientitel"/>
          <p:cNvSpPr txBox="1">
            <a:spLocks noGrp="1"/>
          </p:cNvSpPr>
          <p:nvPr>
            <p:ph type="title" hasCustomPrompt="1"/>
          </p:nvPr>
        </p:nvSpPr>
        <p:spPr>
          <a:xfrm>
            <a:off x="1206500" y="1270000"/>
            <a:ext cx="9779000" cy="5882273"/>
          </a:xfrm>
          <a:prstGeom prst="rect">
            <a:avLst/>
          </a:prstGeom>
        </p:spPr>
        <p:txBody>
          <a:bodyPr anchor="b"/>
          <a:lstStyle/>
          <a:p>
            <a:r>
              <a:t>Folientitel</a:t>
            </a:r>
          </a:p>
        </p:txBody>
      </p:sp>
      <p:sp>
        <p:nvSpPr>
          <p:cNvPr id="34" name="Textebene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Folien-Untertitel</a:t>
            </a:r>
          </a:p>
          <a:p>
            <a:pPr lvl="1"/>
            <a:endParaRPr/>
          </a:p>
          <a:p>
            <a:pPr lvl="2"/>
            <a:endParaRPr/>
          </a:p>
          <a:p>
            <a:pPr lvl="3"/>
            <a:endParaRPr/>
          </a:p>
          <a:p>
            <a:pPr lvl="4"/>
            <a:endParaRPr/>
          </a:p>
        </p:txBody>
      </p:sp>
      <p:sp>
        <p:nvSpPr>
          <p:cNvPr id="35"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2" name="Folientitel"/>
          <p:cNvSpPr txBox="1">
            <a:spLocks noGrp="1"/>
          </p:cNvSpPr>
          <p:nvPr>
            <p:ph type="title" hasCustomPrompt="1"/>
          </p:nvPr>
        </p:nvSpPr>
        <p:spPr>
          <a:prstGeom prst="rect">
            <a:avLst/>
          </a:prstGeom>
        </p:spPr>
        <p:txBody>
          <a:bodyPr/>
          <a:lstStyle/>
          <a:p>
            <a:r>
              <a:t>Folientitel</a:t>
            </a:r>
          </a:p>
        </p:txBody>
      </p:sp>
      <p:sp>
        <p:nvSpPr>
          <p:cNvPr id="43"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44" name="Textebene 1…"/>
          <p:cNvSpPr txBox="1">
            <a:spLocks noGrp="1"/>
          </p:cNvSpPr>
          <p:nvPr>
            <p:ph type="body" idx="1" hasCustomPrompt="1"/>
          </p:nvPr>
        </p:nvSpPr>
        <p:spPr>
          <a:prstGeom prst="rect">
            <a:avLst/>
          </a:prstGeom>
        </p:spPr>
        <p:txBody>
          <a:bodyPr/>
          <a:lstStyle/>
          <a:p>
            <a:r>
              <a:t>Text für Folienpunkt</a:t>
            </a:r>
          </a:p>
          <a:p>
            <a:pPr lvl="1"/>
            <a:endParaRPr/>
          </a:p>
          <a:p>
            <a:pPr lvl="2"/>
            <a:endParaRPr/>
          </a:p>
          <a:p>
            <a:pPr lvl="3"/>
            <a:endParaRPr/>
          </a:p>
          <a:p>
            <a:pPr lvl="4"/>
            <a:endParaRPr/>
          </a:p>
        </p:txBody>
      </p:sp>
      <p:sp>
        <p:nvSpPr>
          <p:cNvPr id="4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52" name="Textebene 1…"/>
          <p:cNvSpPr txBox="1">
            <a:spLocks noGrp="1"/>
          </p:cNvSpPr>
          <p:nvPr>
            <p:ph type="body" idx="1" hasCustomPrompt="1"/>
          </p:nvPr>
        </p:nvSpPr>
        <p:spPr>
          <a:prstGeom prst="rect">
            <a:avLst/>
          </a:prstGeom>
        </p:spPr>
        <p:txBody>
          <a:bodyPr numCol="2" spcCol="1098550"/>
          <a:lstStyle/>
          <a:p>
            <a:r>
              <a:t>Text für Folienpunkt</a:t>
            </a:r>
          </a:p>
          <a:p>
            <a:pPr lvl="1"/>
            <a:endParaRPr/>
          </a:p>
          <a:p>
            <a:pPr lvl="2"/>
            <a:endParaRPr/>
          </a:p>
          <a:p>
            <a:pPr lvl="3"/>
            <a:endParaRPr/>
          </a:p>
          <a:p>
            <a:pPr lvl="4"/>
            <a:endParaRP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0" name="Folien-Untertitel"/>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61" name="Textebene 1…"/>
          <p:cNvSpPr txBox="1">
            <a:spLocks noGrp="1"/>
          </p:cNvSpPr>
          <p:nvPr>
            <p:ph type="body" sz="half" idx="1" hasCustomPrompt="1"/>
          </p:nvPr>
        </p:nvSpPr>
        <p:spPr>
          <a:xfrm>
            <a:off x="1206500" y="4248504"/>
            <a:ext cx="9779000" cy="8256630"/>
          </a:xfrm>
          <a:prstGeom prst="rect">
            <a:avLst/>
          </a:prstGeom>
        </p:spPr>
        <p:txBody>
          <a:bodyPr/>
          <a:lstStyle/>
          <a:p>
            <a:r>
              <a:t>Text für Folienpunkt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Folientitel"/>
          <p:cNvSpPr txBox="1">
            <a:spLocks noGrp="1"/>
          </p:cNvSpPr>
          <p:nvPr>
            <p:ph type="title" hasCustomPrompt="1"/>
          </p:nvPr>
        </p:nvSpPr>
        <p:spPr>
          <a:xfrm>
            <a:off x="1206500" y="1079500"/>
            <a:ext cx="9779000" cy="1435100"/>
          </a:xfrm>
          <a:prstGeom prst="rect">
            <a:avLst/>
          </a:prstGeom>
        </p:spPr>
        <p:txBody>
          <a:bodyPr/>
          <a:lstStyle/>
          <a:p>
            <a:r>
              <a:t>Folientitel</a:t>
            </a:r>
          </a:p>
        </p:txBody>
      </p:sp>
      <p:sp>
        <p:nvSpPr>
          <p:cNvPr id="6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bschnitt">
    <p:spTree>
      <p:nvGrpSpPr>
        <p:cNvPr id="1" name=""/>
        <p:cNvGrpSpPr/>
        <p:nvPr/>
      </p:nvGrpSpPr>
      <p:grpSpPr>
        <a:xfrm>
          <a:off x="0" y="0"/>
          <a:ext cx="0" cy="0"/>
          <a:chOff x="0" y="0"/>
          <a:chExt cx="0" cy="0"/>
        </a:xfrm>
      </p:grpSpPr>
      <p:sp>
        <p:nvSpPr>
          <p:cNvPr id="71" name="Titel des Abschnitts"/>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Titel des Abschnitts</a:t>
            </a:r>
          </a:p>
        </p:txBody>
      </p:sp>
      <p:sp>
        <p:nvSpPr>
          <p:cNvPr id="72"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79" name="Folientitel"/>
          <p:cNvSpPr txBox="1">
            <a:spLocks noGrp="1"/>
          </p:cNvSpPr>
          <p:nvPr>
            <p:ph type="title" hasCustomPrompt="1"/>
          </p:nvPr>
        </p:nvSpPr>
        <p:spPr>
          <a:xfrm>
            <a:off x="1206500" y="1079500"/>
            <a:ext cx="21971000" cy="1434949"/>
          </a:xfrm>
          <a:prstGeom prst="rect">
            <a:avLst/>
          </a:prstGeom>
        </p:spPr>
        <p:txBody>
          <a:bodyPr/>
          <a:lstStyle/>
          <a:p>
            <a:r>
              <a:t>Folientitel</a:t>
            </a:r>
          </a:p>
        </p:txBody>
      </p:sp>
      <p:sp>
        <p:nvSpPr>
          <p:cNvPr id="80"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8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Titel"/>
          <p:cNvSpPr txBox="1">
            <a:spLocks noGrp="1"/>
          </p:cNvSpPr>
          <p:nvPr>
            <p:ph type="title" hasCustomPrompt="1"/>
          </p:nvPr>
        </p:nvSpPr>
        <p:spPr>
          <a:xfrm>
            <a:off x="1206500" y="1079500"/>
            <a:ext cx="21971000" cy="1435100"/>
          </a:xfrm>
          <a:prstGeom prst="rect">
            <a:avLst/>
          </a:prstGeom>
        </p:spPr>
        <p:txBody>
          <a:bodyPr/>
          <a:lstStyle/>
          <a:p>
            <a:r>
              <a:t>Agenda-Titel</a:t>
            </a:r>
          </a:p>
        </p:txBody>
      </p:sp>
      <p:sp>
        <p:nvSpPr>
          <p:cNvPr id="89" name="Agenda-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Agenda-Untertitel</a:t>
            </a:r>
          </a:p>
        </p:txBody>
      </p:sp>
      <p:sp>
        <p:nvSpPr>
          <p:cNvPr id="90" name="Textebene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Agendathemen</a:t>
            </a:r>
          </a:p>
          <a:p>
            <a:pPr lvl="1"/>
            <a:endParaRPr/>
          </a:p>
          <a:p>
            <a:pPr lvl="2"/>
            <a:endParaRPr/>
          </a:p>
          <a:p>
            <a:pPr lvl="3"/>
            <a:endParaRPr/>
          </a:p>
          <a:p>
            <a:pPr lvl="4"/>
            <a:endParaRPr/>
          </a:p>
        </p:txBody>
      </p:sp>
      <p:sp>
        <p:nvSpPr>
          <p:cNvPr id="9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lientitel"/>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Folientitel</a:t>
            </a:r>
          </a:p>
        </p:txBody>
      </p:sp>
      <p:sp>
        <p:nvSpPr>
          <p:cNvPr id="3" name="Textebene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Text für Folienpunkt</a:t>
            </a:r>
          </a:p>
          <a:p>
            <a:pPr lvl="1"/>
            <a:endParaRPr/>
          </a:p>
          <a:p>
            <a:pPr lvl="2"/>
            <a:endParaRPr/>
          </a:p>
          <a:p>
            <a:pPr lvl="3"/>
            <a:endParaRPr/>
          </a:p>
          <a:p>
            <a:pPr lvl="4"/>
            <a:endParaRPr/>
          </a:p>
        </p:txBody>
      </p:sp>
      <p:sp>
        <p:nvSpPr>
          <p:cNvPr id="4" name="Folien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3.svg"/><Relationship Id="rId4" Type="http://schemas.openxmlformats.org/officeDocument/2006/relationships/image" Target="../media/image6.jpe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emf"/><Relationship Id="rId1" Type="http://schemas.openxmlformats.org/officeDocument/2006/relationships/slideLayout" Target="../slideLayouts/slideLayout15.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2" name="Digital dabei – Startpaket…"/>
          <p:cNvSpPr txBox="1">
            <a:spLocks noGrp="1"/>
          </p:cNvSpPr>
          <p:nvPr>
            <p:ph type="ctrTitle"/>
          </p:nvPr>
        </p:nvSpPr>
        <p:spPr>
          <a:xfrm>
            <a:off x="2340000" y="853200"/>
            <a:ext cx="15233750" cy="1518951"/>
          </a:xfrm>
          <a:prstGeom prst="rect">
            <a:avLst/>
          </a:prstGeom>
        </p:spPr>
        <p:txBody>
          <a:bodyPr anchor="t">
            <a:normAutofit/>
          </a:bodyPr>
          <a:lstStyle/>
          <a:p>
            <a:pPr defTabSz="402336">
              <a:lnSpc>
                <a:spcPct val="100000"/>
              </a:lnSpc>
              <a:defRPr sz="7919" spc="0">
                <a:latin typeface="Source Sans Pro"/>
                <a:ea typeface="Source Sans Pro"/>
                <a:cs typeface="Source Sans Pro"/>
                <a:sym typeface="Source Sans Pro"/>
              </a:defRPr>
            </a:pPr>
            <a:r>
              <a:rPr sz="7800" dirty="0">
                <a:solidFill>
                  <a:schemeClr val="bg2">
                    <a:lumMod val="10000"/>
                  </a:schemeClr>
                </a:solidFill>
                <a:latin typeface="Calibri" panose="020F0502020204030204" pitchFamily="34" charset="0"/>
                <a:cs typeface="Calibri" panose="020F0502020204030204" pitchFamily="34" charset="0"/>
              </a:rPr>
              <a:t>Digital dabei – Startpaket</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pic>
        <p:nvPicPr>
          <p:cNvPr id="5" name="Bild 4"/>
          <p:cNvPicPr>
            <a:picLocks noChangeAspect="1"/>
          </p:cNvPicPr>
          <p:nvPr/>
        </p:nvPicPr>
        <p:blipFill>
          <a:blip r:embed="rId3"/>
          <a:stretch>
            <a:fillRect/>
          </a:stretch>
        </p:blipFill>
        <p:spPr>
          <a:xfrm>
            <a:off x="16623334" y="1527315"/>
            <a:ext cx="3494379" cy="11653847"/>
          </a:xfrm>
          <a:prstGeom prst="rect">
            <a:avLst/>
          </a:prstGeom>
        </p:spPr>
      </p:pic>
      <p:sp>
        <p:nvSpPr>
          <p:cNvPr id="15" name="Digital dabei – Startpaket…"/>
          <p:cNvSpPr txBox="1">
            <a:spLocks/>
          </p:cNvSpPr>
          <p:nvPr/>
        </p:nvSpPr>
        <p:spPr>
          <a:xfrm>
            <a:off x="2340000" y="5814204"/>
            <a:ext cx="13722754" cy="61765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In diesem Baustein geht es um die Kommunikation über Messenger.</a:t>
            </a:r>
          </a:p>
        </p:txBody>
      </p:sp>
      <p:sp>
        <p:nvSpPr>
          <p:cNvPr id="16" name="Digital dabei – Startpaket…"/>
          <p:cNvSpPr txBox="1">
            <a:spLocks/>
          </p:cNvSpPr>
          <p:nvPr/>
        </p:nvSpPr>
        <p:spPr>
          <a:xfrm>
            <a:off x="2340000" y="4140679"/>
            <a:ext cx="10321405" cy="16735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Baustein 4.1</a:t>
            </a:r>
          </a:p>
        </p:txBody>
      </p:sp>
      <p:pic>
        <p:nvPicPr>
          <p:cNvPr id="4" name="Grafik 3">
            <a:extLst>
              <a:ext uri="{FF2B5EF4-FFF2-40B4-BE49-F238E27FC236}">
                <a16:creationId xmlns:a16="http://schemas.microsoft.com/office/drawing/2014/main" id="{A4F51975-4D11-603D-3A2E-3B2AEE6838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Austausch: Kommunikationswege</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2645855" y="4625790"/>
            <a:ext cx="6121627" cy="382164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2350462" y="10560925"/>
            <a:ext cx="4864493" cy="8354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9" name="Textfeld 8"/>
          <p:cNvSpPr txBox="1"/>
          <p:nvPr/>
        </p:nvSpPr>
        <p:spPr>
          <a:xfrm>
            <a:off x="3226822" y="5331152"/>
            <a:ext cx="5040000"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Wie kommunizieren Sie mit Familie und Freunden?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16" name="Rechteck 15"/>
          <p:cNvSpPr/>
          <p:nvPr/>
        </p:nvSpPr>
        <p:spPr>
          <a:xfrm>
            <a:off x="10033976" y="7443661"/>
            <a:ext cx="6558895" cy="50868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 name="Rechtwinkliges Dreieck 18"/>
          <p:cNvSpPr/>
          <p:nvPr/>
        </p:nvSpPr>
        <p:spPr>
          <a:xfrm rot="5400000">
            <a:off x="16592871" y="8794655"/>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Rechtwinkliges Dreieck 20"/>
          <p:cNvSpPr/>
          <p:nvPr/>
        </p:nvSpPr>
        <p:spPr>
          <a:xfrm rot="5400000">
            <a:off x="8680861" y="6127895"/>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2" name="Bild 21"/>
          <p:cNvPicPr>
            <a:picLocks noChangeAspect="1"/>
          </p:cNvPicPr>
          <p:nvPr/>
        </p:nvPicPr>
        <p:blipFill>
          <a:blip r:embed="rId3"/>
          <a:stretch>
            <a:fillRect/>
          </a:stretch>
        </p:blipFill>
        <p:spPr>
          <a:xfrm>
            <a:off x="18360025" y="1527314"/>
            <a:ext cx="1903126" cy="11653847"/>
          </a:xfrm>
          <a:prstGeom prst="rect">
            <a:avLst/>
          </a:prstGeom>
        </p:spPr>
      </p:pic>
      <p:sp>
        <p:nvSpPr>
          <p:cNvPr id="15" name="Textfeld 14"/>
          <p:cNvSpPr txBox="1"/>
          <p:nvPr/>
        </p:nvSpPr>
        <p:spPr>
          <a:xfrm>
            <a:off x="10535269" y="8012161"/>
            <a:ext cx="6023483" cy="3949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Haben Sie </a:t>
            </a:r>
          </a:p>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Erwartungen und Wünsche an die Kommunikation über Tablet / Smartphone?</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7" name="Textfeld 6">
            <a:extLst>
              <a:ext uri="{FF2B5EF4-FFF2-40B4-BE49-F238E27FC236}">
                <a16:creationId xmlns:a16="http://schemas.microsoft.com/office/drawing/2014/main" id="{459D7987-9D4F-53F6-1B54-1C76BF5345EC}"/>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1/2</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0" name="Grafik 9">
            <a:extLst>
              <a:ext uri="{FF2B5EF4-FFF2-40B4-BE49-F238E27FC236}">
                <a16:creationId xmlns:a16="http://schemas.microsoft.com/office/drawing/2014/main" id="{120E5FC1-4712-48E9-B097-57FC1684A6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62863496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Welcher Kommunikationsweg eignet sich wofür?</a:t>
            </a:r>
          </a:p>
        </p:txBody>
      </p:sp>
      <p:sp>
        <p:nvSpPr>
          <p:cNvPr id="3"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4" name="Rechteck 3"/>
          <p:cNvSpPr/>
          <p:nvPr/>
        </p:nvSpPr>
        <p:spPr>
          <a:xfrm>
            <a:off x="0" y="2565892"/>
            <a:ext cx="24384000" cy="115236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 name="Grafik 7" descr="Ein Bild, das Person, Mann, drinnen enthält.&#10;&#10;Automatisch generierte Beschreibung">
            <a:extLst>
              <a:ext uri="{FF2B5EF4-FFF2-40B4-BE49-F238E27FC236}">
                <a16:creationId xmlns:a16="http://schemas.microsoft.com/office/drawing/2014/main" id="{15AA6003-666C-438E-DDB8-F5EBD2A54E33}"/>
              </a:ext>
            </a:extLst>
          </p:cNvPr>
          <p:cNvPicPr>
            <a:picLocks noChangeAspect="1"/>
          </p:cNvPicPr>
          <p:nvPr/>
        </p:nvPicPr>
        <p:blipFill rotWithShape="1">
          <a:blip r:embed="rId3">
            <a:extLst>
              <a:ext uri="{28A0092B-C50C-407E-A947-70E740481C1C}">
                <a14:useLocalDpi xmlns:a14="http://schemas.microsoft.com/office/drawing/2010/main" val="0"/>
              </a:ext>
            </a:extLst>
          </a:blip>
          <a:srcRect l="6135"/>
          <a:stretch/>
        </p:blipFill>
        <p:spPr>
          <a:xfrm>
            <a:off x="11516752" y="8423019"/>
            <a:ext cx="5514381" cy="3918784"/>
          </a:xfrm>
          <a:prstGeom prst="rect">
            <a:avLst/>
          </a:prstGeom>
        </p:spPr>
      </p:pic>
      <p:pic>
        <p:nvPicPr>
          <p:cNvPr id="10" name="Grafik 9" descr="Ein Bild, das Person, drinnen, Frau enthält.&#10;&#10;Automatisch generierte Beschreibung">
            <a:extLst>
              <a:ext uri="{FF2B5EF4-FFF2-40B4-BE49-F238E27FC236}">
                <a16:creationId xmlns:a16="http://schemas.microsoft.com/office/drawing/2014/main" id="{9E60D9F5-0804-C318-8077-2F05BCCB10A2}"/>
              </a:ext>
            </a:extLst>
          </p:cNvPr>
          <p:cNvPicPr>
            <a:picLocks noChangeAspect="1"/>
          </p:cNvPicPr>
          <p:nvPr/>
        </p:nvPicPr>
        <p:blipFill rotWithShape="1">
          <a:blip r:embed="rId4">
            <a:extLst>
              <a:ext uri="{28A0092B-C50C-407E-A947-70E740481C1C}">
                <a14:useLocalDpi xmlns:a14="http://schemas.microsoft.com/office/drawing/2010/main" val="0"/>
              </a:ext>
            </a:extLst>
          </a:blip>
          <a:srcRect l="27126" r="8323"/>
          <a:stretch/>
        </p:blipFill>
        <p:spPr>
          <a:xfrm>
            <a:off x="8054795" y="8434857"/>
            <a:ext cx="3274143" cy="3906946"/>
          </a:xfrm>
          <a:prstGeom prst="rect">
            <a:avLst/>
          </a:prstGeom>
        </p:spPr>
      </p:pic>
      <p:pic>
        <p:nvPicPr>
          <p:cNvPr id="14" name="Grafik 13" descr="Ein Bild, das Person, drinnen, Sofa, Fenster enthält.&#10;&#10;Automatisch generierte Beschreibung">
            <a:extLst>
              <a:ext uri="{FF2B5EF4-FFF2-40B4-BE49-F238E27FC236}">
                <a16:creationId xmlns:a16="http://schemas.microsoft.com/office/drawing/2014/main" id="{C478E785-A2F6-3E15-24E9-E7BBE9FF4B2C}"/>
              </a:ext>
            </a:extLst>
          </p:cNvPr>
          <p:cNvPicPr>
            <a:picLocks noChangeAspect="1"/>
          </p:cNvPicPr>
          <p:nvPr/>
        </p:nvPicPr>
        <p:blipFill rotWithShape="1">
          <a:blip r:embed="rId5">
            <a:extLst>
              <a:ext uri="{28A0092B-C50C-407E-A947-70E740481C1C}">
                <a14:useLocalDpi xmlns:a14="http://schemas.microsoft.com/office/drawing/2010/main" val="0"/>
              </a:ext>
            </a:extLst>
          </a:blip>
          <a:srcRect l="18935" t="17670" r="34865"/>
          <a:stretch/>
        </p:blipFill>
        <p:spPr>
          <a:xfrm>
            <a:off x="8054795" y="3990214"/>
            <a:ext cx="3274143" cy="3891230"/>
          </a:xfrm>
          <a:prstGeom prst="rect">
            <a:avLst/>
          </a:prstGeom>
        </p:spPr>
      </p:pic>
      <p:pic>
        <p:nvPicPr>
          <p:cNvPr id="16" name="Grafik 15" descr="Ein Bild, das Person, Baum, draußen, Sport enthält.&#10;&#10;Automatisch generierte Beschreibung">
            <a:extLst>
              <a:ext uri="{FF2B5EF4-FFF2-40B4-BE49-F238E27FC236}">
                <a16:creationId xmlns:a16="http://schemas.microsoft.com/office/drawing/2014/main" id="{8231E9B5-D4D0-4A4D-9FD7-8160F9964C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16752" y="3990214"/>
            <a:ext cx="5514381" cy="3918784"/>
          </a:xfrm>
          <a:prstGeom prst="rect">
            <a:avLst/>
          </a:prstGeom>
        </p:spPr>
      </p:pic>
      <p:pic>
        <p:nvPicPr>
          <p:cNvPr id="20" name="Grafik 19" descr="Ein Bild, das Person, drinnen, Mann enthält.&#10;&#10;Automatisch generierte Beschreibung">
            <a:extLst>
              <a:ext uri="{FF2B5EF4-FFF2-40B4-BE49-F238E27FC236}">
                <a16:creationId xmlns:a16="http://schemas.microsoft.com/office/drawing/2014/main" id="{EAD7EFA7-4C57-3092-9757-D32AD14116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98634" y="8420310"/>
            <a:ext cx="5880416" cy="3921493"/>
          </a:xfrm>
          <a:prstGeom prst="rect">
            <a:avLst/>
          </a:prstGeom>
        </p:spPr>
      </p:pic>
      <p:pic>
        <p:nvPicPr>
          <p:cNvPr id="22" name="Grafik 21" descr="Ein Bild, das Person, Mann, Mobiltelefon, Telefon enthält.&#10;&#10;Automatisch generierte Beschreibung">
            <a:extLst>
              <a:ext uri="{FF2B5EF4-FFF2-40B4-BE49-F238E27FC236}">
                <a16:creationId xmlns:a16="http://schemas.microsoft.com/office/drawing/2014/main" id="{FE3CE3AA-8143-29A9-2CAF-E751C3F6F2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89450" y="4019228"/>
            <a:ext cx="5889600" cy="3921492"/>
          </a:xfrm>
          <a:prstGeom prst="rect">
            <a:avLst/>
          </a:prstGeom>
        </p:spPr>
      </p:pic>
      <p:sp>
        <p:nvSpPr>
          <p:cNvPr id="24" name="Textfeld 23">
            <a:extLst>
              <a:ext uri="{FF2B5EF4-FFF2-40B4-BE49-F238E27FC236}">
                <a16:creationId xmlns:a16="http://schemas.microsoft.com/office/drawing/2014/main" id="{25537A41-1999-4DA6-BD45-C78F5BD38839}"/>
              </a:ext>
            </a:extLst>
          </p:cNvPr>
          <p:cNvSpPr txBox="1"/>
          <p:nvPr/>
        </p:nvSpPr>
        <p:spPr>
          <a:xfrm>
            <a:off x="2340000" y="3782301"/>
            <a:ext cx="5514381" cy="9305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de-DE" sz="4600" b="1" u="none" strike="noStrike" cap="none" spc="0" normalizeH="0" baseline="0" dirty="0">
                <a:ln>
                  <a:noFill/>
                </a:ln>
                <a:solidFill>
                  <a:schemeClr val="tx1">
                    <a:lumMod val="50000"/>
                  </a:schemeClr>
                </a:solidFill>
                <a:effectLst/>
                <a:uFillTx/>
                <a:latin typeface="Calibri" panose="020F0502020204030204" pitchFamily="34" charset="0"/>
                <a:ea typeface="Source Sans Pro" panose="020B0503030403020204" pitchFamily="34" charset="0"/>
                <a:sym typeface="Helvetica Neue"/>
              </a:rPr>
              <a:t>Nachricht an eine Person über Messenger</a:t>
            </a: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de-DE" sz="4600" b="1" dirty="0">
                <a:solidFill>
                  <a:schemeClr val="tx1">
                    <a:lumMod val="50000"/>
                  </a:schemeClr>
                </a:solidFill>
                <a:latin typeface="Calibri" panose="020F0502020204030204" pitchFamily="34" charset="0"/>
                <a:ea typeface="Source Sans Pro" panose="020B0503030403020204" pitchFamily="34" charset="0"/>
              </a:rPr>
              <a:t>Nachrichten an mehrere Personen über Messenger</a:t>
            </a:r>
            <a:endParaRPr kumimoji="0" lang="de-DE" sz="4600" b="1" u="none" strike="noStrike" cap="none" spc="0" normalizeH="0" baseline="0" dirty="0">
              <a:ln>
                <a:noFill/>
              </a:ln>
              <a:solidFill>
                <a:schemeClr val="tx1">
                  <a:lumMod val="50000"/>
                </a:schemeClr>
              </a:solidFill>
              <a:effectLst/>
              <a:uFillTx/>
              <a:latin typeface="Calibri" panose="020F0502020204030204" pitchFamily="34" charset="0"/>
              <a:ea typeface="Source Sans Pro" panose="020B0503030403020204" pitchFamily="34" charset="0"/>
              <a:sym typeface="Helvetica Neue"/>
            </a:endParaRP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de-DE" sz="4600" b="1" dirty="0">
                <a:solidFill>
                  <a:schemeClr val="tx1">
                    <a:lumMod val="50000"/>
                  </a:schemeClr>
                </a:solidFill>
                <a:latin typeface="Calibri" panose="020F0502020204030204" pitchFamily="34" charset="0"/>
                <a:ea typeface="Source Sans Pro" panose="020B0503030403020204" pitchFamily="34" charset="0"/>
              </a:rPr>
              <a:t>Telefonat</a:t>
            </a: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de-DE" sz="4600" b="1" dirty="0">
                <a:solidFill>
                  <a:schemeClr val="tx1">
                    <a:lumMod val="50000"/>
                  </a:schemeClr>
                </a:solidFill>
                <a:latin typeface="Calibri" panose="020F0502020204030204" pitchFamily="34" charset="0"/>
                <a:ea typeface="Source Sans Pro" panose="020B0503030403020204" pitchFamily="34" charset="0"/>
              </a:rPr>
              <a:t>Postkarte</a:t>
            </a: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de-DE" sz="4600" b="1" dirty="0">
                <a:solidFill>
                  <a:schemeClr val="tx1">
                    <a:lumMod val="50000"/>
                  </a:schemeClr>
                </a:solidFill>
                <a:latin typeface="Calibri" panose="020F0502020204030204" pitchFamily="34" charset="0"/>
                <a:ea typeface="Source Sans Pro" panose="020B0503030403020204" pitchFamily="34" charset="0"/>
              </a:rPr>
              <a:t>Brief</a:t>
            </a: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de-DE" sz="4600" b="1" dirty="0">
                <a:solidFill>
                  <a:schemeClr val="tx1">
                    <a:lumMod val="50000"/>
                  </a:schemeClr>
                </a:solidFill>
                <a:latin typeface="Calibri" panose="020F0502020204030204" pitchFamily="34" charset="0"/>
                <a:ea typeface="Source Sans Pro" panose="020B0503030403020204" pitchFamily="34" charset="0"/>
              </a:rPr>
              <a:t>Persönliches Gespräch</a:t>
            </a: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de-DE" sz="4600" b="1" dirty="0">
                <a:solidFill>
                  <a:schemeClr val="tx1">
                    <a:lumMod val="50000"/>
                  </a:schemeClr>
                </a:solidFill>
                <a:latin typeface="Calibri" panose="020F0502020204030204" pitchFamily="34" charset="0"/>
                <a:ea typeface="Source Sans Pro" panose="020B0503030403020204" pitchFamily="34" charset="0"/>
              </a:rPr>
              <a:t>…</a:t>
            </a:r>
          </a:p>
          <a:p>
            <a:pPr marL="0" marR="0" indent="0" algn="ctr" defTabSz="2438338" rtl="0" fontAlgn="auto" latinLnBrk="0" hangingPunct="0">
              <a:lnSpc>
                <a:spcPct val="100000"/>
              </a:lnSpc>
              <a:spcBef>
                <a:spcPts val="0"/>
              </a:spcBef>
              <a:spcAft>
                <a:spcPts val="0"/>
              </a:spcAft>
              <a:buClrTx/>
              <a:buSzTx/>
              <a:buFontTx/>
              <a:buNone/>
              <a:tabLst/>
            </a:pPr>
            <a:endParaRPr kumimoji="0" lang="de-DE" sz="4600" u="none" strike="noStrike" cap="none" spc="0" normalizeH="0" baseline="0" dirty="0">
              <a:ln>
                <a:noFill/>
              </a:ln>
              <a:solidFill>
                <a:schemeClr val="tx1">
                  <a:lumMod val="50000"/>
                </a:schemeClr>
              </a:solidFill>
              <a:effectLst/>
              <a:uFillTx/>
              <a:latin typeface="Calibri" panose="020F0502020204030204" pitchFamily="34" charset="0"/>
              <a:ea typeface="Source Sans Pro" panose="020B0503030403020204" pitchFamily="34" charset="0"/>
              <a:sym typeface="Helvetica Neue"/>
            </a:endParaRPr>
          </a:p>
        </p:txBody>
      </p:sp>
      <p:sp>
        <p:nvSpPr>
          <p:cNvPr id="25" name="Textfeld 24">
            <a:extLst>
              <a:ext uri="{FF2B5EF4-FFF2-40B4-BE49-F238E27FC236}">
                <a16:creationId xmlns:a16="http://schemas.microsoft.com/office/drawing/2014/main" id="{ACAEF6A4-0F87-4F90-664F-857C207727E5}"/>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2/2</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6" name="Grafik 5">
            <a:extLst>
              <a:ext uri="{FF2B5EF4-FFF2-40B4-BE49-F238E27FC236}">
                <a16:creationId xmlns:a16="http://schemas.microsoft.com/office/drawing/2014/main" id="{AC23D09E-2227-ED80-DE62-39320800AD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16366624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App Store Icon_6.5..png" descr="App Store Icon_6.5..png"/>
          <p:cNvPicPr>
            <a:picLocks noChangeAspect="1"/>
          </p:cNvPicPr>
          <p:nvPr/>
        </p:nvPicPr>
        <p:blipFill>
          <a:blip r:embed="rId3"/>
          <a:stretch>
            <a:fillRect/>
          </a:stretch>
        </p:blipFill>
        <p:spPr>
          <a:xfrm>
            <a:off x="13981471" y="3470320"/>
            <a:ext cx="7778396" cy="7778395"/>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in der App „Starthilfe – digital dabei“ </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Textfeld 7"/>
          <p:cNvSpPr txBox="1"/>
          <p:nvPr/>
        </p:nvSpPr>
        <p:spPr>
          <a:xfrm>
            <a:off x="2340000" y="3204000"/>
            <a:ext cx="15591858" cy="77970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Messenger</a:t>
            </a: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Modul 4</a:t>
            </a: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Starten Sie bei der Übung</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„Erfahrungsberichte“,</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stoppen Sie bei der Abfrage</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„Sie sind am Ende von </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Modul 4 „Messenger“ angelangt!“.</a:t>
            </a:r>
            <a:br>
              <a:rPr lang="de-DE" sz="4600" dirty="0">
                <a:latin typeface="Calibri" panose="020F0502020204030204" pitchFamily="34" charset="0"/>
                <a:cs typeface="Calibri" panose="020F0502020204030204" pitchFamily="34" charset="0"/>
              </a:rPr>
            </a:br>
            <a:endParaRPr lang="de-DE" sz="4600" dirty="0">
              <a:latin typeface="Calibri" panose="020F0502020204030204" pitchFamily="34" charset="0"/>
              <a:cs typeface="Calibri" panose="020F0502020204030204" pitchFamily="34" charset="0"/>
            </a:endParaRPr>
          </a:p>
        </p:txBody>
      </p:sp>
      <p:sp>
        <p:nvSpPr>
          <p:cNvPr id="11" name="Rechteck 10"/>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3" name="Grafik 2">
            <a:extLst>
              <a:ext uri="{FF2B5EF4-FFF2-40B4-BE49-F238E27FC236}">
                <a16:creationId xmlns:a16="http://schemas.microsoft.com/office/drawing/2014/main" id="{5312CEEC-2080-61D1-8254-B9A3116BBF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Optionale Vertiefung </a:t>
            </a:r>
          </a:p>
        </p:txBody>
      </p:sp>
      <p:sp>
        <p:nvSpPr>
          <p:cNvPr id="3"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4" name="Rechteck 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459180"/>
            <a:ext cx="14778418" cy="314169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Umfrage: Messenger</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Fragen Sie in Ihrem Umfeld,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welche Messenger genutzt werden.</a:t>
            </a:r>
            <a:endParaRPr dirty="0">
              <a:latin typeface="Calibri" panose="020F0502020204030204" pitchFamily="34" charset="0"/>
              <a:cs typeface="Calibri" panose="020F0502020204030204" pitchFamily="34" charset="0"/>
            </a:endParaRPr>
          </a:p>
        </p:txBody>
      </p:sp>
      <p:pic>
        <p:nvPicPr>
          <p:cNvPr id="7" name="Bild 6"/>
          <p:cNvPicPr>
            <a:picLocks noChangeAspect="1"/>
          </p:cNvPicPr>
          <p:nvPr/>
        </p:nvPicPr>
        <p:blipFill>
          <a:blip r:embed="rId3"/>
          <a:stretch>
            <a:fillRect/>
          </a:stretch>
        </p:blipFill>
        <p:spPr>
          <a:xfrm>
            <a:off x="19849003" y="7651949"/>
            <a:ext cx="3276600" cy="5143500"/>
          </a:xfrm>
          <a:prstGeom prst="rect">
            <a:avLst/>
          </a:prstGeom>
        </p:spPr>
      </p:pic>
      <p:pic>
        <p:nvPicPr>
          <p:cNvPr id="8" name="Grafik 7">
            <a:extLst>
              <a:ext uri="{FF2B5EF4-FFF2-40B4-BE49-F238E27FC236}">
                <a16:creationId xmlns:a16="http://schemas.microsoft.com/office/drawing/2014/main" id="{814964D8-AB95-BF63-27AC-A34EDDFA82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33943207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Fragen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5310053" y="4422898"/>
            <a:ext cx="6300056"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5895656" y="10560925"/>
            <a:ext cx="4864493" cy="8354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7" name="Rechtwinkliges Dreieck 6"/>
          <p:cNvSpPr/>
          <p:nvPr/>
        </p:nvSpPr>
        <p:spPr>
          <a:xfrm rot="10800000">
            <a:off x="4586165" y="567437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Bild 8"/>
          <p:cNvPicPr>
            <a:picLocks noChangeAspect="1"/>
          </p:cNvPicPr>
          <p:nvPr/>
        </p:nvPicPr>
        <p:blipFill>
          <a:blip r:embed="rId3"/>
          <a:stretch>
            <a:fillRect/>
          </a:stretch>
        </p:blipFill>
        <p:spPr>
          <a:xfrm>
            <a:off x="-3127129" y="4132623"/>
            <a:ext cx="6628090" cy="10291283"/>
          </a:xfrm>
          <a:prstGeom prst="rect">
            <a:avLst/>
          </a:prstGeom>
        </p:spPr>
      </p:pic>
      <p:sp>
        <p:nvSpPr>
          <p:cNvPr id="12" name="Textfeld 11"/>
          <p:cNvSpPr txBox="1"/>
          <p:nvPr/>
        </p:nvSpPr>
        <p:spPr>
          <a:xfrm>
            <a:off x="5885193" y="5630280"/>
            <a:ext cx="5281571"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Was ist noch offen?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pic>
        <p:nvPicPr>
          <p:cNvPr id="10" name="Grafik 9">
            <a:extLst>
              <a:ext uri="{FF2B5EF4-FFF2-40B4-BE49-F238E27FC236}">
                <a16:creationId xmlns:a16="http://schemas.microsoft.com/office/drawing/2014/main" id="{0CDC1382-41C1-4F22-68F7-89D4FD12ED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21732532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Digital dabei – Startpaket</a:t>
            </a:r>
          </a:p>
        </p:txBody>
      </p:sp>
      <p:sp>
        <p:nvSpPr>
          <p:cNvPr id="16"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Digital dabei – Startpaket…"/>
          <p:cNvSpPr txBox="1">
            <a:spLocks/>
          </p:cNvSpPr>
          <p:nvPr/>
        </p:nvSpPr>
        <p:spPr>
          <a:xfrm>
            <a:off x="2391341" y="5812723"/>
            <a:ext cx="13722754" cy="61765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9" name="Digital dabei – Startpaket…"/>
          <p:cNvSpPr txBox="1">
            <a:spLocks/>
          </p:cNvSpPr>
          <p:nvPr/>
        </p:nvSpPr>
        <p:spPr>
          <a:xfrm>
            <a:off x="2340000" y="4139198"/>
            <a:ext cx="12179461" cy="389161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Danke und bis </a:t>
            </a:r>
          </a:p>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zum nächsten Mal!</a:t>
            </a:r>
          </a:p>
        </p:txBody>
      </p:sp>
      <p:pic>
        <p:nvPicPr>
          <p:cNvPr id="10" name="Bild 9"/>
          <p:cNvPicPr>
            <a:picLocks noChangeAspect="1"/>
          </p:cNvPicPr>
          <p:nvPr/>
        </p:nvPicPr>
        <p:blipFill>
          <a:blip r:embed="rId2"/>
          <a:stretch>
            <a:fillRect/>
          </a:stretch>
        </p:blipFill>
        <p:spPr>
          <a:xfrm>
            <a:off x="15655217" y="1765005"/>
            <a:ext cx="6058772" cy="10854324"/>
          </a:xfrm>
          <a:prstGeom prst="rect">
            <a:avLst/>
          </a:prstGeom>
        </p:spPr>
      </p:pic>
      <p:pic>
        <p:nvPicPr>
          <p:cNvPr id="3" name="Grafik 2">
            <a:extLst>
              <a:ext uri="{FF2B5EF4-FFF2-40B4-BE49-F238E27FC236}">
                <a16:creationId xmlns:a16="http://schemas.microsoft.com/office/drawing/2014/main" id="{D05A1DBC-BC78-CFE4-5F4F-F9821B6985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657467012"/>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381</Words>
  <Application>Microsoft Macintosh PowerPoint</Application>
  <PresentationFormat>Benutzerdefiniert</PresentationFormat>
  <Paragraphs>55</Paragraphs>
  <Slides>7</Slides>
  <Notes>6</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7</vt:i4>
      </vt:variant>
    </vt:vector>
  </HeadingPairs>
  <TitlesOfParts>
    <vt:vector size="12" baseType="lpstr">
      <vt:lpstr>Arial</vt:lpstr>
      <vt:lpstr>Calibri</vt:lpstr>
      <vt:lpstr>Helvetica Neue</vt:lpstr>
      <vt:lpstr>Helvetica Neue Medium</vt:lpstr>
      <vt:lpstr>21_BasicWhite</vt:lpstr>
      <vt:lpstr>Digital dabei – Startpaket</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dabei – Startpaket  Baustein 3  In diesem Baustein werden die Bedien-Gesten gemeinsam geübt, sowie die Grundlagen für die eigenständige Weiterarbeit mit der App vermittelt.</dc:title>
  <cp:lastModifiedBy>Paula Segler</cp:lastModifiedBy>
  <cp:revision>40</cp:revision>
  <dcterms:modified xsi:type="dcterms:W3CDTF">2023-11-14T11:03:27Z</dcterms:modified>
</cp:coreProperties>
</file>