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81" r:id="rId3"/>
    <p:sldId id="260" r:id="rId4"/>
    <p:sldId id="259" r:id="rId5"/>
    <p:sldId id="284" r:id="rId6"/>
    <p:sldId id="282" r:id="rId7"/>
    <p:sldId id="283"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25985-B0B3-F8F4-DD22-7915FA5D2DE1}" name="Ronja Hofmann" initials="RH" userId="S::rh@bf-medienbildung.de::cb3cacc5-58e6-4ec0-a79d-925b85d5fc3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BECDDC"/>
    <a:srgbClr val="E60A2D"/>
    <a:srgbClr val="556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34"/>
    <p:restoredTop sz="82183"/>
  </p:normalViewPr>
  <p:slideViewPr>
    <p:cSldViewPr snapToGrid="0" snapToObjects="1">
      <p:cViewPr varScale="1">
        <p:scale>
          <a:sx n="48" d="100"/>
          <a:sy n="48" d="100"/>
        </p:scale>
        <p:origin x="104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Begrüßen Sie die Teilnehmenden und geben Sie einen Überblick über die heutige Begleitung. (Dauer: 5 Minuten)</a:t>
            </a:r>
          </a:p>
        </p:txBody>
      </p:sp>
    </p:spTree>
    <p:extLst>
      <p:ext uri="{BB962C8B-B14F-4D97-AF65-F5344CB8AC3E}">
        <p14:creationId xmlns:p14="http://schemas.microsoft.com/office/powerpoint/2010/main" val="2102392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Kommen Sie anhand der „App-Steckbriefe“ mit den Teilnehmenden zu den von ihnen gewählten Apps ins Gespräch. Dabei können auch die App-Steckbriefe herumgegeben werden. Weisen Sie darauf hin, dass manche Apps nur für Android bzw. nur für Apple-Geräte verfügbar sind</a:t>
            </a:r>
            <a:r>
              <a:rPr lang="de-DE">
                <a:solidFill>
                  <a:srgbClr val="000000"/>
                </a:solidFill>
                <a:effectLst/>
                <a:latin typeface="Calibri" panose="020F0502020204030204" pitchFamily="34" charset="0"/>
              </a:rPr>
              <a:t>. (</a:t>
            </a:r>
            <a:r>
              <a:rPr lang="de-DE" dirty="0">
                <a:solidFill>
                  <a:srgbClr val="000000"/>
                </a:solidFill>
                <a:effectLst/>
                <a:latin typeface="Calibri" panose="020F0502020204030204" pitchFamily="34" charset="0"/>
              </a:rPr>
              <a:t>Dauer: 10 Minuten)</a:t>
            </a:r>
          </a:p>
          <a:p>
            <a:endParaRPr lang="de-DE" dirty="0"/>
          </a:p>
        </p:txBody>
      </p:sp>
    </p:spTree>
    <p:extLst>
      <p:ext uri="{BB962C8B-B14F-4D97-AF65-F5344CB8AC3E}">
        <p14:creationId xmlns:p14="http://schemas.microsoft.com/office/powerpoint/2010/main" val="517150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Lassen Sie die Teilnehmenden anschließend Teile des Moduls 3 der Lern-App eigenständig absolvieren und stehen Sie dabei für Rückfragen oder bei Stolpersteinen zur Verfügung. </a:t>
            </a:r>
          </a:p>
          <a:p>
            <a:r>
              <a:rPr lang="de-DE" dirty="0">
                <a:solidFill>
                  <a:srgbClr val="000000"/>
                </a:solidFill>
                <a:effectLst/>
                <a:latin typeface="Calibri" panose="020F0502020204030204" pitchFamily="34" charset="0"/>
              </a:rPr>
              <a:t>Folgende Kapitel sollten nun in der App durchlaufen werden:</a:t>
            </a:r>
          </a:p>
          <a:p>
            <a:pPr marL="342900" indent="-342900">
              <a:buFontTx/>
              <a:buChar char="-"/>
            </a:pPr>
            <a:r>
              <a:rPr lang="de-DE" dirty="0">
                <a:solidFill>
                  <a:srgbClr val="000000"/>
                </a:solidFill>
                <a:effectLst/>
                <a:latin typeface="Calibri" panose="020F0502020204030204" pitchFamily="34" charset="0"/>
              </a:rPr>
              <a:t>Apps aktualisieren</a:t>
            </a:r>
          </a:p>
          <a:p>
            <a:pPr marL="342900" indent="-342900">
              <a:buFontTx/>
              <a:buChar char="-"/>
            </a:pPr>
            <a:r>
              <a:rPr lang="de-DE" dirty="0">
                <a:solidFill>
                  <a:srgbClr val="000000"/>
                </a:solidFill>
                <a:effectLst/>
                <a:latin typeface="Calibri" panose="020F0502020204030204" pitchFamily="34" charset="0"/>
              </a:rPr>
              <a:t>Benachrichtigungen ein- und ausschalten</a:t>
            </a:r>
          </a:p>
          <a:p>
            <a:pPr marL="342900" indent="-342900">
              <a:buFontTx/>
              <a:buChar char="-"/>
            </a:pPr>
            <a:r>
              <a:rPr lang="de-DE" dirty="0">
                <a:solidFill>
                  <a:srgbClr val="000000"/>
                </a:solidFill>
                <a:effectLst/>
                <a:latin typeface="Calibri" panose="020F0502020204030204" pitchFamily="34" charset="0"/>
              </a:rPr>
              <a:t>Apps deinstallieren</a:t>
            </a:r>
          </a:p>
          <a:p>
            <a:r>
              <a:rPr lang="de-DE" dirty="0">
                <a:solidFill>
                  <a:srgbClr val="000000"/>
                </a:solidFill>
                <a:effectLst/>
                <a:latin typeface="Calibri" panose="020F0502020204030204" pitchFamily="34" charset="0"/>
              </a:rPr>
              <a:t>Anhaltspunkt zum Beenden der Übungsphase in der App ist die Information „Sie sind am Ende von Modul 3 „Apps“ angelangt!“. (Dauer: 10 Minuten)</a:t>
            </a:r>
          </a:p>
        </p:txBody>
      </p:sp>
    </p:spTree>
    <p:extLst>
      <p:ext uri="{BB962C8B-B14F-4D97-AF65-F5344CB8AC3E}">
        <p14:creationId xmlns:p14="http://schemas.microsoft.com/office/powerpoint/2010/main" val="3784973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dirty="0">
                <a:solidFill>
                  <a:srgbClr val="000000"/>
                </a:solidFill>
                <a:effectLst/>
                <a:latin typeface="Calibri" panose="020F0502020204030204" pitchFamily="34" charset="0"/>
              </a:rPr>
              <a:t>Da es häufig zu Verwechslungen kommt, grenzen Sie kurz Berechtigungen von Benachrichtigungen ab. Die Zugriffsberechtigungen von Apps waren der Fokus in Baustein 11. (Dauer: 5 Minuten)</a:t>
            </a:r>
          </a:p>
          <a:p>
            <a:endParaRPr lang="de-DE" dirty="0"/>
          </a:p>
        </p:txBody>
      </p:sp>
    </p:spTree>
    <p:extLst>
      <p:ext uri="{BB962C8B-B14F-4D97-AF65-F5344CB8AC3E}">
        <p14:creationId xmlns:p14="http://schemas.microsoft.com/office/powerpoint/2010/main" val="4234208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a:solidFill>
                  <a:srgbClr val="000000"/>
                </a:solidFill>
                <a:effectLst/>
                <a:latin typeface="Calibri" panose="020F0502020204030204" pitchFamily="34" charset="0"/>
              </a:rPr>
              <a:t>Begleiten Sie die Teilnehmenden dabei, die Benachrichtigungen der von ihnen selbst installierten App einzusehen und ggf. zu verändern. Stehen Sie dabei für Rückfragen oder bei Stolpersteinen zur Verfügung. (Ermutigen Sie schnelle Teilnehmende, anschließend auch die Berechtigungen der neu installierten App einzusehen und ggf. zu verändern. Begleiten Sie beim Weg durch das Menü.)</a:t>
            </a:r>
          </a:p>
          <a:p>
            <a:r>
              <a:rPr lang="de-DE" dirty="0"/>
              <a:t>(Dauer: 15 Minuten)</a:t>
            </a:r>
          </a:p>
        </p:txBody>
      </p:sp>
    </p:spTree>
    <p:extLst>
      <p:ext uri="{BB962C8B-B14F-4D97-AF65-F5344CB8AC3E}">
        <p14:creationId xmlns:p14="http://schemas.microsoft.com/office/powerpoint/2010/main" val="336971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de-DE" sz="2200" dirty="0">
                <a:effectLst/>
                <a:latin typeface="+mn-lt"/>
                <a:ea typeface="+mn-ea"/>
                <a:cs typeface="+mn-cs"/>
                <a:sym typeface="Helvetica Neue"/>
              </a:rPr>
              <a:t>Klären Sie Fragen, kündigen Sie das nächste Treffen an und verabschieden Sie sich. (Dauer: 5 Minuten)</a:t>
            </a:r>
          </a:p>
          <a:p>
            <a:endParaRPr lang="de-DE" dirty="0"/>
          </a:p>
        </p:txBody>
      </p:sp>
    </p:spTree>
    <p:extLst>
      <p:ext uri="{BB962C8B-B14F-4D97-AF65-F5344CB8AC3E}">
        <p14:creationId xmlns:p14="http://schemas.microsoft.com/office/powerpoint/2010/main" val="419627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p:spTree>
      <p:nvGrpSpPr>
        <p:cNvPr id="1" name=""/>
        <p:cNvGrpSpPr/>
        <p:nvPr/>
      </p:nvGrpSpPr>
      <p:grpSpPr>
        <a:xfrm>
          <a:off x="0" y="0"/>
          <a:ext cx="0" cy="0"/>
          <a:chOff x="0" y="0"/>
          <a:chExt cx="0" cy="0"/>
        </a:xfrm>
      </p:grpSpPr>
      <p:sp>
        <p:nvSpPr>
          <p:cNvPr id="11" name="Autor und Datum"/>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12" name="Titel der Präsentation"/>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Titel der Präsentation</a:t>
            </a:r>
          </a:p>
        </p:txBody>
      </p:sp>
      <p:sp>
        <p:nvSpPr>
          <p:cNvPr id="13" name="Textebene 1…"/>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1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Aufstellung">
    <p:spTree>
      <p:nvGrpSpPr>
        <p:cNvPr id="1" name=""/>
        <p:cNvGrpSpPr/>
        <p:nvPr/>
      </p:nvGrpSpPr>
      <p:grpSpPr>
        <a:xfrm>
          <a:off x="0" y="0"/>
          <a:ext cx="0" cy="0"/>
          <a:chOff x="0" y="0"/>
          <a:chExt cx="0" cy="0"/>
        </a:xfrm>
      </p:grpSpPr>
      <p:sp>
        <p:nvSpPr>
          <p:cNvPr id="98" name="Textebene 1…"/>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Aufstellung</a:t>
            </a:r>
          </a:p>
          <a:p>
            <a:pPr lvl="1"/>
            <a:endParaRPr/>
          </a:p>
          <a:p>
            <a:pPr lvl="2"/>
            <a:endParaRPr/>
          </a:p>
          <a:p>
            <a:pPr lvl="3"/>
            <a:endParaRPr/>
          </a:p>
          <a:p>
            <a:pPr lvl="4"/>
            <a:endParaRPr/>
          </a:p>
        </p:txBody>
      </p:sp>
      <p:sp>
        <p:nvSpPr>
          <p:cNvPr id="9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akt (groß)">
    <p:spTree>
      <p:nvGrpSpPr>
        <p:cNvPr id="1" name=""/>
        <p:cNvGrpSpPr/>
        <p:nvPr/>
      </p:nvGrpSpPr>
      <p:grpSpPr>
        <a:xfrm>
          <a:off x="0" y="0"/>
          <a:ext cx="0" cy="0"/>
          <a:chOff x="0" y="0"/>
          <a:chExt cx="0" cy="0"/>
        </a:xfrm>
      </p:grpSpPr>
      <p:sp>
        <p:nvSpPr>
          <p:cNvPr id="106" name="Textebene 1…"/>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100 %</a:t>
            </a:r>
          </a:p>
          <a:p>
            <a:pPr lvl="1"/>
            <a:endParaRPr/>
          </a:p>
          <a:p>
            <a:pPr lvl="2"/>
            <a:endParaRPr/>
          </a:p>
          <a:p>
            <a:pPr lvl="3"/>
            <a:endParaRPr/>
          </a:p>
          <a:p>
            <a:pPr lvl="4"/>
            <a:endParaRPr/>
          </a:p>
        </p:txBody>
      </p:sp>
      <p:sp>
        <p:nvSpPr>
          <p:cNvPr id="107" name="Fakte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Fakten</a:t>
            </a:r>
          </a:p>
        </p:txBody>
      </p:sp>
      <p:sp>
        <p:nvSpPr>
          <p:cNvPr id="108"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115" name="Quellenangabe"/>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Quellenangabe</a:t>
            </a:r>
          </a:p>
        </p:txBody>
      </p:sp>
      <p:sp>
        <p:nvSpPr>
          <p:cNvPr id="116" name="Textebene 1…"/>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„Bemerkenswert“</a:t>
            </a:r>
          </a:p>
          <a:p>
            <a:pPr lvl="1"/>
            <a:endParaRPr/>
          </a:p>
          <a:p>
            <a:pPr lvl="2"/>
            <a:endParaRPr/>
          </a:p>
          <a:p>
            <a:pPr lvl="3"/>
            <a:endParaRPr/>
          </a:p>
          <a:p>
            <a:pPr lvl="4"/>
            <a:endParaRPr/>
          </a:p>
        </p:txBody>
      </p:sp>
      <p:sp>
        <p:nvSpPr>
          <p:cNvPr id="11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124" name="Bild"/>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Bild"/>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Bild"/>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34" name="Bild"/>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Foliennumm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‹Nr.›</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4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el &amp; F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Titel der Präsentation"/>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Titel der Präsentation</a:t>
            </a:r>
          </a:p>
        </p:txBody>
      </p:sp>
      <p:sp>
        <p:nvSpPr>
          <p:cNvPr id="23" name="Autor und Datum"/>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Autor und Datum</a:t>
            </a:r>
          </a:p>
        </p:txBody>
      </p:sp>
      <p:sp>
        <p:nvSpPr>
          <p:cNvPr id="24" name="Textebene 1…"/>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Präsentationsuntertitel</a:t>
            </a:r>
          </a:p>
          <a:p>
            <a:pPr lvl="1"/>
            <a:endParaRPr/>
          </a:p>
          <a:p>
            <a:pPr lvl="2"/>
            <a:endParaRPr/>
          </a:p>
          <a:p>
            <a:pPr lvl="3"/>
            <a:endParaRPr/>
          </a:p>
          <a:p>
            <a:pPr lvl="4"/>
            <a:endParaRPr/>
          </a:p>
        </p:txBody>
      </p:sp>
      <p:sp>
        <p:nvSpPr>
          <p:cNvPr id="2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amp; Foto 2">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Folientitel"/>
          <p:cNvSpPr txBox="1">
            <a:spLocks noGrp="1"/>
          </p:cNvSpPr>
          <p:nvPr>
            <p:ph type="title" hasCustomPrompt="1"/>
          </p:nvPr>
        </p:nvSpPr>
        <p:spPr>
          <a:xfrm>
            <a:off x="1206500" y="1270000"/>
            <a:ext cx="9779000" cy="5882273"/>
          </a:xfrm>
          <a:prstGeom prst="rect">
            <a:avLst/>
          </a:prstGeom>
        </p:spPr>
        <p:txBody>
          <a:bodyPr anchor="b"/>
          <a:lstStyle/>
          <a:p>
            <a:r>
              <a:t>Folientitel</a:t>
            </a:r>
          </a:p>
        </p:txBody>
      </p:sp>
      <p:sp>
        <p:nvSpPr>
          <p:cNvPr id="34" name="Textebene 1…"/>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Folien-Untertitel</a:t>
            </a:r>
          </a:p>
          <a:p>
            <a:pPr lvl="1"/>
            <a:endParaRPr/>
          </a:p>
          <a:p>
            <a:pPr lvl="2"/>
            <a:endParaRPr/>
          </a:p>
          <a:p>
            <a:pPr lvl="3"/>
            <a:endParaRPr/>
          </a:p>
          <a:p>
            <a:pPr lvl="4"/>
            <a:endParaRPr/>
          </a:p>
        </p:txBody>
      </p:sp>
      <p:sp>
        <p:nvSpPr>
          <p:cNvPr id="35"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el &amp; Punkte">
    <p:spTree>
      <p:nvGrpSpPr>
        <p:cNvPr id="1" name=""/>
        <p:cNvGrpSpPr/>
        <p:nvPr/>
      </p:nvGrpSpPr>
      <p:grpSpPr>
        <a:xfrm>
          <a:off x="0" y="0"/>
          <a:ext cx="0" cy="0"/>
          <a:chOff x="0" y="0"/>
          <a:chExt cx="0" cy="0"/>
        </a:xfrm>
      </p:grpSpPr>
      <p:sp>
        <p:nvSpPr>
          <p:cNvPr id="42" name="Folientitel"/>
          <p:cNvSpPr txBox="1">
            <a:spLocks noGrp="1"/>
          </p:cNvSpPr>
          <p:nvPr>
            <p:ph type="title" hasCustomPrompt="1"/>
          </p:nvPr>
        </p:nvSpPr>
        <p:spPr>
          <a:prstGeom prst="rect">
            <a:avLst/>
          </a:prstGeom>
        </p:spPr>
        <p:txBody>
          <a:bodyPr/>
          <a:lstStyle/>
          <a:p>
            <a:r>
              <a:t>Folientitel</a:t>
            </a:r>
          </a:p>
        </p:txBody>
      </p:sp>
      <p:sp>
        <p:nvSpPr>
          <p:cNvPr id="43"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44" name="Textebene 1…"/>
          <p:cNvSpPr txBox="1">
            <a:spLocks noGrp="1"/>
          </p:cNvSpPr>
          <p:nvPr>
            <p:ph type="body" idx="1" hasCustomPrompt="1"/>
          </p:nvPr>
        </p:nvSpPr>
        <p:spPr>
          <a:prstGeom prst="rect">
            <a:avLst/>
          </a:prstGeom>
        </p:spPr>
        <p:txBody>
          <a:bodyPr/>
          <a:lstStyle/>
          <a:p>
            <a:r>
              <a:t>Text für Folienpunkt</a:t>
            </a:r>
          </a:p>
          <a:p>
            <a:pPr lvl="1"/>
            <a:endParaRPr/>
          </a:p>
          <a:p>
            <a:pPr lvl="2"/>
            <a:endParaRPr/>
          </a:p>
          <a:p>
            <a:pPr lvl="3"/>
            <a:endParaRPr/>
          </a:p>
          <a:p>
            <a:pPr lvl="4"/>
            <a:endParaRPr/>
          </a:p>
        </p:txBody>
      </p:sp>
      <p:sp>
        <p:nvSpPr>
          <p:cNvPr id="45"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nkte">
    <p:spTree>
      <p:nvGrpSpPr>
        <p:cNvPr id="1" name=""/>
        <p:cNvGrpSpPr/>
        <p:nvPr/>
      </p:nvGrpSpPr>
      <p:grpSpPr>
        <a:xfrm>
          <a:off x="0" y="0"/>
          <a:ext cx="0" cy="0"/>
          <a:chOff x="0" y="0"/>
          <a:chExt cx="0" cy="0"/>
        </a:xfrm>
      </p:grpSpPr>
      <p:sp>
        <p:nvSpPr>
          <p:cNvPr id="52" name="Textebene 1…"/>
          <p:cNvSpPr txBox="1">
            <a:spLocks noGrp="1"/>
          </p:cNvSpPr>
          <p:nvPr>
            <p:ph type="body" idx="1" hasCustomPrompt="1"/>
          </p:nvPr>
        </p:nvSpPr>
        <p:spPr>
          <a:prstGeom prst="rect">
            <a:avLst/>
          </a:prstGeom>
        </p:spPr>
        <p:txBody>
          <a:bodyPr numCol="2" spcCol="1098550"/>
          <a:lstStyle/>
          <a:p>
            <a:r>
              <a:t>Text für Folienpunkt</a:t>
            </a:r>
          </a:p>
          <a:p>
            <a:pPr lvl="1"/>
            <a:endParaRPr/>
          </a:p>
          <a:p>
            <a:pPr lvl="2"/>
            <a:endParaRPr/>
          </a:p>
          <a:p>
            <a:pPr lvl="3"/>
            <a:endParaRPr/>
          </a:p>
          <a:p>
            <a:pPr lvl="4"/>
            <a:endParaRP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Punkte &amp; Foto">
    <p:spTree>
      <p:nvGrpSpPr>
        <p:cNvPr id="1" name=""/>
        <p:cNvGrpSpPr/>
        <p:nvPr/>
      </p:nvGrpSpPr>
      <p:grpSpPr>
        <a:xfrm>
          <a:off x="0" y="0"/>
          <a:ext cx="0" cy="0"/>
          <a:chOff x="0" y="0"/>
          <a:chExt cx="0" cy="0"/>
        </a:xfrm>
      </p:grpSpPr>
      <p:sp>
        <p:nvSpPr>
          <p:cNvPr id="60" name="Folien-Untertitel"/>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61" name="Textebene 1…"/>
          <p:cNvSpPr txBox="1">
            <a:spLocks noGrp="1"/>
          </p:cNvSpPr>
          <p:nvPr>
            <p:ph type="body" sz="half" idx="1" hasCustomPrompt="1"/>
          </p:nvPr>
        </p:nvSpPr>
        <p:spPr>
          <a:xfrm>
            <a:off x="1206500" y="4248504"/>
            <a:ext cx="9779000" cy="8256630"/>
          </a:xfrm>
          <a:prstGeom prst="rect">
            <a:avLst/>
          </a:prstGeom>
        </p:spPr>
        <p:txBody>
          <a:bodyPr/>
          <a:lstStyle/>
          <a:p>
            <a:r>
              <a:t>Text für Folienpunkt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Folientitel"/>
          <p:cNvSpPr txBox="1">
            <a:spLocks noGrp="1"/>
          </p:cNvSpPr>
          <p:nvPr>
            <p:ph type="title" hasCustomPrompt="1"/>
          </p:nvPr>
        </p:nvSpPr>
        <p:spPr>
          <a:xfrm>
            <a:off x="1206500" y="1079500"/>
            <a:ext cx="9779000" cy="1435100"/>
          </a:xfrm>
          <a:prstGeom prst="rect">
            <a:avLst/>
          </a:prstGeom>
        </p:spPr>
        <p:txBody>
          <a:bodyPr/>
          <a:lstStyle/>
          <a:p>
            <a:r>
              <a:t>Folientitel</a:t>
            </a:r>
          </a:p>
        </p:txBody>
      </p:sp>
      <p:sp>
        <p:nvSpPr>
          <p:cNvPr id="6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Abschnitt">
    <p:spTree>
      <p:nvGrpSpPr>
        <p:cNvPr id="1" name=""/>
        <p:cNvGrpSpPr/>
        <p:nvPr/>
      </p:nvGrpSpPr>
      <p:grpSpPr>
        <a:xfrm>
          <a:off x="0" y="0"/>
          <a:ext cx="0" cy="0"/>
          <a:chOff x="0" y="0"/>
          <a:chExt cx="0" cy="0"/>
        </a:xfrm>
      </p:grpSpPr>
      <p:sp>
        <p:nvSpPr>
          <p:cNvPr id="71" name="Titel des Abschnitts"/>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Titel des Abschnitts</a:t>
            </a:r>
          </a:p>
        </p:txBody>
      </p:sp>
      <p:sp>
        <p:nvSpPr>
          <p:cNvPr id="72" name="Foliennumm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Nur Titel">
    <p:spTree>
      <p:nvGrpSpPr>
        <p:cNvPr id="1" name=""/>
        <p:cNvGrpSpPr/>
        <p:nvPr/>
      </p:nvGrpSpPr>
      <p:grpSpPr>
        <a:xfrm>
          <a:off x="0" y="0"/>
          <a:ext cx="0" cy="0"/>
          <a:chOff x="0" y="0"/>
          <a:chExt cx="0" cy="0"/>
        </a:xfrm>
      </p:grpSpPr>
      <p:sp>
        <p:nvSpPr>
          <p:cNvPr id="79" name="Folientitel"/>
          <p:cNvSpPr txBox="1">
            <a:spLocks noGrp="1"/>
          </p:cNvSpPr>
          <p:nvPr>
            <p:ph type="title" hasCustomPrompt="1"/>
          </p:nvPr>
        </p:nvSpPr>
        <p:spPr>
          <a:xfrm>
            <a:off x="1206500" y="1079500"/>
            <a:ext cx="21971000" cy="1434949"/>
          </a:xfrm>
          <a:prstGeom prst="rect">
            <a:avLst/>
          </a:prstGeom>
        </p:spPr>
        <p:txBody>
          <a:bodyPr/>
          <a:lstStyle/>
          <a:p>
            <a:r>
              <a:t>Folientitel</a:t>
            </a:r>
          </a:p>
        </p:txBody>
      </p:sp>
      <p:sp>
        <p:nvSpPr>
          <p:cNvPr id="80" name="Folien-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Folien-Untertitel</a:t>
            </a:r>
          </a:p>
        </p:txBody>
      </p:sp>
      <p:sp>
        <p:nvSpPr>
          <p:cNvPr id="8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Titel"/>
          <p:cNvSpPr txBox="1">
            <a:spLocks noGrp="1"/>
          </p:cNvSpPr>
          <p:nvPr>
            <p:ph type="title" hasCustomPrompt="1"/>
          </p:nvPr>
        </p:nvSpPr>
        <p:spPr>
          <a:xfrm>
            <a:off x="1206500" y="1079500"/>
            <a:ext cx="21971000" cy="1435100"/>
          </a:xfrm>
          <a:prstGeom prst="rect">
            <a:avLst/>
          </a:prstGeom>
        </p:spPr>
        <p:txBody>
          <a:bodyPr/>
          <a:lstStyle/>
          <a:p>
            <a:r>
              <a:t>Agenda-Titel</a:t>
            </a:r>
          </a:p>
        </p:txBody>
      </p:sp>
      <p:sp>
        <p:nvSpPr>
          <p:cNvPr id="89" name="Agenda-Untertitel"/>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Agenda-Untertitel</a:t>
            </a:r>
          </a:p>
        </p:txBody>
      </p:sp>
      <p:sp>
        <p:nvSpPr>
          <p:cNvPr id="90" name="Textebene 1…"/>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Agendathemen</a:t>
            </a:r>
          </a:p>
          <a:p>
            <a:pPr lvl="1"/>
            <a:endParaRPr/>
          </a:p>
          <a:p>
            <a:pPr lvl="2"/>
            <a:endParaRPr/>
          </a:p>
          <a:p>
            <a:pPr lvl="3"/>
            <a:endParaRPr/>
          </a:p>
          <a:p>
            <a:pPr lvl="4"/>
            <a:endParaRPr/>
          </a:p>
        </p:txBody>
      </p:sp>
      <p:sp>
        <p:nvSpPr>
          <p:cNvPr id="9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Folientitel"/>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Folientitel</a:t>
            </a:r>
          </a:p>
        </p:txBody>
      </p:sp>
      <p:sp>
        <p:nvSpPr>
          <p:cNvPr id="3" name="Textebene 1…"/>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Text für Folienpunkt</a:t>
            </a:r>
          </a:p>
          <a:p>
            <a:pPr lvl="1"/>
            <a:endParaRPr/>
          </a:p>
          <a:p>
            <a:pPr lvl="2"/>
            <a:endParaRPr/>
          </a:p>
          <a:p>
            <a:pPr lvl="3"/>
            <a:endParaRPr/>
          </a:p>
          <a:p>
            <a:pPr lvl="4"/>
            <a:endParaRPr/>
          </a:p>
        </p:txBody>
      </p:sp>
      <p:sp>
        <p:nvSpPr>
          <p:cNvPr id="4" name="Foliennumm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3.sv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Layout" Target="../slideLayouts/slideLayout15.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2" name="Digital dabei – Startpaket…"/>
          <p:cNvSpPr txBox="1">
            <a:spLocks noGrp="1"/>
          </p:cNvSpPr>
          <p:nvPr>
            <p:ph type="ctrTitle"/>
          </p:nvPr>
        </p:nvSpPr>
        <p:spPr>
          <a:xfrm>
            <a:off x="2340000" y="853200"/>
            <a:ext cx="15233750" cy="1518951"/>
          </a:xfrm>
          <a:prstGeom prst="rect">
            <a:avLst/>
          </a:prstGeom>
        </p:spPr>
        <p:txBody>
          <a:bodyPr anchor="t">
            <a:normAutofit/>
          </a:bodyPr>
          <a:lstStyle/>
          <a:p>
            <a:pPr defTabSz="402336">
              <a:lnSpc>
                <a:spcPct val="100000"/>
              </a:lnSpc>
              <a:defRPr sz="7919" spc="0">
                <a:latin typeface="Source Sans Pro"/>
                <a:ea typeface="Source Sans Pro"/>
                <a:cs typeface="Source Sans Pro"/>
                <a:sym typeface="Source Sans Pro"/>
              </a:defRPr>
            </a:pPr>
            <a:r>
              <a:rPr sz="7800" dirty="0">
                <a:solidFill>
                  <a:schemeClr val="bg2">
                    <a:lumMod val="10000"/>
                  </a:schemeClr>
                </a:solidFill>
                <a:latin typeface="Calibri" panose="020F0502020204030204" pitchFamily="34" charset="0"/>
                <a:cs typeface="Calibri" panose="020F0502020204030204" pitchFamily="34" charset="0"/>
              </a:rPr>
              <a:t>Digital dabei – Startpaket</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pic>
        <p:nvPicPr>
          <p:cNvPr id="5" name="Bild 4"/>
          <p:cNvPicPr>
            <a:picLocks noChangeAspect="1"/>
          </p:cNvPicPr>
          <p:nvPr/>
        </p:nvPicPr>
        <p:blipFill>
          <a:blip r:embed="rId3"/>
          <a:stretch>
            <a:fillRect/>
          </a:stretch>
        </p:blipFill>
        <p:spPr>
          <a:xfrm>
            <a:off x="16623334" y="1527315"/>
            <a:ext cx="3494379" cy="11653847"/>
          </a:xfrm>
          <a:prstGeom prst="rect">
            <a:avLst/>
          </a:prstGeom>
        </p:spPr>
      </p:pic>
      <p:sp>
        <p:nvSpPr>
          <p:cNvPr id="15" name="Digital dabei – Startpaket…"/>
          <p:cNvSpPr txBox="1">
            <a:spLocks/>
          </p:cNvSpPr>
          <p:nvPr/>
        </p:nvSpPr>
        <p:spPr>
          <a:xfrm>
            <a:off x="2340000" y="5814204"/>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In diesem Baustein geht es um Apps: </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ihre Aktualisierung und Deinstallation </a:t>
            </a:r>
          </a:p>
          <a:p>
            <a:pPr defTabSz="402336" hangingPunct="1">
              <a:lnSpc>
                <a:spcPts val="6000"/>
              </a:lnSpc>
              <a:defRPr sz="4840" b="0" spc="0">
                <a:latin typeface="Source Sans Pro"/>
                <a:ea typeface="Source Sans Pro"/>
                <a:cs typeface="Source Sans Pro"/>
                <a:sym typeface="Source Sans Pro"/>
              </a:defRPr>
            </a:pPr>
            <a:r>
              <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und um Benachrichtigungen von Apps.</a:t>
            </a:r>
          </a:p>
        </p:txBody>
      </p:sp>
      <p:sp>
        <p:nvSpPr>
          <p:cNvPr id="16" name="Digital dabei – Startpaket…"/>
          <p:cNvSpPr txBox="1">
            <a:spLocks/>
          </p:cNvSpPr>
          <p:nvPr/>
        </p:nvSpPr>
        <p:spPr>
          <a:xfrm>
            <a:off x="2340000" y="4140679"/>
            <a:ext cx="10321405" cy="1673525"/>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Baustein 3.7</a:t>
            </a:r>
          </a:p>
        </p:txBody>
      </p:sp>
      <p:pic>
        <p:nvPicPr>
          <p:cNvPr id="4" name="Grafik 3">
            <a:extLst>
              <a:ext uri="{FF2B5EF4-FFF2-40B4-BE49-F238E27FC236}">
                <a16:creationId xmlns:a16="http://schemas.microsoft.com/office/drawing/2014/main" id="{B6B96E3E-57A1-BD35-B472-24502C1BC9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Austausch: Apps</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1764859" y="4422898"/>
            <a:ext cx="4679308"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2350462"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9" name="Textfeld 8"/>
          <p:cNvSpPr txBox="1"/>
          <p:nvPr/>
        </p:nvSpPr>
        <p:spPr>
          <a:xfrm>
            <a:off x="2340000" y="4860263"/>
            <a:ext cx="374266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Wofür kann die neue App hilfreich sein?</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  </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0" name="Rechteck 9"/>
          <p:cNvSpPr/>
          <p:nvPr/>
        </p:nvSpPr>
        <p:spPr>
          <a:xfrm>
            <a:off x="3824555" y="8654655"/>
            <a:ext cx="4679308"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echtwinkliges Dreieck 10"/>
          <p:cNvSpPr/>
          <p:nvPr/>
        </p:nvSpPr>
        <p:spPr>
          <a:xfrm rot="5400000">
            <a:off x="8482712" y="9976712"/>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feld 11"/>
          <p:cNvSpPr txBox="1"/>
          <p:nvPr/>
        </p:nvSpPr>
        <p:spPr>
          <a:xfrm>
            <a:off x="4233553" y="9441457"/>
            <a:ext cx="3742660" cy="16414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Wie finden Sie die neue App?</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3" name="Rechteck 12"/>
          <p:cNvSpPr/>
          <p:nvPr/>
        </p:nvSpPr>
        <p:spPr>
          <a:xfrm>
            <a:off x="8177136" y="3739288"/>
            <a:ext cx="4773292" cy="397103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Textfeld 14"/>
          <p:cNvSpPr txBox="1"/>
          <p:nvPr/>
        </p:nvSpPr>
        <p:spPr>
          <a:xfrm>
            <a:off x="8833071" y="4134628"/>
            <a:ext cx="3461421" cy="31803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Welche Funktionen hat die </a:t>
            </a:r>
            <a:endPar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endParaRPr>
          </a:p>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neue App?</a:t>
            </a:r>
          </a:p>
        </p:txBody>
      </p:sp>
      <p:sp>
        <p:nvSpPr>
          <p:cNvPr id="16" name="Rechteck 15"/>
          <p:cNvSpPr/>
          <p:nvPr/>
        </p:nvSpPr>
        <p:spPr>
          <a:xfrm>
            <a:off x="10033977" y="8618795"/>
            <a:ext cx="6059444" cy="32868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Textfeld 17"/>
          <p:cNvSpPr txBox="1"/>
          <p:nvPr/>
        </p:nvSpPr>
        <p:spPr>
          <a:xfrm>
            <a:off x="10513420" y="9143490"/>
            <a:ext cx="5580000" cy="2410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rPr>
              <a:t>Haben Sie die App schon im Alltag </a:t>
            </a: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genutzt?</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sp>
        <p:nvSpPr>
          <p:cNvPr id="19" name="Rechtwinkliges Dreieck 18"/>
          <p:cNvSpPr/>
          <p:nvPr/>
        </p:nvSpPr>
        <p:spPr>
          <a:xfrm rot="5400000">
            <a:off x="16093420" y="9069221"/>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0" name="Rechtwinkliges Dreieck 19"/>
          <p:cNvSpPr/>
          <p:nvPr/>
        </p:nvSpPr>
        <p:spPr>
          <a:xfrm rot="5400000">
            <a:off x="12903559" y="532124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1" name="Rechtwinkliges Dreieck 20"/>
          <p:cNvSpPr/>
          <p:nvPr/>
        </p:nvSpPr>
        <p:spPr>
          <a:xfrm rot="5400000">
            <a:off x="6409982" y="6436154"/>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2" name="Bild 21"/>
          <p:cNvPicPr>
            <a:picLocks noChangeAspect="1"/>
          </p:cNvPicPr>
          <p:nvPr/>
        </p:nvPicPr>
        <p:blipFill>
          <a:blip r:embed="rId3"/>
          <a:stretch>
            <a:fillRect/>
          </a:stretch>
        </p:blipFill>
        <p:spPr>
          <a:xfrm>
            <a:off x="18360025" y="1527314"/>
            <a:ext cx="1903126" cy="11653847"/>
          </a:xfrm>
          <a:prstGeom prst="rect">
            <a:avLst/>
          </a:prstGeom>
        </p:spPr>
      </p:pic>
      <p:pic>
        <p:nvPicPr>
          <p:cNvPr id="8" name="Grafik 7">
            <a:extLst>
              <a:ext uri="{FF2B5EF4-FFF2-40B4-BE49-F238E27FC236}">
                <a16:creationId xmlns:a16="http://schemas.microsoft.com/office/drawing/2014/main" id="{7AAD7EB1-5A5F-FC3D-3F6C-76C1010D17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467131509"/>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App Store Icon_6.5..png" descr="App Store Icon_6.5..png"/>
          <p:cNvPicPr>
            <a:picLocks noChangeAspect="1"/>
          </p:cNvPicPr>
          <p:nvPr/>
        </p:nvPicPr>
        <p:blipFill>
          <a:blip r:embed="rId3"/>
          <a:stretch>
            <a:fillRect/>
          </a:stretch>
        </p:blipFill>
        <p:spPr>
          <a:xfrm>
            <a:off x="13981471" y="3470320"/>
            <a:ext cx="7778396" cy="7778395"/>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in der App „Starthilfe – digital dabei“ </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Textfeld 7"/>
          <p:cNvSpPr txBox="1"/>
          <p:nvPr/>
        </p:nvSpPr>
        <p:spPr>
          <a:xfrm>
            <a:off x="2340000" y="3204000"/>
            <a:ext cx="15591858" cy="77970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Apps</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b="1">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3</a:t>
            </a:r>
          </a:p>
          <a:p>
            <a:pPr algn="l" defTabSz="457200">
              <a:lnSpc>
                <a:spcPts val="6000"/>
              </a:lnSpc>
              <a:defRPr sz="4500" b="1">
                <a:solidFill>
                  <a:srgbClr val="000000"/>
                </a:solidFill>
                <a:latin typeface="Source Sans Pro"/>
                <a:ea typeface="Source Sans Pro"/>
                <a:cs typeface="Source Sans Pro"/>
                <a:sym typeface="Source Sans Pro"/>
              </a:defRPr>
            </a:pPr>
            <a:endParaRPr lang="de-DE" sz="4600" dirty="0">
              <a:latin typeface="Calibri" panose="020F0502020204030204" pitchFamily="34" charset="0"/>
              <a:cs typeface="Calibri" panose="020F0502020204030204" pitchFamily="34" charset="0"/>
            </a:endParaRP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Starten Sie bei der Übung</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„Apps aktualisieren“,</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stoppen Sie bei der Abfrage</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„Sie sind am Ende von </a:t>
            </a:r>
          </a:p>
          <a:p>
            <a:pPr algn="l" defTabSz="457200">
              <a:lnSpc>
                <a:spcPts val="6000"/>
              </a:lnSpc>
              <a:defRPr sz="4500">
                <a:solidFill>
                  <a:srgbClr val="000000"/>
                </a:solidFill>
                <a:latin typeface="Source Sans Pro"/>
                <a:ea typeface="Source Sans Pro"/>
                <a:cs typeface="Source Sans Pro"/>
                <a:sym typeface="Source Sans Pro"/>
              </a:defRPr>
            </a:pPr>
            <a:r>
              <a:rPr lang="de-DE" sz="4600" dirty="0">
                <a:latin typeface="Calibri" panose="020F0502020204030204" pitchFamily="34" charset="0"/>
                <a:cs typeface="Calibri" panose="020F0502020204030204" pitchFamily="34" charset="0"/>
              </a:rPr>
              <a:t>Modul 3 „Apps“ angelangt“.</a:t>
            </a:r>
            <a:br>
              <a:rPr lang="de-DE" sz="4600" dirty="0">
                <a:latin typeface="Calibri" panose="020F0502020204030204" pitchFamily="34" charset="0"/>
                <a:cs typeface="Calibri" panose="020F0502020204030204" pitchFamily="34" charset="0"/>
              </a:rPr>
            </a:br>
            <a:endParaRPr lang="de-DE" sz="4600" dirty="0">
              <a:latin typeface="Calibri" panose="020F0502020204030204" pitchFamily="34" charset="0"/>
              <a:cs typeface="Calibri" panose="020F0502020204030204" pitchFamily="34" charset="0"/>
            </a:endParaRPr>
          </a:p>
        </p:txBody>
      </p:sp>
      <p:sp>
        <p:nvSpPr>
          <p:cNvPr id="11" name="Rechteck 10"/>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3" name="Grafik 2">
            <a:extLst>
              <a:ext uri="{FF2B5EF4-FFF2-40B4-BE49-F238E27FC236}">
                <a16:creationId xmlns:a16="http://schemas.microsoft.com/office/drawing/2014/main" id="{62C5C1D2-B74C-FA89-8D53-E625DFDE9D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Laden Sie Ihren Akku regelmäßig auf!"/>
          <p:cNvSpPr txBox="1"/>
          <p:nvPr/>
        </p:nvSpPr>
        <p:spPr>
          <a:xfrm>
            <a:off x="2340000" y="3643342"/>
            <a:ext cx="11215977" cy="72051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defTabSz="457200">
              <a:lnSpc>
                <a:spcPct val="120000"/>
              </a:lnSpc>
              <a:defRPr sz="9000" b="1">
                <a:solidFill>
                  <a:srgbClr val="000000"/>
                </a:solidFill>
                <a:latin typeface="Source Sans Pro"/>
                <a:ea typeface="Source Sans Pro"/>
                <a:cs typeface="Source Sans Pro"/>
                <a:sym typeface="Source Sans Pro"/>
              </a:defRPr>
            </a:lvl1pPr>
          </a:lstStyle>
          <a:p>
            <a:r>
              <a:rPr lang="de-DE" sz="7800" dirty="0">
                <a:latin typeface="Calibri" panose="020F0502020204030204" pitchFamily="34" charset="0"/>
                <a:cs typeface="Calibri" panose="020F0502020204030204" pitchFamily="34" charset="0"/>
              </a:rPr>
              <a:t>Sowohl die Berechtigungen als auch die Benachrichtigungen von Apps können Sie einstellen</a:t>
            </a:r>
            <a:r>
              <a:rPr sz="7800" dirty="0">
                <a:latin typeface="Calibri" panose="020F0502020204030204" pitchFamily="34" charset="0"/>
                <a:cs typeface="Calibri" panose="020F0502020204030204" pitchFamily="34" charset="0"/>
              </a:rPr>
              <a:t>!</a:t>
            </a:r>
          </a:p>
        </p:txBody>
      </p:sp>
      <p:sp>
        <p:nvSpPr>
          <p:cNvPr id="6"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Tipp</a:t>
            </a:r>
          </a:p>
        </p:txBody>
      </p:sp>
      <p:sp>
        <p:nvSpPr>
          <p:cNvPr id="7"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8" name="Rechteck 7"/>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2" name="Bild 1"/>
          <p:cNvPicPr>
            <a:picLocks noChangeAspect="1"/>
          </p:cNvPicPr>
          <p:nvPr/>
        </p:nvPicPr>
        <p:blipFill>
          <a:blip r:embed="rId3"/>
          <a:stretch>
            <a:fillRect/>
          </a:stretch>
        </p:blipFill>
        <p:spPr>
          <a:xfrm>
            <a:off x="17694582" y="1527314"/>
            <a:ext cx="2704146" cy="11653847"/>
          </a:xfrm>
          <a:prstGeom prst="rect">
            <a:avLst/>
          </a:prstGeom>
        </p:spPr>
      </p:pic>
      <p:pic>
        <p:nvPicPr>
          <p:cNvPr id="4" name="Grafik 3">
            <a:extLst>
              <a:ext uri="{FF2B5EF4-FFF2-40B4-BE49-F238E27FC236}">
                <a16:creationId xmlns:a16="http://schemas.microsoft.com/office/drawing/2014/main" id="{3C3F48F4-3E2C-B782-CC39-199CCDA3C4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6CD62F3F-83C8-5688-9F6E-7757D32D3BC8}"/>
              </a:ext>
            </a:extLst>
          </p:cNvPr>
          <p:cNvSpPr/>
          <p:nvPr/>
        </p:nvSpPr>
        <p:spPr>
          <a:xfrm>
            <a:off x="12557761" y="2561362"/>
            <a:ext cx="11819280" cy="9693102"/>
          </a:xfrm>
          <a:prstGeom prst="rect">
            <a:avLst/>
          </a:prstGeom>
          <a:solidFill>
            <a:srgbClr val="5564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8" name="Rechteck 17">
            <a:extLst>
              <a:ext uri="{FF2B5EF4-FFF2-40B4-BE49-F238E27FC236}">
                <a16:creationId xmlns:a16="http://schemas.microsoft.com/office/drawing/2014/main" id="{40391712-5B36-39E7-5ACE-D72E385565EA}"/>
              </a:ext>
            </a:extLst>
          </p:cNvPr>
          <p:cNvSpPr/>
          <p:nvPr/>
        </p:nvSpPr>
        <p:spPr>
          <a:xfrm>
            <a:off x="-1" y="2560038"/>
            <a:ext cx="11819279" cy="9693102"/>
          </a:xfrm>
          <a:prstGeom prst="rect">
            <a:avLst/>
          </a:prstGeom>
          <a:solidFill>
            <a:srgbClr val="EE825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 name="Sollte der Akku Ihres Gerätes leer sein, schaltet sich Ihr Gerät aus. Um ihr Gerät dann zu aktivieren, benötigen Sie nicht nur den Code des Geräts, sondern auch die PIN Ihrer SIM-Karte. Dies ist eine vierstellige Zahlenkombination. Kennen Sie diese?…"/>
          <p:cNvSpPr txBox="1"/>
          <p:nvPr/>
        </p:nvSpPr>
        <p:spPr>
          <a:xfrm>
            <a:off x="1449139" y="4901886"/>
            <a:ext cx="21933221" cy="81047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algn="l">
              <a:defRPr sz="4600">
                <a:solidFill>
                  <a:srgbClr val="000000"/>
                </a:solidFill>
                <a:latin typeface="Source Sans Pro"/>
                <a:ea typeface="Source Sans Pro"/>
                <a:cs typeface="Source Sans Pro"/>
                <a:sym typeface="Source Sans Pro"/>
              </a:defRPr>
            </a:pPr>
            <a:endParaRPr dirty="0">
              <a:latin typeface="Calibri" panose="020F0502020204030204" pitchFamily="34" charset="0"/>
              <a:cs typeface="Calibri" panose="020F0502020204030204" pitchFamily="34" charset="0"/>
            </a:endParaRPr>
          </a:p>
        </p:txBody>
      </p:sp>
      <p:sp>
        <p:nvSpPr>
          <p:cNvPr id="3" name="Digital dabei – Startpaket…"/>
          <p:cNvSpPr txBox="1">
            <a:spLocks/>
          </p:cNvSpPr>
          <p:nvPr/>
        </p:nvSpPr>
        <p:spPr>
          <a:xfrm>
            <a:off x="2340000" y="853321"/>
            <a:ext cx="21227784"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Übung: Benachrichtigungen einstellen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0" y="12276000"/>
            <a:ext cx="24384000" cy="14400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Digital dabei – Startpaket…"/>
          <p:cNvSpPr txBox="1">
            <a:spLocks/>
          </p:cNvSpPr>
          <p:nvPr/>
        </p:nvSpPr>
        <p:spPr>
          <a:xfrm>
            <a:off x="2391341" y="3209024"/>
            <a:ext cx="19753042" cy="363432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9"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30C99DD5-3271-90D3-3F66-617BB99E2053}"/>
              </a:ext>
            </a:extLst>
          </p:cNvPr>
          <p:cNvSpPr txBox="1"/>
          <p:nvPr/>
        </p:nvSpPr>
        <p:spPr>
          <a:xfrm>
            <a:off x="735136" y="2878840"/>
            <a:ext cx="2563235"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b="1" dirty="0">
                <a:solidFill>
                  <a:schemeClr val="bg1"/>
                </a:solidFill>
                <a:latin typeface="Calibri" panose="020F0502020204030204" pitchFamily="34" charset="0"/>
                <a:ea typeface="Source Sans Pro" charset="0"/>
                <a:cs typeface="Calibri" panose="020F0502020204030204" pitchFamily="34" charset="0"/>
                <a:sym typeface="Source Sans Pro"/>
              </a:rPr>
              <a:t>Apple</a:t>
            </a:r>
            <a:endParaRPr lang="de-DE" b="1" dirty="0">
              <a:solidFill>
                <a:schemeClr val="bg1"/>
              </a:solidFill>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4" name="Sollte der Akku Ihres Gerätes leer sein, schaltet sich Ihr Gerät aus. Um ihr Gerät dann zu aktivieren, benötigen Sie nicht nur den Code des Geräts, sondern auch die PIN Ihrer SIM-Karte. Dies ist eine vierstellige Zahlenkombination. Kennen Sie diese?…">
            <a:extLst>
              <a:ext uri="{FF2B5EF4-FFF2-40B4-BE49-F238E27FC236}">
                <a16:creationId xmlns:a16="http://schemas.microsoft.com/office/drawing/2014/main" id="{7687F33B-0B09-E047-75A3-50D97F99C558}"/>
              </a:ext>
            </a:extLst>
          </p:cNvPr>
          <p:cNvSpPr txBox="1"/>
          <p:nvPr/>
        </p:nvSpPr>
        <p:spPr>
          <a:xfrm>
            <a:off x="13053487" y="2816120"/>
            <a:ext cx="4792319" cy="15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numCol="1" spcCol="720000" anchor="t">
            <a:spAutoFit/>
          </a:bodyPr>
          <a:lstStyle/>
          <a:p>
            <a:pPr algn="l"/>
            <a:r>
              <a:rPr lang="de-DE" sz="4600" b="1" dirty="0">
                <a:solidFill>
                  <a:schemeClr val="bg1"/>
                </a:solidFill>
                <a:latin typeface="Calibri" panose="020F0502020204030204" pitchFamily="34" charset="0"/>
                <a:ea typeface="Source Sans Pro" charset="0"/>
                <a:sym typeface="Source Sans Pro"/>
              </a:rPr>
              <a:t>Android</a:t>
            </a:r>
            <a:endParaRPr lang="de-DE" b="1" dirty="0">
              <a:solidFill>
                <a:schemeClr val="bg1"/>
              </a:solidFill>
            </a:endParaRPr>
          </a:p>
          <a:p>
            <a:pPr algn="l">
              <a:lnSpc>
                <a:spcPts val="6000"/>
              </a:lnSpc>
              <a:defRPr sz="4600">
                <a:solidFill>
                  <a:srgbClr val="000000"/>
                </a:solidFill>
                <a:latin typeface="Source Sans Pro"/>
                <a:ea typeface="Source Sans Pro"/>
                <a:cs typeface="Source Sans Pro"/>
                <a:sym typeface="Source Sans Pro"/>
              </a:defRPr>
            </a:pPr>
            <a:endParaRPr lang="de-DE" dirty="0">
              <a:latin typeface="Calibri" panose="020F0502020204030204" pitchFamily="34" charset="0"/>
              <a:cs typeface="Calibri" panose="020F0502020204030204" pitchFamily="34" charset="0"/>
            </a:endParaRPr>
          </a:p>
        </p:txBody>
      </p:sp>
      <p:sp>
        <p:nvSpPr>
          <p:cNvPr id="15" name="Digital dabei – Startpaket…">
            <a:extLst>
              <a:ext uri="{FF2B5EF4-FFF2-40B4-BE49-F238E27FC236}">
                <a16:creationId xmlns:a16="http://schemas.microsoft.com/office/drawing/2014/main" id="{909E92F6-4FF7-15B0-D277-4FD73DC3FFA1}"/>
              </a:ext>
            </a:extLst>
          </p:cNvPr>
          <p:cNvSpPr txBox="1">
            <a:spLocks/>
          </p:cNvSpPr>
          <p:nvPr/>
        </p:nvSpPr>
        <p:spPr>
          <a:xfrm>
            <a:off x="1756654" y="3911276"/>
            <a:ext cx="9346773" cy="80203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cs typeface="Calibri" panose="020F0502020204030204" pitchFamily="34" charset="0"/>
              </a:rPr>
              <a:t>Tippen Sie auf die App „Einstellungen“.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cs typeface="Calibri" panose="020F0502020204030204" pitchFamily="34" charset="0"/>
              </a:rPr>
              <a:t>Tippen Sie auf „Mitteilungen“.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cs typeface="Calibri" panose="020F0502020204030204" pitchFamily="34" charset="0"/>
              </a:rPr>
              <a:t>Wählen Sie die App aus, deren Mitteilungen Sie </a:t>
            </a:r>
            <a:r>
              <a:rPr lang="de-DE" sz="3900" b="0" spc="0">
                <a:solidFill>
                  <a:schemeClr val="bg1"/>
                </a:solidFill>
                <a:latin typeface="Calibri" panose="020F0502020204030204" pitchFamily="34" charset="0"/>
                <a:cs typeface="Calibri" panose="020F0502020204030204" pitchFamily="34" charset="0"/>
              </a:rPr>
              <a:t>einstellen möchten</a:t>
            </a:r>
            <a:br>
              <a:rPr lang="de-DE" sz="3900" b="0" spc="0">
                <a:solidFill>
                  <a:schemeClr val="bg1"/>
                </a:solidFill>
                <a:latin typeface="Calibri" panose="020F0502020204030204" pitchFamily="34" charset="0"/>
                <a:cs typeface="Calibri" panose="020F0502020204030204" pitchFamily="34" charset="0"/>
              </a:rPr>
            </a:br>
            <a:r>
              <a:rPr lang="de-DE" sz="3900" b="0" spc="0">
                <a:solidFill>
                  <a:schemeClr val="bg1"/>
                </a:solidFill>
                <a:latin typeface="Calibri" panose="020F0502020204030204" pitchFamily="34" charset="0"/>
                <a:cs typeface="Calibri" panose="020F0502020204030204" pitchFamily="34" charset="0"/>
              </a:rPr>
              <a:t>und </a:t>
            </a:r>
            <a:r>
              <a:rPr lang="de-DE" sz="3900" b="0" spc="0" dirty="0">
                <a:solidFill>
                  <a:schemeClr val="bg1"/>
                </a:solidFill>
                <a:latin typeface="Calibri" panose="020F0502020204030204" pitchFamily="34" charset="0"/>
                <a:cs typeface="Calibri" panose="020F0502020204030204" pitchFamily="34" charset="0"/>
              </a:rPr>
              <a:t>passen Sie diese gegebenenfalls an. </a:t>
            </a:r>
          </a:p>
        </p:txBody>
      </p:sp>
      <p:sp>
        <p:nvSpPr>
          <p:cNvPr id="16" name="Digital dabei – Startpaket…">
            <a:extLst>
              <a:ext uri="{FF2B5EF4-FFF2-40B4-BE49-F238E27FC236}">
                <a16:creationId xmlns:a16="http://schemas.microsoft.com/office/drawing/2014/main" id="{EC4BF7C5-1AF3-F810-DEF4-51B86C559F51}"/>
              </a:ext>
            </a:extLst>
          </p:cNvPr>
          <p:cNvSpPr txBox="1">
            <a:spLocks/>
          </p:cNvSpPr>
          <p:nvPr/>
        </p:nvSpPr>
        <p:spPr>
          <a:xfrm>
            <a:off x="14786855" y="3896608"/>
            <a:ext cx="9346773" cy="8020328"/>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cs typeface="Calibri" panose="020F0502020204030204" pitchFamily="34" charset="0"/>
              </a:rPr>
              <a:t>Tippen Sie auf die App „Einstellungen“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cs typeface="Calibri" panose="020F0502020204030204" pitchFamily="34" charset="0"/>
              </a:rPr>
              <a:t>Tippen Sie auf „Apps“ und anschließend auf die App, deren Benachrichtigungen  Sie einstellen möchten.</a:t>
            </a:r>
          </a:p>
          <a:p>
            <a:pPr marL="914400" indent="-914400" defTabSz="457200">
              <a:lnSpc>
                <a:spcPts val="5500"/>
              </a:lnSpc>
              <a:spcAft>
                <a:spcPts val="2000"/>
              </a:spcAft>
              <a:buFont typeface="+mj-lt"/>
              <a:buAutoNum type="arabicPeriod"/>
              <a:tabLst>
                <a:tab pos="648000" algn="l"/>
              </a:tabLst>
              <a:defRPr sz="4500" b="1">
                <a:solidFill>
                  <a:srgbClr val="000000"/>
                </a:solidFill>
                <a:latin typeface="Source Sans Pro"/>
                <a:ea typeface="Source Sans Pro"/>
                <a:cs typeface="Source Sans Pro"/>
                <a:sym typeface="Source Sans Pro"/>
              </a:defRPr>
            </a:pPr>
            <a:r>
              <a:rPr lang="de-DE" sz="3900" b="0" spc="0" dirty="0">
                <a:solidFill>
                  <a:schemeClr val="bg1"/>
                </a:solidFill>
                <a:latin typeface="Calibri" panose="020F0502020204030204" pitchFamily="34" charset="0"/>
                <a:cs typeface="Calibri" panose="020F0502020204030204" pitchFamily="34" charset="0"/>
              </a:rPr>
              <a:t>Tippen Sie auf „Benachrichtigungen“</a:t>
            </a:r>
            <a:br>
              <a:rPr lang="de-DE" sz="3900" b="0" spc="0" dirty="0">
                <a:solidFill>
                  <a:schemeClr val="bg1"/>
                </a:solidFill>
                <a:latin typeface="Calibri" panose="020F0502020204030204" pitchFamily="34" charset="0"/>
                <a:cs typeface="Calibri" panose="020F0502020204030204" pitchFamily="34" charset="0"/>
              </a:rPr>
            </a:br>
            <a:r>
              <a:rPr lang="de-DE" sz="3900" b="0" spc="0" dirty="0">
                <a:solidFill>
                  <a:schemeClr val="bg1"/>
                </a:solidFill>
                <a:latin typeface="Calibri" panose="020F0502020204030204" pitchFamily="34" charset="0"/>
                <a:cs typeface="Calibri" panose="020F0502020204030204" pitchFamily="34" charset="0"/>
              </a:rPr>
              <a:t>und passen Sie diese gegebenenfalls an. </a:t>
            </a:r>
          </a:p>
        </p:txBody>
      </p:sp>
      <p:pic>
        <p:nvPicPr>
          <p:cNvPr id="7" name="Grafik 6">
            <a:extLst>
              <a:ext uri="{FF2B5EF4-FFF2-40B4-BE49-F238E27FC236}">
                <a16:creationId xmlns:a16="http://schemas.microsoft.com/office/drawing/2014/main" id="{66322A4C-77DC-5B0D-BD8B-C7B33A27DB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35719147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7200"/>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Fragen</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Rechteck 4"/>
          <p:cNvSpPr/>
          <p:nvPr/>
        </p:nvSpPr>
        <p:spPr>
          <a:xfrm>
            <a:off x="5310053" y="4422898"/>
            <a:ext cx="6300056" cy="328564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Welche Apps kennen Sie schon?…"/>
          <p:cNvSpPr txBox="1"/>
          <p:nvPr/>
        </p:nvSpPr>
        <p:spPr>
          <a:xfrm>
            <a:off x="5895656" y="10560925"/>
            <a:ext cx="4864493" cy="83542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t">
            <a:spAutoFit/>
          </a:bodyPr>
          <a:lstStyle/>
          <a:p>
            <a:pPr algn="l">
              <a:lnSpc>
                <a:spcPts val="6000"/>
              </a:lnSpc>
              <a:defRPr sz="6000" b="1">
                <a:solidFill>
                  <a:srgbClr val="000000"/>
                </a:solidFill>
                <a:latin typeface="Source Sans Pro"/>
                <a:ea typeface="Source Sans Pro"/>
                <a:cs typeface="Source Sans Pro"/>
                <a:sym typeface="Source Sans Pro"/>
              </a:defRPr>
            </a:pPr>
            <a:endParaRPr sz="4600" dirty="0">
              <a:latin typeface="Calibri" panose="020F0502020204030204" pitchFamily="34" charset="0"/>
              <a:cs typeface="Calibri" panose="020F0502020204030204" pitchFamily="34" charset="0"/>
            </a:endParaRPr>
          </a:p>
        </p:txBody>
      </p:sp>
      <p:sp>
        <p:nvSpPr>
          <p:cNvPr id="7" name="Rechtwinkliges Dreieck 6"/>
          <p:cNvSpPr/>
          <p:nvPr/>
        </p:nvSpPr>
        <p:spPr>
          <a:xfrm rot="10800000">
            <a:off x="4586165" y="5674379"/>
            <a:ext cx="744472" cy="744472"/>
          </a:xfrm>
          <a:prstGeom prst="rtTriangl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9" name="Bild 8"/>
          <p:cNvPicPr>
            <a:picLocks noChangeAspect="1"/>
          </p:cNvPicPr>
          <p:nvPr/>
        </p:nvPicPr>
        <p:blipFill>
          <a:blip r:embed="rId3"/>
          <a:stretch>
            <a:fillRect/>
          </a:stretch>
        </p:blipFill>
        <p:spPr>
          <a:xfrm>
            <a:off x="-3127129" y="4132623"/>
            <a:ext cx="6628090" cy="10291283"/>
          </a:xfrm>
          <a:prstGeom prst="rect">
            <a:avLst/>
          </a:prstGeom>
        </p:spPr>
      </p:pic>
      <p:sp>
        <p:nvSpPr>
          <p:cNvPr id="12" name="Textfeld 11"/>
          <p:cNvSpPr txBox="1"/>
          <p:nvPr/>
        </p:nvSpPr>
        <p:spPr>
          <a:xfrm>
            <a:off x="5885193" y="5630280"/>
            <a:ext cx="5281571" cy="8720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lnSpc>
                <a:spcPts val="6000"/>
              </a:lnSpc>
            </a:pPr>
            <a:r>
              <a:rPr lang="de-DE" sz="4600" b="1" dirty="0">
                <a:solidFill>
                  <a:schemeClr val="bg2">
                    <a:lumMod val="10000"/>
                  </a:schemeClr>
                </a:solidFill>
                <a:latin typeface="Calibri" panose="020F0502020204030204" pitchFamily="34" charset="0"/>
                <a:ea typeface="Source Sans Pro" charset="0"/>
                <a:cs typeface="Calibri" panose="020F0502020204030204" pitchFamily="34" charset="0"/>
              </a:rPr>
              <a:t>Was ist noch offen?</a:t>
            </a:r>
            <a:endParaRPr kumimoji="0" lang="de-DE" sz="4600" b="1" u="none" strike="noStrike" cap="none" spc="0" normalizeH="0" baseline="0" dirty="0">
              <a:ln>
                <a:noFill/>
              </a:ln>
              <a:solidFill>
                <a:schemeClr val="bg2">
                  <a:lumMod val="10000"/>
                </a:schemeClr>
              </a:solidFill>
              <a:effectLst/>
              <a:uFillTx/>
              <a:latin typeface="Calibri" panose="020F0502020204030204" pitchFamily="34" charset="0"/>
              <a:ea typeface="Source Sans Pro" charset="0"/>
              <a:cs typeface="Calibri" panose="020F0502020204030204" pitchFamily="34" charset="0"/>
              <a:sym typeface="Helvetica Neue"/>
            </a:endParaRPr>
          </a:p>
        </p:txBody>
      </p:sp>
      <p:pic>
        <p:nvPicPr>
          <p:cNvPr id="10" name="Grafik 9">
            <a:extLst>
              <a:ext uri="{FF2B5EF4-FFF2-40B4-BE49-F238E27FC236}">
                <a16:creationId xmlns:a16="http://schemas.microsoft.com/office/drawing/2014/main" id="{EED1AD17-9492-CA51-C900-61A5AF19D16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4327173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0" y="2528681"/>
            <a:ext cx="24384000" cy="11188800"/>
          </a:xfrm>
          <a:prstGeom prst="rect">
            <a:avLst/>
          </a:prstGeom>
          <a:solidFill>
            <a:srgbClr val="BECDDC"/>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de-DE"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Digital dabei – Startpaket…"/>
          <p:cNvSpPr txBox="1">
            <a:spLocks/>
          </p:cNvSpPr>
          <p:nvPr/>
        </p:nvSpPr>
        <p:spPr>
          <a:xfrm>
            <a:off x="2340000" y="853200"/>
            <a:ext cx="15233750" cy="1518951"/>
          </a:xfrm>
          <a:prstGeom prst="rect">
            <a:avLst/>
          </a:prstGeom>
        </p:spPr>
        <p:txBody>
          <a:bodyPr anchor="t">
            <a:normAutofit/>
          </a:bodyPr>
          <a:lst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a:cs typeface="Calibri" panose="020F0502020204030204" pitchFamily="34" charset="0"/>
                <a:sym typeface="Source Sans Pro"/>
              </a:rPr>
              <a:t>Digital dabei – Startpaket</a:t>
            </a:r>
          </a:p>
        </p:txBody>
      </p:sp>
      <p:sp>
        <p:nvSpPr>
          <p:cNvPr id="4" name="Linie"/>
          <p:cNvSpPr/>
          <p:nvPr/>
        </p:nvSpPr>
        <p:spPr>
          <a:xfrm>
            <a:off x="0" y="2528681"/>
            <a:ext cx="24384000" cy="0"/>
          </a:xfrm>
          <a:prstGeom prst="line">
            <a:avLst/>
          </a:prstGeom>
          <a:ln w="76200">
            <a:solidFill>
              <a:schemeClr val="accent5">
                <a:hueOff val="-82419"/>
                <a:satOff val="-9513"/>
                <a:lumOff val="-16343"/>
              </a:schemeClr>
            </a:solidFill>
            <a:miter lim="400000"/>
          </a:ln>
        </p:spPr>
        <p:txBody>
          <a:bodyPr lIns="50800" tIns="50800" rIns="50800" bIns="50800" anchor="ctr"/>
          <a:lstStyle/>
          <a:p>
            <a:endParaRPr/>
          </a:p>
        </p:txBody>
      </p:sp>
      <p:sp>
        <p:nvSpPr>
          <p:cNvPr id="5" name="Digital dabei – Startpaket…"/>
          <p:cNvSpPr txBox="1">
            <a:spLocks/>
          </p:cNvSpPr>
          <p:nvPr/>
        </p:nvSpPr>
        <p:spPr>
          <a:xfrm>
            <a:off x="2391341" y="5812723"/>
            <a:ext cx="13722754" cy="617651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ts val="6000"/>
              </a:lnSpc>
              <a:defRPr sz="4840" b="0" spc="0">
                <a:latin typeface="Source Sans Pro"/>
                <a:ea typeface="Source Sans Pro"/>
                <a:cs typeface="Source Sans Pro"/>
                <a:sym typeface="Source Sans Pro"/>
              </a:defRPr>
            </a:pPr>
            <a:endParaRPr lang="de-DE" sz="4600" b="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endParaRPr>
          </a:p>
        </p:txBody>
      </p:sp>
      <p:sp>
        <p:nvSpPr>
          <p:cNvPr id="6" name="Digital dabei – Startpaket…"/>
          <p:cNvSpPr txBox="1">
            <a:spLocks/>
          </p:cNvSpPr>
          <p:nvPr/>
        </p:nvSpPr>
        <p:spPr>
          <a:xfrm>
            <a:off x="2340000" y="4139198"/>
            <a:ext cx="12179461" cy="3891619"/>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l" defTabSz="2438338" rtl="0" latinLnBrk="0">
              <a:lnSpc>
                <a:spcPct val="80000"/>
              </a:lnSpc>
              <a:spcBef>
                <a:spcPts val="0"/>
              </a:spcBef>
              <a:spcAft>
                <a:spcPts val="0"/>
              </a:spcAft>
              <a:buClrTx/>
              <a:buSzTx/>
              <a:buFontTx/>
              <a:buNone/>
              <a:tabLst/>
              <a:defRPr sz="11600" b="1" i="0" u="none" strike="noStrike" cap="none" spc="-232"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a:lstStyle>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Danke und bis </a:t>
            </a:r>
          </a:p>
          <a:p>
            <a:pPr defTabSz="402336" hangingPunct="1">
              <a:lnSpc>
                <a:spcPct val="100000"/>
              </a:lnSpc>
              <a:defRPr sz="7919" spc="0">
                <a:latin typeface="Source Sans Pro"/>
                <a:ea typeface="Source Sans Pro"/>
                <a:cs typeface="Source Sans Pro"/>
                <a:sym typeface="Source Sans Pro"/>
              </a:defRPr>
            </a:pPr>
            <a:r>
              <a:rPr lang="de-DE" sz="7800" spc="0" dirty="0">
                <a:solidFill>
                  <a:schemeClr val="bg2">
                    <a:lumMod val="10000"/>
                  </a:schemeClr>
                </a:solidFill>
                <a:latin typeface="Calibri" panose="020F0502020204030204" pitchFamily="34" charset="0"/>
                <a:ea typeface="Source Sans Pro" charset="0"/>
                <a:cs typeface="Calibri" panose="020F0502020204030204" pitchFamily="34" charset="0"/>
                <a:sym typeface="Source Sans Pro"/>
              </a:rPr>
              <a:t>zum nächsten Mal!</a:t>
            </a:r>
          </a:p>
        </p:txBody>
      </p:sp>
      <p:pic>
        <p:nvPicPr>
          <p:cNvPr id="8" name="Bild 7"/>
          <p:cNvPicPr>
            <a:picLocks noChangeAspect="1"/>
          </p:cNvPicPr>
          <p:nvPr/>
        </p:nvPicPr>
        <p:blipFill>
          <a:blip r:embed="rId2"/>
          <a:stretch>
            <a:fillRect/>
          </a:stretch>
        </p:blipFill>
        <p:spPr>
          <a:xfrm>
            <a:off x="17305312" y="1531088"/>
            <a:ext cx="3234266" cy="11650074"/>
          </a:xfrm>
          <a:prstGeom prst="rect">
            <a:avLst/>
          </a:prstGeom>
        </p:spPr>
      </p:pic>
      <p:pic>
        <p:nvPicPr>
          <p:cNvPr id="9" name="Grafik 8">
            <a:extLst>
              <a:ext uri="{FF2B5EF4-FFF2-40B4-BE49-F238E27FC236}">
                <a16:creationId xmlns:a16="http://schemas.microsoft.com/office/drawing/2014/main" id="{43C89236-4ABF-0F50-972B-AB7E6EAAF6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19200" y="12767564"/>
            <a:ext cx="3585183" cy="527233"/>
          </a:xfrm>
          <a:prstGeom prst="rect">
            <a:avLst/>
          </a:prstGeom>
        </p:spPr>
      </p:pic>
    </p:spTree>
    <p:extLst>
      <p:ext uri="{BB962C8B-B14F-4D97-AF65-F5344CB8AC3E}">
        <p14:creationId xmlns:p14="http://schemas.microsoft.com/office/powerpoint/2010/main" val="1492179372"/>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474</Words>
  <Application>Microsoft Macintosh PowerPoint</Application>
  <PresentationFormat>Benutzerdefiniert</PresentationFormat>
  <Paragraphs>49</Paragraphs>
  <Slides>7</Slides>
  <Notes>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7</vt:i4>
      </vt:variant>
    </vt:vector>
  </HeadingPairs>
  <TitlesOfParts>
    <vt:vector size="11" baseType="lpstr">
      <vt:lpstr>Calibri</vt:lpstr>
      <vt:lpstr>Helvetica Neue</vt:lpstr>
      <vt:lpstr>Helvetica Neue Medium</vt:lpstr>
      <vt:lpstr>21_BasicWhite</vt:lpstr>
      <vt:lpstr>Digital dabei – Startpaket</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dabei – Startpaket  Baustein 3  In diesem Baustein werden die Bedien-Gesten gemeinsam geübt, sowie die Grundlagen für die eigenständige Weiterarbeit mit der App vermittelt.</dc:title>
  <cp:lastModifiedBy>Franziska Schröder</cp:lastModifiedBy>
  <cp:revision>40</cp:revision>
  <dcterms:modified xsi:type="dcterms:W3CDTF">2023-11-06T13:00:43Z</dcterms:modified>
</cp:coreProperties>
</file>