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73" r:id="rId3"/>
    <p:sldId id="260" r:id="rId4"/>
    <p:sldId id="259" r:id="rId5"/>
    <p:sldId id="264" r:id="rId6"/>
    <p:sldId id="280" r:id="rId7"/>
    <p:sldId id="281" r:id="rId8"/>
    <p:sldId id="282" r:id="rId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525985-B0B3-F8F4-DD22-7915FA5D2DE1}" name="Ronja Hofmann" initials="RH" userId="S::rh@bf-medienbildung.de::cb3cacc5-58e6-4ec0-a79d-925b85d5fc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BECDDC"/>
    <a:srgbClr val="E60A2D"/>
    <a:srgbClr val="556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p:restoredTop sz="82857"/>
  </p:normalViewPr>
  <p:slideViewPr>
    <p:cSldViewPr snapToGrid="0" snapToObjects="1">
      <p:cViewPr varScale="1">
        <p:scale>
          <a:sx n="52" d="100"/>
          <a:sy n="52" d="100"/>
        </p:scale>
        <p:origin x="1328"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8/10/relationships/authors" Target="author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Calibri" panose="020F0502020204030204" pitchFamily="34" charset="0"/>
              </a:rPr>
              <a:t>Begrüßen Sie die Teilnehmenden (Dauer: 2 Minuten)</a:t>
            </a:r>
          </a:p>
          <a:p>
            <a:endParaRPr lang="de-DE" dirty="0"/>
          </a:p>
        </p:txBody>
      </p:sp>
    </p:spTree>
    <p:extLst>
      <p:ext uri="{BB962C8B-B14F-4D97-AF65-F5344CB8AC3E}">
        <p14:creationId xmlns:p14="http://schemas.microsoft.com/office/powerpoint/2010/main" val="2102392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Sammeln Sie (anhand der Notizen aus der vorangegangenen Vertiefung – sofern die Teilnehmenden diese bearbeitet haben), für welche Apps sich die Teilnehmenden interessieren. Kündigen Sie an, dass Sie heute eine dieser Apps gemeinsam installieren werden. </a:t>
            </a:r>
            <a:r>
              <a:rPr lang="de-DE" sz="2200" dirty="0">
                <a:effectLst/>
                <a:latin typeface="+mn-lt"/>
                <a:ea typeface="+mn-ea"/>
                <a:cs typeface="+mn-cs"/>
                <a:sym typeface="Helvetica Neue"/>
              </a:rPr>
              <a:t>(Dauer: 13 Minuten)</a:t>
            </a:r>
          </a:p>
          <a:p>
            <a:endParaRPr lang="de-DE" dirty="0"/>
          </a:p>
        </p:txBody>
      </p:sp>
    </p:spTree>
    <p:extLst>
      <p:ext uri="{BB962C8B-B14F-4D97-AF65-F5344CB8AC3E}">
        <p14:creationId xmlns:p14="http://schemas.microsoft.com/office/powerpoint/2010/main" val="3398674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Calibri" panose="020F0502020204030204" pitchFamily="34" charset="0"/>
              </a:rPr>
              <a:t>Lassen Sie die Teilnehmenden Teile des Moduls 3 der Lern-App eigenständig absolvieren und stehen Sie dabei für Rückfragen oder bei Stolpersteinen zur Verfügung. </a:t>
            </a:r>
          </a:p>
          <a:p>
            <a:r>
              <a:rPr lang="de-DE" dirty="0">
                <a:solidFill>
                  <a:srgbClr val="000000"/>
                </a:solidFill>
                <a:effectLst/>
                <a:latin typeface="Calibri" panose="020F0502020204030204" pitchFamily="34" charset="0"/>
              </a:rPr>
              <a:t>Folgende Kapitel sollten nun in der App durchlaufen werden:</a:t>
            </a:r>
          </a:p>
          <a:p>
            <a:pPr marL="342900" indent="-342900">
              <a:buFontTx/>
              <a:buChar char="-"/>
            </a:pPr>
            <a:r>
              <a:rPr lang="de-DE" dirty="0">
                <a:solidFill>
                  <a:srgbClr val="000000"/>
                </a:solidFill>
                <a:effectLst/>
                <a:latin typeface="Calibri" panose="020F0502020204030204" pitchFamily="34" charset="0"/>
              </a:rPr>
              <a:t>Kostenlose Apps installieren</a:t>
            </a:r>
          </a:p>
          <a:p>
            <a:pPr marL="342900" indent="-342900">
              <a:buFontTx/>
              <a:buChar char="-"/>
            </a:pPr>
            <a:r>
              <a:rPr lang="de-DE" dirty="0">
                <a:solidFill>
                  <a:srgbClr val="000000"/>
                </a:solidFill>
                <a:effectLst/>
                <a:latin typeface="Calibri" panose="020F0502020204030204" pitchFamily="34" charset="0"/>
              </a:rPr>
              <a:t>Kostenpflichtige Apps installieren</a:t>
            </a:r>
          </a:p>
          <a:p>
            <a:pPr marL="342900" indent="-342900">
              <a:buFontTx/>
              <a:buChar char="-"/>
            </a:pPr>
            <a:r>
              <a:rPr lang="de-DE" dirty="0">
                <a:solidFill>
                  <a:srgbClr val="000000"/>
                </a:solidFill>
                <a:effectLst/>
                <a:latin typeface="Calibri" panose="020F0502020204030204" pitchFamily="34" charset="0"/>
              </a:rPr>
              <a:t>Worträtsel: Apps installieren</a:t>
            </a:r>
          </a:p>
          <a:p>
            <a:r>
              <a:rPr lang="de-DE" dirty="0">
                <a:solidFill>
                  <a:srgbClr val="000000"/>
                </a:solidFill>
                <a:effectLst/>
                <a:latin typeface="Calibri" panose="020F0502020204030204" pitchFamily="34" charset="0"/>
              </a:rPr>
              <a:t>Anhaltspunkt zum Beenden der Übungsphase in der App ist die Abfrage „Apps aktualisieren: Wissen Sie schon, wie das geht?“. </a:t>
            </a:r>
          </a:p>
          <a:p>
            <a:r>
              <a:rPr lang="de-DE" dirty="0">
                <a:solidFill>
                  <a:srgbClr val="000000"/>
                </a:solidFill>
                <a:effectLst/>
                <a:latin typeface="Calibri" panose="020F0502020204030204" pitchFamily="34" charset="0"/>
              </a:rPr>
              <a:t>(Dauer: 15 Minuten)</a:t>
            </a:r>
          </a:p>
          <a:p>
            <a:endParaRPr lang="de-DE" dirty="0"/>
          </a:p>
        </p:txBody>
      </p:sp>
    </p:spTree>
    <p:extLst>
      <p:ext uri="{BB962C8B-B14F-4D97-AF65-F5344CB8AC3E}">
        <p14:creationId xmlns:p14="http://schemas.microsoft.com/office/powerpoint/2010/main" val="3726425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Calibri" panose="020F0502020204030204" pitchFamily="34" charset="0"/>
              </a:rPr>
              <a:t>Erläutern Sie, dass die Starthilfe-App (spätestens ab Modul 3) wie ein Nachschlagewerk funktioniert und auch später die Anleitungen immer wieder aufgerufen werden können.</a:t>
            </a:r>
            <a:endParaRPr lang="de-DE" dirty="0"/>
          </a:p>
        </p:txBody>
      </p:sp>
    </p:spTree>
    <p:extLst>
      <p:ext uri="{BB962C8B-B14F-4D97-AF65-F5344CB8AC3E}">
        <p14:creationId xmlns:p14="http://schemas.microsoft.com/office/powerpoint/2010/main" val="1872889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Begleiten Sie nun die Teilnehmenden dabei, eine von ihnen selbst ausgewählte App (s. oben / vorangegangene Vertiefung) zu installieren und diese zu öffnen. (Dauer: 15 Minuten)</a:t>
            </a:r>
          </a:p>
          <a:p>
            <a:endParaRPr lang="de-DE" dirty="0"/>
          </a:p>
        </p:txBody>
      </p:sp>
    </p:spTree>
    <p:extLst>
      <p:ext uri="{BB962C8B-B14F-4D97-AF65-F5344CB8AC3E}">
        <p14:creationId xmlns:p14="http://schemas.microsoft.com/office/powerpoint/2010/main" val="1547161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Geben Sie das Arbeitsblatt „App-Steckbrief“ als optionale Vertiefung aus, in der die Teilnehmenden die von ihnen ausgewählte App erproben und dokumentieren.</a:t>
            </a:r>
          </a:p>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(Dauer: 5 Minuten)</a:t>
            </a:r>
          </a:p>
          <a:p>
            <a:endParaRPr lang="de-DE" dirty="0"/>
          </a:p>
        </p:txBody>
      </p:sp>
    </p:spTree>
    <p:extLst>
      <p:ext uri="{BB962C8B-B14F-4D97-AF65-F5344CB8AC3E}">
        <p14:creationId xmlns:p14="http://schemas.microsoft.com/office/powerpoint/2010/main" val="764047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Klären Sie Fragen, kündigen Sie das nächste Treffen an und verabschieden Sie sich. (Dauer: 5 Minuten)</a:t>
            </a:r>
          </a:p>
          <a:p>
            <a:endParaRPr lang="de-DE" dirty="0"/>
          </a:p>
        </p:txBody>
      </p:sp>
    </p:spTree>
    <p:extLst>
      <p:ext uri="{BB962C8B-B14F-4D97-AF65-F5344CB8AC3E}">
        <p14:creationId xmlns:p14="http://schemas.microsoft.com/office/powerpoint/2010/main" val="2947194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or und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12"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der Präsentation</a:t>
            </a:r>
          </a:p>
        </p:txBody>
      </p:sp>
      <p:sp>
        <p:nvSpPr>
          <p:cNvPr id="13" name="Textebene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1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ufstellung">
    <p:spTree>
      <p:nvGrpSpPr>
        <p:cNvPr id="1" name=""/>
        <p:cNvGrpSpPr/>
        <p:nvPr/>
      </p:nvGrpSpPr>
      <p:grpSpPr>
        <a:xfrm>
          <a:off x="0" y="0"/>
          <a:ext cx="0" cy="0"/>
          <a:chOff x="0" y="0"/>
          <a:chExt cx="0" cy="0"/>
        </a:xfrm>
      </p:grpSpPr>
      <p:sp>
        <p:nvSpPr>
          <p:cNvPr id="98" name="Textebene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Aufstellung</a:t>
            </a:r>
          </a:p>
          <a:p>
            <a:pPr lvl="1"/>
            <a:endParaRPr/>
          </a:p>
          <a:p>
            <a:pPr lvl="2"/>
            <a:endParaRPr/>
          </a:p>
          <a:p>
            <a:pPr lvl="3"/>
            <a:endParaRPr/>
          </a:p>
          <a:p>
            <a:pPr lvl="4"/>
            <a:endParaRPr/>
          </a:p>
        </p:txBody>
      </p:sp>
      <p:sp>
        <p:nvSpPr>
          <p:cNvPr id="9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kt (groß)">
    <p:spTree>
      <p:nvGrpSpPr>
        <p:cNvPr id="1" name=""/>
        <p:cNvGrpSpPr/>
        <p:nvPr/>
      </p:nvGrpSpPr>
      <p:grpSpPr>
        <a:xfrm>
          <a:off x="0" y="0"/>
          <a:ext cx="0" cy="0"/>
          <a:chOff x="0" y="0"/>
          <a:chExt cx="0" cy="0"/>
        </a:xfrm>
      </p:grpSpPr>
      <p:sp>
        <p:nvSpPr>
          <p:cNvPr id="106" name="Textebene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Fakte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Fakten</a:t>
            </a:r>
          </a:p>
        </p:txBody>
      </p:sp>
      <p:sp>
        <p:nvSpPr>
          <p:cNvPr id="10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15" name="Quellenangab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Quellenangabe</a:t>
            </a:r>
          </a:p>
        </p:txBody>
      </p:sp>
      <p:sp>
        <p:nvSpPr>
          <p:cNvPr id="116" name="Textebene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„Bemerkenswert“</a:t>
            </a:r>
          </a:p>
          <a:p>
            <a:pPr lvl="1"/>
            <a:endParaRPr/>
          </a:p>
          <a:p>
            <a:pPr lvl="2"/>
            <a:endParaRPr/>
          </a:p>
          <a:p>
            <a:pPr lvl="3"/>
            <a:endParaRPr/>
          </a:p>
          <a:p>
            <a:pPr lvl="4"/>
            <a:endParaRPr/>
          </a:p>
        </p:txBody>
      </p:sp>
      <p:sp>
        <p:nvSpPr>
          <p:cNvPr id="11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124" name="Bild"/>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ild"/>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ild"/>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Bild"/>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Folien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4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el der Prä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Titel der Präsentation</a:t>
            </a:r>
          </a:p>
        </p:txBody>
      </p:sp>
      <p:sp>
        <p:nvSpPr>
          <p:cNvPr id="23" name="Autor und Datum"/>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24" name="Textebene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2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Foto 2">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Folientitel"/>
          <p:cNvSpPr txBox="1">
            <a:spLocks noGrp="1"/>
          </p:cNvSpPr>
          <p:nvPr>
            <p:ph type="title" hasCustomPrompt="1"/>
          </p:nvPr>
        </p:nvSpPr>
        <p:spPr>
          <a:xfrm>
            <a:off x="1206500" y="1270000"/>
            <a:ext cx="9779000" cy="5882273"/>
          </a:xfrm>
          <a:prstGeom prst="rect">
            <a:avLst/>
          </a:prstGeom>
        </p:spPr>
        <p:txBody>
          <a:bodyPr anchor="b"/>
          <a:lstStyle/>
          <a:p>
            <a:r>
              <a:t>Folientitel</a:t>
            </a:r>
          </a:p>
        </p:txBody>
      </p:sp>
      <p:sp>
        <p:nvSpPr>
          <p:cNvPr id="34" name="Textebene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Folien-Untertitel</a:t>
            </a:r>
          </a:p>
          <a:p>
            <a:pPr lvl="1"/>
            <a:endParaRPr/>
          </a:p>
          <a:p>
            <a:pPr lvl="2"/>
            <a:endParaRPr/>
          </a:p>
          <a:p>
            <a:pPr lvl="3"/>
            <a:endParaRPr/>
          </a:p>
          <a:p>
            <a:pPr lvl="4"/>
            <a:endParaRPr/>
          </a:p>
        </p:txBody>
      </p:sp>
      <p:sp>
        <p:nvSpPr>
          <p:cNvPr id="35"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prstGeom prst="rect">
            <a:avLst/>
          </a:prstGeom>
        </p:spPr>
        <p:txBody>
          <a:bodyPr/>
          <a:lstStyle/>
          <a:p>
            <a:r>
              <a:t>Folientitel</a:t>
            </a:r>
          </a:p>
        </p:txBody>
      </p:sp>
      <p:sp>
        <p:nvSpPr>
          <p:cNvPr id="43"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44" name="Textebene 1…"/>
          <p:cNvSpPr txBox="1">
            <a:spLocks noGrp="1"/>
          </p:cNvSpPr>
          <p:nvPr>
            <p:ph type="body" idx="1" hasCustomPrompt="1"/>
          </p:nvPr>
        </p:nvSpPr>
        <p:spPr>
          <a:prstGeom prst="rect">
            <a:avLst/>
          </a:prstGeom>
        </p:spPr>
        <p:txBody>
          <a:bodyPr/>
          <a:lstStyle/>
          <a:p>
            <a:r>
              <a:t>Text für Folienpunkt</a:t>
            </a:r>
          </a:p>
          <a:p>
            <a:pPr lvl="1"/>
            <a:endParaRPr/>
          </a:p>
          <a:p>
            <a:pPr lvl="2"/>
            <a:endParaRPr/>
          </a:p>
          <a:p>
            <a:pPr lvl="3"/>
            <a:endParaRPr/>
          </a:p>
          <a:p>
            <a:pPr lvl="4"/>
            <a:endParaRPr/>
          </a:p>
        </p:txBody>
      </p:sp>
      <p:sp>
        <p:nvSpPr>
          <p:cNvPr id="4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2" name="Textebene 1…"/>
          <p:cNvSpPr txBox="1">
            <a:spLocks noGrp="1"/>
          </p:cNvSpPr>
          <p:nvPr>
            <p:ph type="body" idx="1" hasCustomPrompt="1"/>
          </p:nvPr>
        </p:nvSpPr>
        <p:spPr>
          <a:prstGeom prst="rect">
            <a:avLst/>
          </a:prstGeom>
        </p:spPr>
        <p:txBody>
          <a:bodyPr numCol="2" spcCol="1098550"/>
          <a:lstStyle/>
          <a:p>
            <a:r>
              <a:t>Text für Folienpunkt</a:t>
            </a:r>
          </a:p>
          <a:p>
            <a:pPr lvl="1"/>
            <a:endParaRPr/>
          </a:p>
          <a:p>
            <a:pPr lvl="2"/>
            <a:endParaRPr/>
          </a:p>
          <a:p>
            <a:pPr lvl="3"/>
            <a:endParaRPr/>
          </a:p>
          <a:p>
            <a:pPr lvl="4"/>
            <a:endParaRP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0" name="Folien-Untertitel"/>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61" name="Textebene 1…"/>
          <p:cNvSpPr txBox="1">
            <a:spLocks noGrp="1"/>
          </p:cNvSpPr>
          <p:nvPr>
            <p:ph type="body" sz="half" idx="1" hasCustomPrompt="1"/>
          </p:nvPr>
        </p:nvSpPr>
        <p:spPr>
          <a:xfrm>
            <a:off x="1206500" y="4248504"/>
            <a:ext cx="9779000" cy="8256630"/>
          </a:xfrm>
          <a:prstGeom prst="rect">
            <a:avLst/>
          </a:prstGeom>
        </p:spPr>
        <p:txBody>
          <a:bodyPr/>
          <a:lstStyle/>
          <a:p>
            <a:r>
              <a:t>Text für Folienpunkt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Folientitel"/>
          <p:cNvSpPr txBox="1">
            <a:spLocks noGrp="1"/>
          </p:cNvSpPr>
          <p:nvPr>
            <p:ph type="title" hasCustomPrompt="1"/>
          </p:nvPr>
        </p:nvSpPr>
        <p:spPr>
          <a:xfrm>
            <a:off x="1206500" y="1079500"/>
            <a:ext cx="9779000" cy="1435100"/>
          </a:xfrm>
          <a:prstGeom prst="rect">
            <a:avLst/>
          </a:prstGeom>
        </p:spPr>
        <p:txBody>
          <a:bodyPr/>
          <a:lstStyle/>
          <a:p>
            <a:r>
              <a:t>Folientitel</a:t>
            </a:r>
          </a:p>
        </p:txBody>
      </p:sp>
      <p:sp>
        <p:nvSpPr>
          <p:cNvPr id="6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bschnitt">
    <p:spTree>
      <p:nvGrpSpPr>
        <p:cNvPr id="1" name=""/>
        <p:cNvGrpSpPr/>
        <p:nvPr/>
      </p:nvGrpSpPr>
      <p:grpSpPr>
        <a:xfrm>
          <a:off x="0" y="0"/>
          <a:ext cx="0" cy="0"/>
          <a:chOff x="0" y="0"/>
          <a:chExt cx="0" cy="0"/>
        </a:xfrm>
      </p:grpSpPr>
      <p:sp>
        <p:nvSpPr>
          <p:cNvPr id="71" name="Titel des Abschnitts"/>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Titel des Abschnitts</a:t>
            </a:r>
          </a:p>
        </p:txBody>
      </p:sp>
      <p:sp>
        <p:nvSpPr>
          <p:cNvPr id="72"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79" name="Folientitel"/>
          <p:cNvSpPr txBox="1">
            <a:spLocks noGrp="1"/>
          </p:cNvSpPr>
          <p:nvPr>
            <p:ph type="title" hasCustomPrompt="1"/>
          </p:nvPr>
        </p:nvSpPr>
        <p:spPr>
          <a:xfrm>
            <a:off x="1206500" y="1079500"/>
            <a:ext cx="21971000" cy="1434949"/>
          </a:xfrm>
          <a:prstGeom prst="rect">
            <a:avLst/>
          </a:prstGeom>
        </p:spPr>
        <p:txBody>
          <a:bodyPr/>
          <a:lstStyle/>
          <a:p>
            <a:r>
              <a:t>Folientitel</a:t>
            </a:r>
          </a:p>
        </p:txBody>
      </p:sp>
      <p:sp>
        <p:nvSpPr>
          <p:cNvPr id="80"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8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Titel"/>
          <p:cNvSpPr txBox="1">
            <a:spLocks noGrp="1"/>
          </p:cNvSpPr>
          <p:nvPr>
            <p:ph type="title" hasCustomPrompt="1"/>
          </p:nvPr>
        </p:nvSpPr>
        <p:spPr>
          <a:xfrm>
            <a:off x="1206500" y="1079500"/>
            <a:ext cx="21971000" cy="1435100"/>
          </a:xfrm>
          <a:prstGeom prst="rect">
            <a:avLst/>
          </a:prstGeom>
        </p:spPr>
        <p:txBody>
          <a:bodyPr/>
          <a:lstStyle/>
          <a:p>
            <a:r>
              <a:t>Agenda-Titel</a:t>
            </a:r>
          </a:p>
        </p:txBody>
      </p:sp>
      <p:sp>
        <p:nvSpPr>
          <p:cNvPr id="89" name="Agenda-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Agenda-Untertitel</a:t>
            </a:r>
          </a:p>
        </p:txBody>
      </p:sp>
      <p:sp>
        <p:nvSpPr>
          <p:cNvPr id="90" name="Textebene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Agendathemen</a:t>
            </a:r>
          </a:p>
          <a:p>
            <a:pPr lvl="1"/>
            <a:endParaRPr/>
          </a:p>
          <a:p>
            <a:pPr lvl="2"/>
            <a:endParaRPr/>
          </a:p>
          <a:p>
            <a:pPr lvl="3"/>
            <a:endParaRPr/>
          </a:p>
          <a:p>
            <a:pPr lvl="4"/>
            <a:endParaRPr/>
          </a:p>
        </p:txBody>
      </p:sp>
      <p:sp>
        <p:nvSpPr>
          <p:cNvPr id="9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lientitel"/>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Folientitel</a:t>
            </a:r>
          </a:p>
        </p:txBody>
      </p:sp>
      <p:sp>
        <p:nvSpPr>
          <p:cNvPr id="3" name="Textebene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ormAutofit/>
          </a:bodyPr>
          <a:lstStyle/>
          <a:p>
            <a:r>
              <a:t>Text für Folienpunkt</a:t>
            </a:r>
          </a:p>
          <a:p>
            <a:pPr lvl="1"/>
            <a:endParaRPr/>
          </a:p>
          <a:p>
            <a:pPr lvl="2"/>
            <a:endParaRPr/>
          </a:p>
          <a:p>
            <a:pPr lvl="3"/>
            <a:endParaRPr/>
          </a:p>
          <a:p>
            <a:pPr lvl="4"/>
            <a:endParaRPr/>
          </a:p>
        </p:txBody>
      </p:sp>
      <p:sp>
        <p:nvSpPr>
          <p:cNvPr id="4"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emf"/><Relationship Id="rId1" Type="http://schemas.openxmlformats.org/officeDocument/2006/relationships/slideLayout" Target="../slideLayouts/slideLayout15.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7943"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2" name="Digital dabei – Startpaket…"/>
          <p:cNvSpPr txBox="1">
            <a:spLocks noGrp="1"/>
          </p:cNvSpPr>
          <p:nvPr>
            <p:ph type="ctrTitle"/>
          </p:nvPr>
        </p:nvSpPr>
        <p:spPr>
          <a:xfrm>
            <a:off x="2340000" y="853200"/>
            <a:ext cx="15233750" cy="1518951"/>
          </a:xfrm>
          <a:prstGeom prst="rect">
            <a:avLst/>
          </a:prstGeom>
        </p:spPr>
        <p:txBody>
          <a:bodyPr anchor="t">
            <a:normAutofit/>
          </a:bodyPr>
          <a:lstStyle/>
          <a:p>
            <a:pPr defTabSz="402336">
              <a:lnSpc>
                <a:spcPct val="100000"/>
              </a:lnSpc>
              <a:defRPr sz="7919" spc="0">
                <a:latin typeface="Source Sans Pro"/>
                <a:ea typeface="Source Sans Pro"/>
                <a:cs typeface="Source Sans Pro"/>
                <a:sym typeface="Source Sans Pro"/>
              </a:defRPr>
            </a:pPr>
            <a:r>
              <a:rPr sz="7800" dirty="0">
                <a:solidFill>
                  <a:schemeClr val="bg2">
                    <a:lumMod val="10000"/>
                  </a:schemeClr>
                </a:solidFill>
                <a:latin typeface="Calibri" panose="020F0502020204030204" pitchFamily="34" charset="0"/>
                <a:cs typeface="Calibri" panose="020F0502020204030204" pitchFamily="34" charset="0"/>
              </a:rPr>
              <a:t>Digital dabei – Startpaket</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pic>
        <p:nvPicPr>
          <p:cNvPr id="5" name="Bild 4"/>
          <p:cNvPicPr>
            <a:picLocks noChangeAspect="1"/>
          </p:cNvPicPr>
          <p:nvPr/>
        </p:nvPicPr>
        <p:blipFill>
          <a:blip r:embed="rId3"/>
          <a:stretch>
            <a:fillRect/>
          </a:stretch>
        </p:blipFill>
        <p:spPr>
          <a:xfrm>
            <a:off x="16623334" y="1527315"/>
            <a:ext cx="3494379" cy="11653847"/>
          </a:xfrm>
          <a:prstGeom prst="rect">
            <a:avLst/>
          </a:prstGeom>
        </p:spPr>
      </p:pic>
      <p:sp>
        <p:nvSpPr>
          <p:cNvPr id="15" name="Digital dabei – Startpaket…"/>
          <p:cNvSpPr txBox="1">
            <a:spLocks/>
          </p:cNvSpPr>
          <p:nvPr/>
        </p:nvSpPr>
        <p:spPr>
          <a:xfrm>
            <a:off x="2340000" y="5814204"/>
            <a:ext cx="13722754" cy="61765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In diesem Baustein lernen Sie,</a:t>
            </a:r>
          </a:p>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eine neue App zu installieren.</a:t>
            </a:r>
          </a:p>
        </p:txBody>
      </p:sp>
      <p:sp>
        <p:nvSpPr>
          <p:cNvPr id="16" name="Digital dabei – Startpaket…"/>
          <p:cNvSpPr txBox="1">
            <a:spLocks/>
          </p:cNvSpPr>
          <p:nvPr/>
        </p:nvSpPr>
        <p:spPr>
          <a:xfrm>
            <a:off x="2340000" y="4140679"/>
            <a:ext cx="10321405" cy="167352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Baustein 3.6</a:t>
            </a:r>
          </a:p>
        </p:txBody>
      </p:sp>
      <p:pic>
        <p:nvPicPr>
          <p:cNvPr id="4" name="Grafik 3">
            <a:extLst>
              <a:ext uri="{FF2B5EF4-FFF2-40B4-BE49-F238E27FC236}">
                <a16:creationId xmlns:a16="http://schemas.microsoft.com/office/drawing/2014/main" id="{291D5EFD-A18C-BDA0-C906-0EC731D9F06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Austausch: Neue Apps finden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1764859" y="4422898"/>
            <a:ext cx="4679308" cy="3672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2350462" y="10560925"/>
            <a:ext cx="4864493" cy="8354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10" name="Rechteck 9"/>
          <p:cNvSpPr/>
          <p:nvPr/>
        </p:nvSpPr>
        <p:spPr>
          <a:xfrm>
            <a:off x="3824555" y="8654655"/>
            <a:ext cx="4679308" cy="36432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Rechtwinkliges Dreieck 10"/>
          <p:cNvSpPr/>
          <p:nvPr/>
        </p:nvSpPr>
        <p:spPr>
          <a:xfrm rot="5400000">
            <a:off x="8482712" y="9976712"/>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Textfeld 11"/>
          <p:cNvSpPr txBox="1"/>
          <p:nvPr/>
        </p:nvSpPr>
        <p:spPr>
          <a:xfrm>
            <a:off x="2423328" y="4668719"/>
            <a:ext cx="3742660"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rPr>
              <a:t>Welche Art von Apps interessieren Sie?</a:t>
            </a:r>
          </a:p>
        </p:txBody>
      </p:sp>
      <p:sp>
        <p:nvSpPr>
          <p:cNvPr id="13" name="Rechteck 12"/>
          <p:cNvSpPr/>
          <p:nvPr/>
        </p:nvSpPr>
        <p:spPr>
          <a:xfrm>
            <a:off x="7956525" y="3512726"/>
            <a:ext cx="4993903" cy="3672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Textfeld 14"/>
          <p:cNvSpPr txBox="1"/>
          <p:nvPr/>
        </p:nvSpPr>
        <p:spPr>
          <a:xfrm>
            <a:off x="8966382" y="3730489"/>
            <a:ext cx="3053600"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Haben Sie spannende Apps entdeckt?</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16" name="Rechteck 15"/>
          <p:cNvSpPr/>
          <p:nvPr/>
        </p:nvSpPr>
        <p:spPr>
          <a:xfrm>
            <a:off x="10033976" y="8618795"/>
            <a:ext cx="6558895" cy="36468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Textfeld 17"/>
          <p:cNvSpPr txBox="1"/>
          <p:nvPr/>
        </p:nvSpPr>
        <p:spPr>
          <a:xfrm>
            <a:off x="10523424" y="9143490"/>
            <a:ext cx="5580000"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Hatten Sie Erfolgserlebnisse oder  Schwierigkeiten?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19" name="Rechtwinkliges Dreieck 18"/>
          <p:cNvSpPr/>
          <p:nvPr/>
        </p:nvSpPr>
        <p:spPr>
          <a:xfrm rot="5400000">
            <a:off x="16592871" y="8794655"/>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Rechtwinkliges Dreieck 19"/>
          <p:cNvSpPr/>
          <p:nvPr/>
        </p:nvSpPr>
        <p:spPr>
          <a:xfrm rot="5400000">
            <a:off x="12903559" y="532124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Rechtwinkliges Dreieck 20"/>
          <p:cNvSpPr/>
          <p:nvPr/>
        </p:nvSpPr>
        <p:spPr>
          <a:xfrm rot="5400000">
            <a:off x="6409982" y="6436154"/>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2" name="Bild 21"/>
          <p:cNvPicPr>
            <a:picLocks noChangeAspect="1"/>
          </p:cNvPicPr>
          <p:nvPr/>
        </p:nvPicPr>
        <p:blipFill>
          <a:blip r:embed="rId3"/>
          <a:stretch>
            <a:fillRect/>
          </a:stretch>
        </p:blipFill>
        <p:spPr>
          <a:xfrm>
            <a:off x="18360025" y="1527314"/>
            <a:ext cx="1903126" cy="11653847"/>
          </a:xfrm>
          <a:prstGeom prst="rect">
            <a:avLst/>
          </a:prstGeom>
        </p:spPr>
      </p:pic>
      <p:sp>
        <p:nvSpPr>
          <p:cNvPr id="9" name="Textfeld 8"/>
          <p:cNvSpPr txBox="1"/>
          <p:nvPr/>
        </p:nvSpPr>
        <p:spPr>
          <a:xfrm>
            <a:off x="4224316" y="9236737"/>
            <a:ext cx="3892805"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Wie sind Sie bei Ihrer Suche vorgegangen?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pic>
        <p:nvPicPr>
          <p:cNvPr id="8" name="Grafik 7">
            <a:extLst>
              <a:ext uri="{FF2B5EF4-FFF2-40B4-BE49-F238E27FC236}">
                <a16:creationId xmlns:a16="http://schemas.microsoft.com/office/drawing/2014/main" id="{05E0B5E1-0A38-B2D5-346A-6913CA961A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5277696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App Store Icon_6.5..png" descr="App Store Icon_6.5..png"/>
          <p:cNvPicPr>
            <a:picLocks noChangeAspect="1"/>
          </p:cNvPicPr>
          <p:nvPr/>
        </p:nvPicPr>
        <p:blipFill>
          <a:blip r:embed="rId3"/>
          <a:stretch>
            <a:fillRect/>
          </a:stretch>
        </p:blipFill>
        <p:spPr>
          <a:xfrm>
            <a:off x="13981471" y="3470320"/>
            <a:ext cx="7778396" cy="7778395"/>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in der App „Starthilfe – digital dabei“ </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Textfeld 7"/>
          <p:cNvSpPr txBox="1"/>
          <p:nvPr/>
        </p:nvSpPr>
        <p:spPr>
          <a:xfrm>
            <a:off x="2340000" y="3204000"/>
            <a:ext cx="15591858" cy="77970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Apps</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Modul 3</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Starten Sie beim Kapitel</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„Kostenlose Apps installieren“,</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stoppen Sie bei der Abfrage</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„Apps aktualisieren: </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Wissen Sie schon, wie das geht?“.</a:t>
            </a:r>
            <a:br>
              <a:rPr lang="de-DE" sz="4600" dirty="0">
                <a:latin typeface="Calibri" panose="020F0502020204030204" pitchFamily="34" charset="0"/>
                <a:cs typeface="Calibri" panose="020F0502020204030204" pitchFamily="34" charset="0"/>
              </a:rPr>
            </a:br>
            <a:endParaRPr lang="de-DE" sz="4600" dirty="0">
              <a:latin typeface="Calibri" panose="020F0502020204030204" pitchFamily="34" charset="0"/>
              <a:cs typeface="Calibri" panose="020F0502020204030204" pitchFamily="34" charset="0"/>
            </a:endParaRPr>
          </a:p>
        </p:txBody>
      </p:sp>
      <p:sp>
        <p:nvSpPr>
          <p:cNvPr id="11" name="Rechteck 10"/>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3" name="Grafik 2">
            <a:extLst>
              <a:ext uri="{FF2B5EF4-FFF2-40B4-BE49-F238E27FC236}">
                <a16:creationId xmlns:a16="http://schemas.microsoft.com/office/drawing/2014/main" id="{804738B5-2A34-7531-D84C-CD3D79FAAC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Laden Sie Ihren Akku regelmäßig auf!"/>
          <p:cNvSpPr txBox="1"/>
          <p:nvPr/>
        </p:nvSpPr>
        <p:spPr>
          <a:xfrm>
            <a:off x="2340000" y="4390047"/>
            <a:ext cx="11215977" cy="2883995"/>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lgn="l" defTabSz="457200">
              <a:lnSpc>
                <a:spcPct val="120000"/>
              </a:lnSpc>
              <a:defRPr sz="9000" b="1">
                <a:solidFill>
                  <a:srgbClr val="000000"/>
                </a:solidFill>
                <a:latin typeface="Source Sans Pro"/>
                <a:ea typeface="Source Sans Pro"/>
                <a:cs typeface="Source Sans Pro"/>
                <a:sym typeface="Source Sans Pro"/>
              </a:defRPr>
            </a:lvl1pPr>
          </a:lstStyle>
          <a:p>
            <a:r>
              <a:rPr lang="de-DE" sz="7800" dirty="0">
                <a:latin typeface="Calibri" panose="020F0502020204030204" pitchFamily="34" charset="0"/>
                <a:cs typeface="Calibri" panose="020F0502020204030204" pitchFamily="34" charset="0"/>
              </a:rPr>
              <a:t>Nutzen Sie die Starthilfe-App als Nachschlagewerk!</a:t>
            </a:r>
            <a:endParaRPr sz="7800" dirty="0">
              <a:latin typeface="Calibri" panose="020F0502020204030204" pitchFamily="34" charset="0"/>
              <a:cs typeface="Calibri" panose="020F0502020204030204" pitchFamily="34" charset="0"/>
            </a:endParaRPr>
          </a:p>
        </p:txBody>
      </p:sp>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Tipp</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Rechteck 7"/>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Bild 1"/>
          <p:cNvPicPr>
            <a:picLocks noChangeAspect="1"/>
          </p:cNvPicPr>
          <p:nvPr/>
        </p:nvPicPr>
        <p:blipFill>
          <a:blip r:embed="rId3"/>
          <a:stretch>
            <a:fillRect/>
          </a:stretch>
        </p:blipFill>
        <p:spPr>
          <a:xfrm>
            <a:off x="17694582" y="1527314"/>
            <a:ext cx="2704146" cy="11653847"/>
          </a:xfrm>
          <a:prstGeom prst="rect">
            <a:avLst/>
          </a:prstGeom>
        </p:spPr>
      </p:pic>
      <p:pic>
        <p:nvPicPr>
          <p:cNvPr id="4" name="Grafik 3">
            <a:extLst>
              <a:ext uri="{FF2B5EF4-FFF2-40B4-BE49-F238E27FC236}">
                <a16:creationId xmlns:a16="http://schemas.microsoft.com/office/drawing/2014/main" id="{E0586739-9575-409B-A9E2-ACDA08F467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1449139" y="4901886"/>
            <a:ext cx="21933221" cy="81047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l">
              <a:defRPr sz="4600">
                <a:solidFill>
                  <a:srgbClr val="000000"/>
                </a:solidFill>
                <a:latin typeface="Source Sans Pro"/>
                <a:ea typeface="Source Sans Pro"/>
                <a:cs typeface="Source Sans Pro"/>
                <a:sym typeface="Source Sans Pro"/>
              </a:defRPr>
            </a:pPr>
            <a:endParaRPr dirty="0">
              <a:latin typeface="Calibri" panose="020F0502020204030204" pitchFamily="34" charset="0"/>
              <a:cs typeface="Calibri" panose="020F0502020204030204" pitchFamily="34" charset="0"/>
            </a:endParaRPr>
          </a:p>
        </p:txBody>
      </p:sp>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Eine App installieren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Digital dabei – Startpaket…"/>
          <p:cNvSpPr txBox="1">
            <a:spLocks/>
          </p:cNvSpPr>
          <p:nvPr/>
        </p:nvSpPr>
        <p:spPr>
          <a:xfrm>
            <a:off x="2391341" y="3209024"/>
            <a:ext cx="19753042" cy="363432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10" name="Textfeld 9"/>
          <p:cNvSpPr txBox="1"/>
          <p:nvPr/>
        </p:nvSpPr>
        <p:spPr>
          <a:xfrm>
            <a:off x="2340000" y="3204000"/>
            <a:ext cx="15591858"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defTabSz="457200">
              <a:lnSpc>
                <a:spcPts val="6000"/>
              </a:lnSpc>
              <a:defRPr sz="4500" b="1">
                <a:solidFill>
                  <a:srgbClr val="000000"/>
                </a:solidFill>
                <a:latin typeface="Source Sans Pro"/>
                <a:ea typeface="Source Sans Pro"/>
                <a:cs typeface="Source Sans Pro"/>
                <a:sym typeface="Source Sans Pro"/>
              </a:defRPr>
            </a:pPr>
            <a:r>
              <a:rPr lang="de-DE" sz="4800" dirty="0">
                <a:latin typeface="Calibri" panose="020F0502020204030204" pitchFamily="34" charset="0"/>
                <a:cs typeface="Calibri" panose="020F0502020204030204" pitchFamily="34" charset="0"/>
              </a:rPr>
              <a:t>Installieren Sie eine gewünschte App:</a:t>
            </a:r>
          </a:p>
        </p:txBody>
      </p:sp>
      <p:sp>
        <p:nvSpPr>
          <p:cNvPr id="11" name="Digital dabei – Startpaket…"/>
          <p:cNvSpPr txBox="1">
            <a:spLocks/>
          </p:cNvSpPr>
          <p:nvPr/>
        </p:nvSpPr>
        <p:spPr>
          <a:xfrm>
            <a:off x="1397427" y="5394960"/>
            <a:ext cx="13629213" cy="703831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914400" indent="-914400" defTabSz="457200">
              <a:lnSpc>
                <a:spcPts val="6500"/>
              </a:lnSpc>
              <a:spcAft>
                <a:spcPts val="15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Öffnen Sie den „Play Store“ oder „App Store“.</a:t>
            </a:r>
          </a:p>
          <a:p>
            <a:pPr marL="914400" indent="-914400" defTabSz="457200">
              <a:lnSpc>
                <a:spcPts val="6500"/>
              </a:lnSpc>
              <a:spcAft>
                <a:spcPts val="15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Suchen Sie nach der gewünschten App </a:t>
            </a:r>
            <a:r>
              <a:rPr lang="de-DE" sz="4600" b="0" spc="0">
                <a:latin typeface="Calibri" panose="020F0502020204030204" pitchFamily="34" charset="0"/>
                <a:ea typeface="Source Sans Pro" charset="0"/>
                <a:cs typeface="Calibri" panose="020F0502020204030204" pitchFamily="34" charset="0"/>
              </a:rPr>
              <a:t>und installieren </a:t>
            </a:r>
            <a:r>
              <a:rPr lang="de-DE" sz="4600" b="0" spc="0" dirty="0">
                <a:latin typeface="Calibri" panose="020F0502020204030204" pitchFamily="34" charset="0"/>
                <a:ea typeface="Source Sans Pro" charset="0"/>
                <a:cs typeface="Calibri" panose="020F0502020204030204" pitchFamily="34" charset="0"/>
              </a:rPr>
              <a:t>Sie diese.</a:t>
            </a:r>
          </a:p>
          <a:p>
            <a:pPr marL="914400" indent="-914400" defTabSz="457200">
              <a:lnSpc>
                <a:spcPts val="6500"/>
              </a:lnSpc>
              <a:spcAft>
                <a:spcPts val="15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4600" b="0" spc="0" dirty="0">
                <a:latin typeface="Calibri" panose="020F0502020204030204" pitchFamily="34" charset="0"/>
                <a:ea typeface="Source Sans Pro" charset="0"/>
                <a:cs typeface="Calibri" panose="020F0502020204030204" pitchFamily="34" charset="0"/>
              </a:rPr>
              <a:t>Öffnen Sie die installierte App.</a:t>
            </a:r>
          </a:p>
        </p:txBody>
      </p:sp>
      <p:pic>
        <p:nvPicPr>
          <p:cNvPr id="12" name="Bild 11"/>
          <p:cNvPicPr>
            <a:picLocks noChangeAspect="1"/>
          </p:cNvPicPr>
          <p:nvPr/>
        </p:nvPicPr>
        <p:blipFill>
          <a:blip r:embed="rId3"/>
          <a:stretch>
            <a:fillRect/>
          </a:stretch>
        </p:blipFill>
        <p:spPr>
          <a:xfrm>
            <a:off x="19837692" y="7662188"/>
            <a:ext cx="3276600" cy="5753100"/>
          </a:xfrm>
          <a:prstGeom prst="rect">
            <a:avLst/>
          </a:prstGeom>
        </p:spPr>
      </p:pic>
      <p:pic>
        <p:nvPicPr>
          <p:cNvPr id="7" name="Grafik 6">
            <a:extLst>
              <a:ext uri="{FF2B5EF4-FFF2-40B4-BE49-F238E27FC236}">
                <a16:creationId xmlns:a16="http://schemas.microsoft.com/office/drawing/2014/main" id="{DC3E711C-842E-52F7-C287-1ACFA92CF7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28971692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Optionale Vertiefung</a:t>
            </a:r>
          </a:p>
        </p:txBody>
      </p:sp>
      <p:sp>
        <p:nvSpPr>
          <p:cNvPr id="3"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4" name="Rechteck 3"/>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2340001" y="3459180"/>
            <a:ext cx="14778418" cy="3141694"/>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numCol="1" spcCol="720000" anchor="t">
            <a:spAutoFit/>
          </a:bodyPr>
          <a:lstStyle/>
          <a:p>
            <a:pPr algn="l">
              <a:lnSpc>
                <a:spcPts val="6000"/>
              </a:lnSpc>
              <a:defRPr sz="4600">
                <a:solidFill>
                  <a:srgbClr val="000000"/>
                </a:solidFill>
                <a:latin typeface="Source Sans Pro"/>
                <a:ea typeface="Source Sans Pro"/>
                <a:cs typeface="Source Sans Pro"/>
                <a:sym typeface="Source Sans Pro"/>
              </a:defRPr>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App-Steckbrief</a:t>
            </a: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a:p>
            <a:pPr algn="l">
              <a:lnSpc>
                <a:spcPts val="6000"/>
              </a:lnSpc>
              <a:defRPr sz="4600">
                <a:solidFill>
                  <a:srgbClr val="000000"/>
                </a:solidFill>
                <a:latin typeface="Source Sans Pro"/>
                <a:ea typeface="Source Sans Pro"/>
                <a:cs typeface="Source Sans Pro"/>
                <a:sym typeface="Source Sans Pro"/>
              </a:defRPr>
            </a:pPr>
            <a:r>
              <a:rPr lang="de-DE" dirty="0">
                <a:latin typeface="Calibri" panose="020F0502020204030204" pitchFamily="34" charset="0"/>
                <a:cs typeface="Calibri" panose="020F0502020204030204" pitchFamily="34" charset="0"/>
              </a:rPr>
              <a:t>Erproben Sie zu Hause die neu installierte App und dokumentieren Sie Ihren Einblick. </a:t>
            </a:r>
          </a:p>
        </p:txBody>
      </p:sp>
      <p:pic>
        <p:nvPicPr>
          <p:cNvPr id="7" name="Bild 6"/>
          <p:cNvPicPr>
            <a:picLocks noChangeAspect="1"/>
          </p:cNvPicPr>
          <p:nvPr/>
        </p:nvPicPr>
        <p:blipFill>
          <a:blip r:embed="rId3"/>
          <a:stretch>
            <a:fillRect/>
          </a:stretch>
        </p:blipFill>
        <p:spPr>
          <a:xfrm>
            <a:off x="19849003" y="7651949"/>
            <a:ext cx="3276600" cy="5143500"/>
          </a:xfrm>
          <a:prstGeom prst="rect">
            <a:avLst/>
          </a:prstGeom>
        </p:spPr>
      </p:pic>
      <p:pic>
        <p:nvPicPr>
          <p:cNvPr id="8" name="Grafik 7">
            <a:extLst>
              <a:ext uri="{FF2B5EF4-FFF2-40B4-BE49-F238E27FC236}">
                <a16:creationId xmlns:a16="http://schemas.microsoft.com/office/drawing/2014/main" id="{89F595E3-25F0-0CAF-74C9-470372ACCC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960404558"/>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Fragen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5310053" y="4422898"/>
            <a:ext cx="6300056"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7" name="Rechtwinkliges Dreieck 6"/>
          <p:cNvSpPr/>
          <p:nvPr/>
        </p:nvSpPr>
        <p:spPr>
          <a:xfrm rot="10800000">
            <a:off x="4586165" y="567437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Bild 8"/>
          <p:cNvPicPr>
            <a:picLocks noChangeAspect="1"/>
          </p:cNvPicPr>
          <p:nvPr/>
        </p:nvPicPr>
        <p:blipFill>
          <a:blip r:embed="rId3"/>
          <a:stretch>
            <a:fillRect/>
          </a:stretch>
        </p:blipFill>
        <p:spPr>
          <a:xfrm>
            <a:off x="-3127129" y="4132623"/>
            <a:ext cx="6628090" cy="10291283"/>
          </a:xfrm>
          <a:prstGeom prst="rect">
            <a:avLst/>
          </a:prstGeom>
        </p:spPr>
      </p:pic>
      <p:sp>
        <p:nvSpPr>
          <p:cNvPr id="12" name="Textfeld 11"/>
          <p:cNvSpPr txBox="1"/>
          <p:nvPr/>
        </p:nvSpPr>
        <p:spPr>
          <a:xfrm>
            <a:off x="5885193" y="5630280"/>
            <a:ext cx="5281571"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ist noch offen?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pic>
        <p:nvPicPr>
          <p:cNvPr id="10" name="Grafik 9">
            <a:extLst>
              <a:ext uri="{FF2B5EF4-FFF2-40B4-BE49-F238E27FC236}">
                <a16:creationId xmlns:a16="http://schemas.microsoft.com/office/drawing/2014/main" id="{2EEC0FA1-9CE8-A205-62C0-5C0DB36EFE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51961450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3"/>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Digital dabei – Startpaket</a:t>
            </a:r>
          </a:p>
        </p:txBody>
      </p:sp>
      <p:sp>
        <p:nvSpPr>
          <p:cNvPr id="16"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Digital dabei – Startpaket…"/>
          <p:cNvSpPr txBox="1">
            <a:spLocks/>
          </p:cNvSpPr>
          <p:nvPr/>
        </p:nvSpPr>
        <p:spPr>
          <a:xfrm>
            <a:off x="2391341" y="5812723"/>
            <a:ext cx="13722754" cy="617651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Digital dabei – Startpaket…"/>
          <p:cNvSpPr txBox="1">
            <a:spLocks/>
          </p:cNvSpPr>
          <p:nvPr/>
        </p:nvSpPr>
        <p:spPr>
          <a:xfrm>
            <a:off x="2340000" y="4139198"/>
            <a:ext cx="12179461" cy="3891619"/>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Danke und bis </a:t>
            </a:r>
          </a:p>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zum nächsten Mal!</a:t>
            </a:r>
          </a:p>
        </p:txBody>
      </p:sp>
      <p:pic>
        <p:nvPicPr>
          <p:cNvPr id="10" name="Bild 9"/>
          <p:cNvPicPr>
            <a:picLocks noChangeAspect="1"/>
          </p:cNvPicPr>
          <p:nvPr/>
        </p:nvPicPr>
        <p:blipFill>
          <a:blip r:embed="rId2"/>
          <a:stretch>
            <a:fillRect/>
          </a:stretch>
        </p:blipFill>
        <p:spPr>
          <a:xfrm>
            <a:off x="15655217" y="1765005"/>
            <a:ext cx="6058772" cy="10854324"/>
          </a:xfrm>
          <a:prstGeom prst="rect">
            <a:avLst/>
          </a:prstGeom>
        </p:spPr>
      </p:pic>
      <p:pic>
        <p:nvPicPr>
          <p:cNvPr id="3" name="Grafik 2">
            <a:extLst>
              <a:ext uri="{FF2B5EF4-FFF2-40B4-BE49-F238E27FC236}">
                <a16:creationId xmlns:a16="http://schemas.microsoft.com/office/drawing/2014/main" id="{03CCA95D-E4D5-1D48-B5B0-C4B7F52A6A4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70723336"/>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412</Words>
  <Application>Microsoft Macintosh PowerPoint</Application>
  <PresentationFormat>Benutzerdefiniert</PresentationFormat>
  <Paragraphs>49</Paragraphs>
  <Slides>8</Slides>
  <Notes>7</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8</vt:i4>
      </vt:variant>
    </vt:vector>
  </HeadingPairs>
  <TitlesOfParts>
    <vt:vector size="12" baseType="lpstr">
      <vt:lpstr>Calibri</vt:lpstr>
      <vt:lpstr>Helvetica Neue</vt:lpstr>
      <vt:lpstr>Helvetica Neue Medium</vt:lpstr>
      <vt:lpstr>21_BasicWhite</vt:lpstr>
      <vt:lpstr>Digital dabei – Startpaket</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dabei – Startpaket  Baustein 3  In diesem Baustein werden die Bedien-Gesten gemeinsam geübt, sowie die Grundlagen für die eigenständige Weiterarbeit mit der App vermittelt.</dc:title>
  <cp:lastModifiedBy>Paula Segler</cp:lastModifiedBy>
  <cp:revision>38</cp:revision>
  <dcterms:modified xsi:type="dcterms:W3CDTF">2023-11-14T10:58:02Z</dcterms:modified>
</cp:coreProperties>
</file>