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65" r:id="rId3"/>
    <p:sldId id="294" r:id="rId4"/>
    <p:sldId id="296" r:id="rId5"/>
    <p:sldId id="297" r:id="rId6"/>
    <p:sldId id="298" r:id="rId7"/>
    <p:sldId id="299" r:id="rId8"/>
    <p:sldId id="300" r:id="rId9"/>
    <p:sldId id="301" r:id="rId10"/>
    <p:sldId id="259" r:id="rId11"/>
    <p:sldId id="257" r:id="rId12"/>
    <p:sldId id="264" r:id="rId13"/>
    <p:sldId id="266" r:id="rId14"/>
    <p:sldId id="280" r:id="rId15"/>
    <p:sldId id="281"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 id="{27781B9B-DB0B-2BF3-8D51-399199A9C926}" name="Mila Hundertmark" initials="MH" userId="S::mh@bfmedienbildung.onmicrosoft.com::dc2ff571-0a46-492d-8d0c-a6ccef4e72d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D932"/>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167"/>
    <p:restoredTop sz="66009"/>
  </p:normalViewPr>
  <p:slideViewPr>
    <p:cSldViewPr snapToGrid="0" snapToObjects="1">
      <p:cViewPr varScale="1">
        <p:scale>
          <a:sx n="30" d="100"/>
          <a:sy n="30" d="100"/>
        </p:scale>
        <p:origin x="232" y="1016"/>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Begrüßen Sie die Teilnehmenden und geben Sie einen Überblick über die heutige Begleitung. (Dauer: 5 Minuten)</a:t>
            </a:r>
          </a:p>
          <a:p>
            <a:endParaRPr lang="de-DE" dirty="0"/>
          </a:p>
        </p:txBody>
      </p:sp>
    </p:spTree>
    <p:extLst>
      <p:ext uri="{BB962C8B-B14F-4D97-AF65-F5344CB8AC3E}">
        <p14:creationId xmlns:p14="http://schemas.microsoft.com/office/powerpoint/2010/main" val="210239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t>Folie 1 von 2, </a:t>
            </a:r>
            <a:r>
              <a:rPr lang="de-DE" dirty="0">
                <a:solidFill>
                  <a:srgbClr val="000000"/>
                </a:solidFill>
                <a:effectLst/>
                <a:latin typeface="Calibri" panose="020F0502020204030204" pitchFamily="34" charset="0"/>
              </a:rPr>
              <a:t> Dauer der 2 Folien insgesamt: 10 Minuten</a:t>
            </a:r>
          </a:p>
          <a:p>
            <a:endParaRPr lang="de-DE" dirty="0"/>
          </a:p>
        </p:txBody>
      </p:sp>
    </p:spTree>
    <p:extLst>
      <p:ext uri="{BB962C8B-B14F-4D97-AF65-F5344CB8AC3E}">
        <p14:creationId xmlns:p14="http://schemas.microsoft.com/office/powerpoint/2010/main" val="1872889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mn-lt"/>
              </a:rPr>
              <a:t>Wie eben schon aufgezeigt ist das kritische Prüfen von Apps speziell für Android-Nutzerinnen und -Nutzer relevant.</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mn-lt"/>
              </a:rPr>
              <a:t>Damit zusammen mit der Installation von neuen Apps keine Schadsoftware installiert wird oder Fremden Zugriff auf das eigene Gerät erteilt wird, können folgende Tipps bei der Einschätzung der Seriosität unterstützen: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solidFill>
                <a:srgbClr val="000000"/>
              </a:solidFill>
              <a:effectLst/>
              <a:latin typeface="+mn-lt"/>
            </a:endParaRPr>
          </a:p>
          <a:p>
            <a:pPr marL="0" marR="0" lvl="0" indent="0" defTabSz="457200" eaLnBrk="1" fontAlgn="auto" latinLnBrk="0" hangingPunct="1">
              <a:lnSpc>
                <a:spcPct val="117999"/>
              </a:lnSpc>
              <a:spcBef>
                <a:spcPts val="0"/>
              </a:spcBef>
              <a:spcAft>
                <a:spcPts val="0"/>
              </a:spcAft>
              <a:buClrTx/>
              <a:buSzTx/>
              <a:buFontTx/>
              <a:buNone/>
              <a:tabLst/>
              <a:defRPr/>
            </a:pPr>
            <a:r>
              <a:rPr lang="de-DE" b="1" dirty="0">
                <a:solidFill>
                  <a:srgbClr val="000000"/>
                </a:solidFill>
                <a:effectLst/>
                <a:latin typeface="+mn-lt"/>
              </a:rPr>
              <a:t>Wer hat die App entwickelt?</a:t>
            </a:r>
          </a:p>
          <a:p>
            <a:pPr marL="0" marR="0" lvl="0" indent="0" defTabSz="457200" eaLnBrk="1" fontAlgn="auto" latinLnBrk="0" hangingPunct="1">
              <a:lnSpc>
                <a:spcPct val="117999"/>
              </a:lnSpc>
              <a:spcBef>
                <a:spcPts val="0"/>
              </a:spcBef>
              <a:spcAft>
                <a:spcPts val="0"/>
              </a:spcAft>
              <a:buClrTx/>
              <a:buSzTx/>
              <a:buFontTx/>
              <a:buNone/>
              <a:tabLst/>
              <a:defRPr/>
            </a:pPr>
            <a:r>
              <a:rPr lang="de-DE" b="0" i="0" u="none" strike="noStrike" dirty="0">
                <a:solidFill>
                  <a:srgbClr val="5E5E5E"/>
                </a:solidFill>
                <a:effectLst/>
                <a:latin typeface="+mn-lt"/>
              </a:rPr>
              <a:t>Schauen Sie sich an, wer die App entwickelt hat – manchmal kann das einen Hinweis geben, ob die App seriös ist. Gibt es eine offizielle Webseite? Können Sie den Entwickler per </a:t>
            </a:r>
            <a:r>
              <a:rPr lang="de-DE" b="0" i="0" u="none" strike="noStrike" dirty="0">
                <a:solidFill>
                  <a:srgbClr val="B70D21"/>
                </a:solidFill>
                <a:effectLst/>
                <a:latin typeface="+mn-lt"/>
              </a:rPr>
              <a:t>E-Mail</a:t>
            </a:r>
            <a:r>
              <a:rPr lang="de-DE" b="0" i="0" u="none" strike="noStrike" dirty="0">
                <a:solidFill>
                  <a:srgbClr val="5E5E5E"/>
                </a:solidFill>
                <a:effectLst/>
                <a:latin typeface="+mn-lt"/>
              </a:rPr>
              <a:t> kontaktieren? Hat die Webseite ein Impressum und die Firma eine Anschrift? </a:t>
            </a:r>
          </a:p>
          <a:p>
            <a:pPr marL="0" marR="0" lvl="0" indent="0" defTabSz="457200" eaLnBrk="1" fontAlgn="auto" latinLnBrk="0" hangingPunct="1">
              <a:lnSpc>
                <a:spcPct val="117999"/>
              </a:lnSpc>
              <a:spcBef>
                <a:spcPts val="0"/>
              </a:spcBef>
              <a:spcAft>
                <a:spcPts val="0"/>
              </a:spcAft>
              <a:buClrTx/>
              <a:buSzTx/>
              <a:buFontTx/>
              <a:buNone/>
              <a:tabLst/>
              <a:defRPr/>
            </a:pPr>
            <a:endParaRPr lang="de-DE" b="0" i="0" u="none" strike="noStrike" dirty="0">
              <a:solidFill>
                <a:srgbClr val="5E5E5E"/>
              </a:solidFill>
              <a:effectLst/>
              <a:latin typeface="+mn-lt"/>
            </a:endParaRPr>
          </a:p>
          <a:p>
            <a:pPr marL="0" marR="0" lvl="0" indent="0" defTabSz="457200" eaLnBrk="1" fontAlgn="auto" latinLnBrk="0" hangingPunct="1">
              <a:lnSpc>
                <a:spcPct val="117999"/>
              </a:lnSpc>
              <a:spcBef>
                <a:spcPts val="0"/>
              </a:spcBef>
              <a:spcAft>
                <a:spcPts val="0"/>
              </a:spcAft>
              <a:buClrTx/>
              <a:buSzTx/>
              <a:buFontTx/>
              <a:buNone/>
              <a:tabLst/>
              <a:defRPr/>
            </a:pPr>
            <a:r>
              <a:rPr lang="de-DE" b="1" i="0" u="none" strike="noStrike" dirty="0">
                <a:solidFill>
                  <a:srgbClr val="5E5E5E"/>
                </a:solidFill>
                <a:effectLst/>
                <a:latin typeface="+mn-lt"/>
              </a:rPr>
              <a:t>Was ergibt sich aus Kommentaren und Bewertungen?</a:t>
            </a:r>
          </a:p>
          <a:p>
            <a:pPr algn="l"/>
            <a:r>
              <a:rPr lang="de-DE" b="0" i="0" u="none" strike="noStrike" dirty="0">
                <a:solidFill>
                  <a:srgbClr val="5E5E5E"/>
                </a:solidFill>
                <a:effectLst/>
                <a:latin typeface="+mn-lt"/>
              </a:rPr>
              <a:t>Ein weiterer Anhaltspunkt zur Einschätzung der Seriosität der App können Kommentare und Bewertungen sein (auch wenn Sie sich nicht blind auf diese verlassen sollten – immerhin könnten sie gefälscht sein). Bewertungen finden Sie direkt im Store, hilfreich ist es darüber hinaus auch, wenn Sie zusätzlich im Internet nach Erfahrungen suchen, um sich ein umfassenderes Bild zu machen.</a:t>
            </a:r>
          </a:p>
          <a:p>
            <a:pPr marL="0" marR="0" lvl="0" indent="0" defTabSz="457200" eaLnBrk="1" fontAlgn="auto" latinLnBrk="0" hangingPunct="1">
              <a:lnSpc>
                <a:spcPct val="117999"/>
              </a:lnSpc>
              <a:spcBef>
                <a:spcPts val="0"/>
              </a:spcBef>
              <a:spcAft>
                <a:spcPts val="0"/>
              </a:spcAft>
              <a:buClrTx/>
              <a:buSzTx/>
              <a:buFontTx/>
              <a:buNone/>
              <a:tabLst/>
              <a:defRPr/>
            </a:pPr>
            <a:endParaRPr lang="de-DE" b="1" dirty="0">
              <a:effectLst/>
              <a:latin typeface="+mn-lt"/>
            </a:endParaRPr>
          </a:p>
          <a:p>
            <a:r>
              <a:rPr lang="de-DE" b="1" dirty="0">
                <a:latin typeface="+mn-lt"/>
              </a:rPr>
              <a:t>Welche Berechtigungen fordert die App?</a:t>
            </a:r>
          </a:p>
          <a:p>
            <a:pPr algn="l"/>
            <a:r>
              <a:rPr lang="de-DE" b="0" i="0" u="none" strike="noStrike" dirty="0">
                <a:solidFill>
                  <a:srgbClr val="5E5E5E"/>
                </a:solidFill>
                <a:effectLst/>
                <a:latin typeface="+mn-lt"/>
              </a:rPr>
              <a:t>Um auf Daten und verschiedene Dienste des Smartphones oder Tablets zugreifen zu können, benötigen Apps Berechtigungen. Die Liste der Berechtigungen können Sie bereits vor der Installation einsehen und entscheiden, ob Sie die betreffende App nutzen möchten. Hinterfragen Sie die Berechtigungen. So ist es beispielsweise fraglich, warum ein einfaches Spiel Ihren Standort wissen und kostenpflichtige SMS versenden möchte. Kommt Ihnen etwas seltsam vor, sollten Sie lieber die Finger von der App lassen oder zunächst eine andere Person zu Rate ziehen. </a:t>
            </a:r>
            <a:endParaRPr lang="de-DE" b="1" i="0" u="none" strike="noStrike" dirty="0">
              <a:solidFill>
                <a:srgbClr val="5E5E5E"/>
              </a:solidFill>
              <a:effectLst/>
              <a:latin typeface="+mn-lt"/>
            </a:endParaRPr>
          </a:p>
          <a:p>
            <a:endParaRPr lang="de-DE" b="0" dirty="0">
              <a:latin typeface="+mn-l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Rufen Sie gemeinsam mit Ihren Teilnehmenden den Laden für Apps, also den Google Play Store bei Android bzw. den App Store bei Apple auf. Erproben Sie gemeinsam, wie dort nach Apps gesucht werden kann. Nehmen Sie den Teilnehmenden Ängste: Zeigen Sie ihnen, wie sie Detailinformationen zu den Apps aufrufen können, auch ohne diese direkt zu kaufen bzw. zu installieren. (Dauer: 15 Minuten)</a:t>
            </a:r>
          </a:p>
          <a:p>
            <a:endParaRPr lang="de-DE" dirty="0"/>
          </a:p>
        </p:txBody>
      </p:sp>
    </p:spTree>
    <p:extLst>
      <p:ext uri="{BB962C8B-B14F-4D97-AF65-F5344CB8AC3E}">
        <p14:creationId xmlns:p14="http://schemas.microsoft.com/office/powerpoint/2010/main" val="981578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Geben Sie das Arbeitsblatt „Neue Apps finden“ aus und besprechen Sie kurz die optionale Vertiefung. (Dauer: 5 Minuten)</a:t>
            </a:r>
          </a:p>
          <a:p>
            <a:endParaRPr lang="de-DE" dirty="0"/>
          </a:p>
        </p:txBody>
      </p:sp>
    </p:spTree>
    <p:extLst>
      <p:ext uri="{BB962C8B-B14F-4D97-AF65-F5344CB8AC3E}">
        <p14:creationId xmlns:p14="http://schemas.microsoft.com/office/powerpoint/2010/main" val="764047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Klären Sie Fragen, kündigen Sie das nächste Treffen an und verabschieden Sie sich. (Dauer: 5 Minuten)</a:t>
            </a:r>
          </a:p>
          <a:p>
            <a:endParaRPr lang="de-DE" dirty="0"/>
          </a:p>
        </p:txBody>
      </p:sp>
    </p:spTree>
    <p:extLst>
      <p:ext uri="{BB962C8B-B14F-4D97-AF65-F5344CB8AC3E}">
        <p14:creationId xmlns:p14="http://schemas.microsoft.com/office/powerpoint/2010/main" val="2601497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017566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Stellen Sie beliebte Apps vor: </a:t>
            </a:r>
            <a:r>
              <a:rPr lang="de-DE" dirty="0">
                <a:solidFill>
                  <a:srgbClr val="000000"/>
                </a:solidFill>
                <a:effectLst/>
                <a:latin typeface="Helvetica Neue" panose="02000503000000020004" pitchFamily="2" charset="0"/>
              </a:rPr>
              <a:t>(Folie 1/8, Gesamtdauer der 8 Folien: 20 Minuten)</a:t>
            </a:r>
            <a:endParaRPr lang="de-DE" dirty="0">
              <a:solidFill>
                <a:srgbClr val="000000"/>
              </a:solidFill>
              <a:effectLst/>
              <a:latin typeface="Calibri" panose="020F0502020204030204" pitchFamily="34" charset="0"/>
            </a:endParaRPr>
          </a:p>
          <a:p>
            <a:pPr marL="342900" indent="-342900">
              <a:buFontTx/>
              <a:buChar char="-"/>
            </a:pPr>
            <a:r>
              <a:rPr lang="de-DE" dirty="0">
                <a:solidFill>
                  <a:srgbClr val="000000"/>
                </a:solidFill>
                <a:effectLst/>
                <a:latin typeface="Calibri" panose="020F0502020204030204" pitchFamily="34" charset="0"/>
              </a:rPr>
              <a:t>YouTube</a:t>
            </a:r>
          </a:p>
          <a:p>
            <a:pPr marL="342900" indent="-342900">
              <a:buFontTx/>
              <a:buChar char="-"/>
            </a:pPr>
            <a:r>
              <a:rPr lang="de-DE" dirty="0">
                <a:solidFill>
                  <a:srgbClr val="000000"/>
                </a:solidFill>
                <a:effectLst/>
                <a:latin typeface="Calibri" panose="020F0502020204030204" pitchFamily="34" charset="0"/>
              </a:rPr>
              <a:t>Google Maps</a:t>
            </a:r>
          </a:p>
          <a:p>
            <a:pPr marL="342900" indent="-342900">
              <a:buFontTx/>
              <a:buChar char="-"/>
            </a:pPr>
            <a:r>
              <a:rPr lang="de-DE" dirty="0">
                <a:solidFill>
                  <a:srgbClr val="000000"/>
                </a:solidFill>
                <a:effectLst/>
                <a:latin typeface="Calibri" panose="020F0502020204030204" pitchFamily="34" charset="0"/>
              </a:rPr>
              <a:t>Tagesschau</a:t>
            </a:r>
          </a:p>
          <a:p>
            <a:pPr marL="342900" indent="-342900">
              <a:buFontTx/>
              <a:buChar char="-"/>
            </a:pPr>
            <a:r>
              <a:rPr lang="de-DE" dirty="0">
                <a:solidFill>
                  <a:srgbClr val="000000"/>
                </a:solidFill>
                <a:effectLst/>
                <a:latin typeface="Calibri" panose="020F0502020204030204" pitchFamily="34" charset="0"/>
              </a:rPr>
              <a:t>Tageszeitungen</a:t>
            </a:r>
          </a:p>
          <a:p>
            <a:pPr marL="342900" indent="-342900">
              <a:buFontTx/>
              <a:buChar char="-"/>
            </a:pPr>
            <a:r>
              <a:rPr lang="de-DE" dirty="0">
                <a:solidFill>
                  <a:srgbClr val="000000"/>
                </a:solidFill>
                <a:effectLst/>
                <a:latin typeface="Calibri" panose="020F0502020204030204" pitchFamily="34" charset="0"/>
              </a:rPr>
              <a:t>Google News und </a:t>
            </a:r>
            <a:r>
              <a:rPr lang="de-DE" dirty="0" err="1">
                <a:solidFill>
                  <a:srgbClr val="000000"/>
                </a:solidFill>
                <a:effectLst/>
                <a:latin typeface="Calibri" panose="020F0502020204030204" pitchFamily="34" charset="0"/>
              </a:rPr>
              <a:t>Flipboard</a:t>
            </a:r>
            <a:endParaRPr lang="de-DE" dirty="0">
              <a:solidFill>
                <a:srgbClr val="000000"/>
              </a:solidFill>
              <a:effectLst/>
              <a:latin typeface="Calibri" panose="020F0502020204030204" pitchFamily="34" charset="0"/>
            </a:endParaRPr>
          </a:p>
          <a:p>
            <a:pPr marL="342900" indent="-342900">
              <a:buFontTx/>
              <a:buChar char="-"/>
            </a:pPr>
            <a:r>
              <a:rPr lang="de-DE" dirty="0">
                <a:solidFill>
                  <a:srgbClr val="000000"/>
                </a:solidFill>
                <a:effectLst/>
                <a:latin typeface="Calibri" panose="020F0502020204030204" pitchFamily="34" charset="0"/>
              </a:rPr>
              <a:t>Suchmaschinen</a:t>
            </a:r>
          </a:p>
          <a:p>
            <a:pPr marL="342900" indent="-342900">
              <a:buFontTx/>
              <a:buChar char="-"/>
            </a:pPr>
            <a:r>
              <a:rPr lang="de-DE" dirty="0">
                <a:solidFill>
                  <a:srgbClr val="000000"/>
                </a:solidFill>
                <a:effectLst/>
                <a:latin typeface="Calibri" panose="020F0502020204030204" pitchFamily="34" charset="0"/>
              </a:rPr>
              <a:t>Mediatheken von Fernsehsendern</a:t>
            </a:r>
          </a:p>
          <a:p>
            <a:pPr marL="342900" indent="-342900">
              <a:buFontTx/>
              <a:buChar char="-"/>
            </a:pPr>
            <a:r>
              <a:rPr lang="de-DE" dirty="0" err="1">
                <a:solidFill>
                  <a:srgbClr val="000000"/>
                </a:solidFill>
                <a:effectLst/>
                <a:latin typeface="Calibri" panose="020F0502020204030204" pitchFamily="34" charset="0"/>
              </a:rPr>
              <a:t>Secuso</a:t>
            </a:r>
            <a:r>
              <a:rPr lang="de-DE" dirty="0">
                <a:solidFill>
                  <a:srgbClr val="000000"/>
                </a:solidFill>
                <a:effectLst/>
                <a:latin typeface="Calibri" panose="020F0502020204030204" pitchFamily="34" charset="0"/>
              </a:rPr>
              <a:t>-Apps </a:t>
            </a:r>
            <a:r>
              <a:rPr lang="de-DE" i="1" dirty="0">
                <a:solidFill>
                  <a:srgbClr val="000000"/>
                </a:solidFill>
                <a:effectLst/>
                <a:latin typeface="Calibri" panose="020F0502020204030204" pitchFamily="34" charset="0"/>
              </a:rPr>
              <a:t>(nur für Android!)</a:t>
            </a:r>
          </a:p>
          <a:p>
            <a:endParaRPr lang="de-DE" dirty="0"/>
          </a:p>
        </p:txBody>
      </p:sp>
    </p:spTree>
    <p:extLst>
      <p:ext uri="{BB962C8B-B14F-4D97-AF65-F5344CB8AC3E}">
        <p14:creationId xmlns:p14="http://schemas.microsoft.com/office/powerpoint/2010/main" val="2595032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75389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188456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35832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47836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57024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67128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132837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sv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sv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sv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sv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sv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lernen Sie beliebte Apps </a:t>
            </a:r>
          </a:p>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sowie den „Laden“ für Apps kennen.</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3.5</a:t>
            </a:r>
          </a:p>
        </p:txBody>
      </p:sp>
      <p:pic>
        <p:nvPicPr>
          <p:cNvPr id="4" name="Grafik 3">
            <a:extLst>
              <a:ext uri="{FF2B5EF4-FFF2-40B4-BE49-F238E27FC236}">
                <a16:creationId xmlns:a16="http://schemas.microsoft.com/office/drawing/2014/main" id="{BC18760B-B557-2CAA-0681-0A535746C70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den Sie Ihren Akku regelmäßig auf!"/>
          <p:cNvSpPr txBox="1"/>
          <p:nvPr/>
        </p:nvSpPr>
        <p:spPr>
          <a:xfrm>
            <a:off x="2340000" y="3464325"/>
            <a:ext cx="15354582" cy="9199570"/>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defTabSz="457200">
              <a:lnSpc>
                <a:spcPct val="120000"/>
              </a:lnSpc>
              <a:defRPr sz="9000" b="1">
                <a:solidFill>
                  <a:srgbClr val="000000"/>
                </a:solidFill>
                <a:latin typeface="Source Sans Pro"/>
                <a:ea typeface="Source Sans Pro"/>
                <a:cs typeface="Source Sans Pro"/>
                <a:sym typeface="Source Sans Pro"/>
              </a:defRPr>
            </a:lvl1pPr>
          </a:lstStyle>
          <a:p>
            <a:r>
              <a:rPr lang="de-DE" sz="7000" dirty="0">
                <a:latin typeface="Calibri" panose="020F0502020204030204" pitchFamily="34" charset="0"/>
                <a:cs typeface="Calibri" panose="020F0502020204030204" pitchFamily="34" charset="0"/>
              </a:rPr>
              <a:t>Vor allem wenn Sie ein </a:t>
            </a:r>
            <a:r>
              <a:rPr lang="de-DE" sz="7000" dirty="0">
                <a:solidFill>
                  <a:srgbClr val="111111"/>
                </a:solidFill>
                <a:effectLst/>
                <a:latin typeface="Calibri" panose="020F0502020204030204" pitchFamily="34" charset="0"/>
                <a:cs typeface="Calibri" panose="020F0502020204030204" pitchFamily="34" charset="0"/>
              </a:rPr>
              <a:t>Android-Gerät nutzen, sollten Sie Apps vor der Installation kritisch begutachten. </a:t>
            </a:r>
          </a:p>
          <a:p>
            <a:r>
              <a:rPr lang="de-DE" sz="7000" b="0" dirty="0">
                <a:solidFill>
                  <a:srgbClr val="111111"/>
                </a:solidFill>
                <a:effectLst/>
                <a:latin typeface="Calibri" panose="020F0502020204030204" pitchFamily="34" charset="0"/>
                <a:cs typeface="Calibri" panose="020F0502020204030204" pitchFamily="34" charset="0"/>
              </a:rPr>
              <a:t>Im Apple App-Store gelten strengere Richtlinien, die für mehr Sicherheit für die Nutzerinnen und Nutzer sorgen.</a:t>
            </a:r>
          </a:p>
          <a:p>
            <a:endParaRPr lang="de-DE" sz="7800" b="0" dirty="0">
              <a:latin typeface="Calibri" panose="020F0502020204030204" pitchFamily="34" charset="0"/>
              <a:cs typeface="Calibri" panose="020F0502020204030204" pitchFamily="34" charset="0"/>
            </a:endParaRPr>
          </a:p>
        </p:txBody>
      </p:sp>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Tipp</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Rechteck 7"/>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Bild 1"/>
          <p:cNvPicPr>
            <a:picLocks noChangeAspect="1"/>
          </p:cNvPicPr>
          <p:nvPr/>
        </p:nvPicPr>
        <p:blipFill>
          <a:blip r:embed="rId3"/>
          <a:stretch>
            <a:fillRect/>
          </a:stretch>
        </p:blipFill>
        <p:spPr>
          <a:xfrm>
            <a:off x="17694582" y="1527314"/>
            <a:ext cx="2704146" cy="11653847"/>
          </a:xfrm>
          <a:prstGeom prst="rect">
            <a:avLst/>
          </a:prstGeom>
        </p:spPr>
      </p:pic>
      <p:sp>
        <p:nvSpPr>
          <p:cNvPr id="3" name="Textfeld 2">
            <a:extLst>
              <a:ext uri="{FF2B5EF4-FFF2-40B4-BE49-F238E27FC236}">
                <a16:creationId xmlns:a16="http://schemas.microsoft.com/office/drawing/2014/main" id="{596792EA-418F-0FFA-FDDD-F6DEF1A0464C}"/>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5" name="Grafik 4">
            <a:extLst>
              <a:ext uri="{FF2B5EF4-FFF2-40B4-BE49-F238E27FC236}">
                <a16:creationId xmlns:a16="http://schemas.microsoft.com/office/drawing/2014/main" id="{00346A92-CD8E-7C5F-4106-33079C3FE5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40000" y="3204000"/>
            <a:ext cx="15413580" cy="57624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lvl="0" defTabSz="457200">
              <a:lnSpc>
                <a:spcPct val="120000"/>
              </a:lnSpc>
              <a:defRPr sz="4500" b="1">
                <a:solidFill>
                  <a:srgbClr val="000000"/>
                </a:solidFill>
                <a:latin typeface="Source Sans Pro"/>
                <a:ea typeface="Source Sans Pro"/>
                <a:cs typeface="Source Sans Pro"/>
                <a:sym typeface="Source Sans Pro"/>
              </a:defRPr>
            </a:pPr>
            <a:r>
              <a:rPr lang="de-DE" sz="4600" spc="0" dirty="0">
                <a:solidFill>
                  <a:srgbClr val="D5D5D5">
                    <a:lumMod val="10000"/>
                  </a:srgbClr>
                </a:solidFill>
                <a:latin typeface="Calibri" panose="020F0502020204030204" pitchFamily="34" charset="0"/>
                <a:ea typeface="Source Sans Pro"/>
                <a:cs typeface="Calibri" panose="020F0502020204030204" pitchFamily="34" charset="0"/>
                <a:sym typeface="Source Sans Pro"/>
              </a:rPr>
              <a:t>Antworten auf die folgenden Fragen können bei der Einschätzung unterstützen:</a:t>
            </a: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91341" y="3528354"/>
            <a:ext cx="1867436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So erkennen Sie seriöse Apps</a:t>
            </a:r>
          </a:p>
        </p:txBody>
      </p:sp>
      <p:sp>
        <p:nvSpPr>
          <p:cNvPr id="12" name="Digital dabei – Startpaket…"/>
          <p:cNvSpPr txBox="1">
            <a:spLocks/>
          </p:cNvSpPr>
          <p:nvPr/>
        </p:nvSpPr>
        <p:spPr>
          <a:xfrm>
            <a:off x="1463711" y="5653176"/>
            <a:ext cx="18111065" cy="430718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Wer hat die App entwickelt?</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Was ergibt sich aus Kommentaren und Bewertungen?</a:t>
            </a:r>
          </a:p>
          <a:p>
            <a:pPr marL="698400" indent="-914400" defTabSz="457200">
              <a:lnSpc>
                <a:spcPts val="7500"/>
              </a:lnSpc>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Welche Berechtigungen fordert die App?</a:t>
            </a:r>
          </a:p>
        </p:txBody>
      </p:sp>
      <p:sp>
        <p:nvSpPr>
          <p:cNvPr id="14" name="Rechteck 1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Bild 3"/>
          <p:cNvPicPr>
            <a:picLocks noChangeAspect="1"/>
          </p:cNvPicPr>
          <p:nvPr/>
        </p:nvPicPr>
        <p:blipFill>
          <a:blip r:embed="rId3"/>
          <a:stretch>
            <a:fillRect/>
          </a:stretch>
        </p:blipFill>
        <p:spPr>
          <a:xfrm>
            <a:off x="19921987" y="7651546"/>
            <a:ext cx="3276600" cy="5143500"/>
          </a:xfrm>
          <a:prstGeom prst="rect">
            <a:avLst/>
          </a:prstGeom>
        </p:spPr>
      </p:pic>
      <p:sp>
        <p:nvSpPr>
          <p:cNvPr id="2" name="Textfeld 1">
            <a:extLst>
              <a:ext uri="{FF2B5EF4-FFF2-40B4-BE49-F238E27FC236}">
                <a16:creationId xmlns:a16="http://schemas.microsoft.com/office/drawing/2014/main" id="{45571582-54A9-E337-FE3F-CE02113E798E}"/>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5" name="Grafik 4">
            <a:extLst>
              <a:ext uri="{FF2B5EF4-FFF2-40B4-BE49-F238E27FC236}">
                <a16:creationId xmlns:a16="http://schemas.microsoft.com/office/drawing/2014/main" id="{00654DF2-BFCA-4047-2171-B7A478C546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Der „Laden“ für Apps</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pic>
        <p:nvPicPr>
          <p:cNvPr id="12" name="Bild 11"/>
          <p:cNvPicPr>
            <a:picLocks noChangeAspect="1"/>
          </p:cNvPicPr>
          <p:nvPr/>
        </p:nvPicPr>
        <p:blipFill>
          <a:blip r:embed="rId3"/>
          <a:stretch>
            <a:fillRect/>
          </a:stretch>
        </p:blipFill>
        <p:spPr>
          <a:xfrm>
            <a:off x="19837692" y="7662188"/>
            <a:ext cx="3276600" cy="5753100"/>
          </a:xfrm>
          <a:prstGeom prst="rect">
            <a:avLst/>
          </a:prstGeom>
        </p:spPr>
      </p:pic>
      <p:pic>
        <p:nvPicPr>
          <p:cNvPr id="13" name="Grafik 12">
            <a:extLst>
              <a:ext uri="{FF2B5EF4-FFF2-40B4-BE49-F238E27FC236}">
                <a16:creationId xmlns:a16="http://schemas.microsoft.com/office/drawing/2014/main" id="{85EC046D-4EE6-0D5D-4CE8-50023701C599}"/>
              </a:ext>
            </a:extLst>
          </p:cNvPr>
          <p:cNvPicPr>
            <a:picLocks noChangeAspect="1"/>
          </p:cNvPicPr>
          <p:nvPr/>
        </p:nvPicPr>
        <p:blipFill>
          <a:blip r:embed="rId4"/>
          <a:stretch>
            <a:fillRect/>
          </a:stretch>
        </p:blipFill>
        <p:spPr>
          <a:xfrm>
            <a:off x="2999740" y="5401918"/>
            <a:ext cx="1803400" cy="2082800"/>
          </a:xfrm>
          <a:prstGeom prst="rect">
            <a:avLst/>
          </a:prstGeom>
        </p:spPr>
      </p:pic>
      <p:pic>
        <p:nvPicPr>
          <p:cNvPr id="15" name="Grafik 14">
            <a:extLst>
              <a:ext uri="{FF2B5EF4-FFF2-40B4-BE49-F238E27FC236}">
                <a16:creationId xmlns:a16="http://schemas.microsoft.com/office/drawing/2014/main" id="{C3C288B3-0163-0475-405B-9C9D294C12C5}"/>
              </a:ext>
            </a:extLst>
          </p:cNvPr>
          <p:cNvPicPr>
            <a:picLocks noChangeAspect="1"/>
          </p:cNvPicPr>
          <p:nvPr/>
        </p:nvPicPr>
        <p:blipFill>
          <a:blip r:embed="rId5"/>
          <a:stretch>
            <a:fillRect/>
          </a:stretch>
        </p:blipFill>
        <p:spPr>
          <a:xfrm>
            <a:off x="9992526" y="5287072"/>
            <a:ext cx="2961366" cy="2197645"/>
          </a:xfrm>
          <a:prstGeom prst="rect">
            <a:avLst/>
          </a:prstGeom>
        </p:spPr>
      </p:pic>
      <p:sp>
        <p:nvSpPr>
          <p:cNvPr id="19" name="Textfeld 18">
            <a:extLst>
              <a:ext uri="{FF2B5EF4-FFF2-40B4-BE49-F238E27FC236}">
                <a16:creationId xmlns:a16="http://schemas.microsoft.com/office/drawing/2014/main" id="{C84415C2-D62A-0F3A-6BA5-64BA8D12E815}"/>
              </a:ext>
            </a:extLst>
          </p:cNvPr>
          <p:cNvSpPr txBox="1"/>
          <p:nvPr/>
        </p:nvSpPr>
        <p:spPr>
          <a:xfrm>
            <a:off x="2391341" y="9077403"/>
            <a:ext cx="13842004" cy="1518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de-DE" sz="4600" u="none" strike="noStrike" cap="none" spc="0" normalizeH="0" baseline="0" dirty="0">
                <a:ln>
                  <a:noFill/>
                </a:ln>
                <a:solidFill>
                  <a:schemeClr val="tx1">
                    <a:lumMod val="50000"/>
                  </a:schemeClr>
                </a:solidFill>
                <a:effectLst/>
                <a:uFillTx/>
                <a:latin typeface="Calibri" panose="020F0502020204030204" pitchFamily="34" charset="0"/>
                <a:ea typeface="Source Sans Pro" panose="020B0503030403020204" pitchFamily="34" charset="0"/>
                <a:sym typeface="Helvetica Neue"/>
              </a:rPr>
              <a:t>Wo und wie können Sie nach Apps suchen?</a:t>
            </a:r>
          </a:p>
          <a:p>
            <a:pPr marL="0" marR="0" indent="0" algn="l" defTabSz="2438338" rtl="0" fontAlgn="auto" latinLnBrk="0" hangingPunct="0">
              <a:lnSpc>
                <a:spcPct val="100000"/>
              </a:lnSpc>
              <a:spcBef>
                <a:spcPts val="0"/>
              </a:spcBef>
              <a:spcAft>
                <a:spcPts val="0"/>
              </a:spcAft>
              <a:buClrTx/>
              <a:buSzTx/>
              <a:buFontTx/>
              <a:buNone/>
              <a:tabLst/>
            </a:pPr>
            <a:r>
              <a:rPr lang="de-DE" sz="4600" dirty="0">
                <a:solidFill>
                  <a:schemeClr val="tx1">
                    <a:lumMod val="50000"/>
                  </a:schemeClr>
                </a:solidFill>
                <a:latin typeface="Calibri" panose="020F0502020204030204" pitchFamily="34" charset="0"/>
                <a:ea typeface="Source Sans Pro" panose="020B0503030403020204" pitchFamily="34" charset="0"/>
              </a:rPr>
              <a:t>Wie können Sie Detailinformationen einsehen?</a:t>
            </a:r>
            <a:endParaRPr kumimoji="0" lang="de-DE" sz="4600" u="none" strike="noStrike" cap="none" spc="0" normalizeH="0" baseline="0" dirty="0">
              <a:ln>
                <a:noFill/>
              </a:ln>
              <a:solidFill>
                <a:schemeClr val="tx1">
                  <a:lumMod val="50000"/>
                </a:schemeClr>
              </a:solidFill>
              <a:effectLst/>
              <a:uFillTx/>
              <a:latin typeface="Calibri" panose="020F0502020204030204" pitchFamily="34" charset="0"/>
              <a:ea typeface="Source Sans Pro" panose="020B0503030403020204" pitchFamily="34" charset="0"/>
              <a:sym typeface="Helvetica Neue"/>
            </a:endParaRPr>
          </a:p>
        </p:txBody>
      </p:sp>
      <p:sp>
        <p:nvSpPr>
          <p:cNvPr id="9" name="Textfeld 8">
            <a:extLst>
              <a:ext uri="{FF2B5EF4-FFF2-40B4-BE49-F238E27FC236}">
                <a16:creationId xmlns:a16="http://schemas.microsoft.com/office/drawing/2014/main" id="{7E34D2F2-86EB-5D91-3710-FE59F0CFAA7E}"/>
              </a:ext>
            </a:extLst>
          </p:cNvPr>
          <p:cNvSpPr txBox="1"/>
          <p:nvPr/>
        </p:nvSpPr>
        <p:spPr>
          <a:xfrm>
            <a:off x="2391341" y="3436328"/>
            <a:ext cx="14446400"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50000"/>
              </a:lnSpc>
              <a:spcBef>
                <a:spcPts val="0"/>
              </a:spcBef>
              <a:spcAft>
                <a:spcPts val="0"/>
              </a:spcAft>
              <a:buClrTx/>
              <a:buSzTx/>
              <a:buFontTx/>
              <a:buNone/>
              <a:tabLst/>
            </a:pPr>
            <a:r>
              <a:rPr lang="de-DE" sz="4800" b="1" dirty="0">
                <a:solidFill>
                  <a:schemeClr val="bg2">
                    <a:lumMod val="10000"/>
                  </a:schemeClr>
                </a:solidFill>
                <a:latin typeface="Calibri" panose="020F0502020204030204" pitchFamily="34" charset="0"/>
                <a:cs typeface="Calibri" panose="020F0502020204030204" pitchFamily="34" charset="0"/>
              </a:rPr>
              <a:t>Öffnen Sie die App</a:t>
            </a:r>
          </a:p>
          <a:p>
            <a:pPr marL="0" marR="0" indent="0" algn="l" defTabSz="2438338" rtl="0" fontAlgn="auto" latinLnBrk="0" hangingPunct="0">
              <a:lnSpc>
                <a:spcPct val="100000"/>
              </a:lnSpc>
              <a:spcBef>
                <a:spcPts val="0"/>
              </a:spcBef>
              <a:spcAft>
                <a:spcPts val="0"/>
              </a:spcAft>
              <a:buClrTx/>
              <a:buSzTx/>
              <a:buFontTx/>
              <a:buNone/>
              <a:tabLst/>
            </a:pPr>
            <a:r>
              <a:rPr lang="de-DE" sz="4800" b="1" dirty="0">
                <a:solidFill>
                  <a:schemeClr val="bg2">
                    <a:lumMod val="10000"/>
                  </a:schemeClr>
                </a:solidFill>
                <a:latin typeface="Calibri" panose="020F0502020204030204" pitchFamily="34" charset="0"/>
                <a:cs typeface="Calibri" panose="020F0502020204030204" pitchFamily="34" charset="0"/>
              </a:rPr>
              <a:t>„Play Store“ </a:t>
            </a:r>
            <a:r>
              <a:rPr lang="de-DE" sz="4800" dirty="0">
                <a:solidFill>
                  <a:schemeClr val="bg2">
                    <a:lumMod val="10000"/>
                  </a:schemeClr>
                </a:solidFill>
                <a:latin typeface="Calibri" panose="020F0502020204030204" pitchFamily="34" charset="0"/>
                <a:cs typeface="Calibri" panose="020F0502020204030204" pitchFamily="34" charset="0"/>
              </a:rPr>
              <a:t>(Android) oder </a:t>
            </a:r>
            <a:r>
              <a:rPr lang="de-DE" sz="4800" b="1" dirty="0">
                <a:solidFill>
                  <a:schemeClr val="bg2">
                    <a:lumMod val="10000"/>
                  </a:schemeClr>
                </a:solidFill>
                <a:latin typeface="Calibri" panose="020F0502020204030204" pitchFamily="34" charset="0"/>
                <a:cs typeface="Calibri" panose="020F0502020204030204" pitchFamily="34" charset="0"/>
              </a:rPr>
              <a:t>„App Store“</a:t>
            </a:r>
            <a:r>
              <a:rPr lang="de-DE" sz="4800" dirty="0">
                <a:solidFill>
                  <a:schemeClr val="bg2">
                    <a:lumMod val="10000"/>
                  </a:schemeClr>
                </a:solidFill>
                <a:latin typeface="Calibri" panose="020F0502020204030204" pitchFamily="34" charset="0"/>
                <a:cs typeface="Calibri" panose="020F0502020204030204" pitchFamily="34" charset="0"/>
              </a:rPr>
              <a:t> (Apple)</a:t>
            </a:r>
          </a:p>
          <a:p>
            <a:pPr marL="0" marR="0" indent="0" algn="l" defTabSz="2438338" rtl="0" fontAlgn="auto" latinLnBrk="0" hangingPunct="0">
              <a:lnSpc>
                <a:spcPct val="100000"/>
              </a:lnSpc>
              <a:spcBef>
                <a:spcPts val="0"/>
              </a:spcBef>
              <a:spcAft>
                <a:spcPts val="0"/>
              </a:spcAft>
              <a:buClrTx/>
              <a:buSzTx/>
              <a:buFontTx/>
              <a:buNone/>
              <a:tabLst/>
            </a:pPr>
            <a:endParaRPr kumimoji="0" lang="de-DE" sz="4800" b="0"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lang="de-DE" sz="4800" b="1" dirty="0">
              <a:solidFill>
                <a:schemeClr val="bg2">
                  <a:lumMod val="10000"/>
                </a:schemeClr>
              </a:solidFill>
              <a:latin typeface="Calibri" panose="020F0502020204030204" pitchFamily="34" charset="0"/>
              <a:cs typeface="Calibri" panose="020F0502020204030204" pitchFamily="34" charset="0"/>
            </a:endParaRPr>
          </a:p>
          <a:p>
            <a:pPr marL="0" marR="0" indent="0" algn="l" defTabSz="2438338" rtl="0" fontAlgn="auto" latinLnBrk="0" hangingPunct="0">
              <a:lnSpc>
                <a:spcPct val="100000"/>
              </a:lnSpc>
              <a:spcBef>
                <a:spcPts val="0"/>
              </a:spcBef>
              <a:spcAft>
                <a:spcPts val="0"/>
              </a:spcAft>
              <a:buClrTx/>
              <a:buSzTx/>
              <a:buFontTx/>
              <a:buNone/>
              <a:tabLst/>
            </a:pPr>
            <a:endParaRPr kumimoji="0" lang="de-DE" sz="4800" b="1"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endParaRPr>
          </a:p>
          <a:p>
            <a:pPr marL="0" marR="0" indent="0" algn="l" defTabSz="2438338" rtl="0" fontAlgn="auto" latinLnBrk="0" hangingPunct="0">
              <a:lnSpc>
                <a:spcPct val="100000"/>
              </a:lnSpc>
              <a:spcBef>
                <a:spcPts val="0"/>
              </a:spcBef>
              <a:spcAft>
                <a:spcPts val="0"/>
              </a:spcAft>
              <a:buClrTx/>
              <a:buSzTx/>
              <a:buFontTx/>
              <a:buNone/>
              <a:tabLst/>
            </a:pPr>
            <a:endParaRPr kumimoji="0" lang="de-DE" sz="4800" b="1"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endParaRPr>
          </a:p>
          <a:p>
            <a:pPr marL="0" marR="0" indent="0" algn="l" defTabSz="2438338" rtl="0" fontAlgn="auto" latinLnBrk="0" hangingPunct="0">
              <a:lnSpc>
                <a:spcPct val="100000"/>
              </a:lnSpc>
              <a:spcBef>
                <a:spcPts val="0"/>
              </a:spcBef>
              <a:spcAft>
                <a:spcPts val="0"/>
              </a:spcAft>
              <a:buClrTx/>
              <a:buSzTx/>
              <a:buFontTx/>
              <a:buNone/>
              <a:tabLst/>
            </a:pPr>
            <a:r>
              <a:rPr kumimoji="0" lang="de-DE" sz="4800" b="1"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rPr>
              <a:t>Erkunden Sie </a:t>
            </a:r>
            <a:r>
              <a:rPr lang="de-DE" sz="4800" b="1" dirty="0">
                <a:solidFill>
                  <a:schemeClr val="bg2">
                    <a:lumMod val="10000"/>
                  </a:schemeClr>
                </a:solidFill>
                <a:latin typeface="Calibri" panose="020F0502020204030204" pitchFamily="34" charset="0"/>
                <a:cs typeface="Calibri" panose="020F0502020204030204" pitchFamily="34" charset="0"/>
              </a:rPr>
              <a:t>den jeweiligen „Laden“ für Apps.</a:t>
            </a:r>
            <a:endParaRPr kumimoji="0" lang="de-DE" sz="4800" b="1" i="0" u="none" strike="noStrike" cap="none" spc="0" normalizeH="0" baseline="0" dirty="0">
              <a:ln>
                <a:noFill/>
              </a:ln>
              <a:solidFill>
                <a:schemeClr val="bg2">
                  <a:lumMod val="10000"/>
                </a:schemeClr>
              </a:solidFill>
              <a:effectLst/>
              <a:uFillTx/>
              <a:latin typeface="Calibri" panose="020F0502020204030204" pitchFamily="34" charset="0"/>
              <a:cs typeface="Calibri" panose="020F0502020204030204" pitchFamily="34" charset="0"/>
              <a:sym typeface="Helvetica Neue"/>
            </a:endParaRPr>
          </a:p>
        </p:txBody>
      </p:sp>
      <p:pic>
        <p:nvPicPr>
          <p:cNvPr id="7" name="Grafik 6">
            <a:extLst>
              <a:ext uri="{FF2B5EF4-FFF2-40B4-BE49-F238E27FC236}">
                <a16:creationId xmlns:a16="http://schemas.microsoft.com/office/drawing/2014/main" id="{476BDF6A-34E1-FA3D-193A-A4E892C295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8971692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Optionale Vertiefung</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237225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Welche App möchten Sie ausprobieren?</a:t>
            </a:r>
            <a:endParaRPr lang="de-DE" b="1"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Schauen Sie sich im App-Store um und füllen Sie das Arbeitsblatt „Neue Apps finden“ zu Hause aus.</a:t>
            </a: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pic>
        <p:nvPicPr>
          <p:cNvPr id="8" name="Grafik 7">
            <a:extLst>
              <a:ext uri="{FF2B5EF4-FFF2-40B4-BE49-F238E27FC236}">
                <a16:creationId xmlns:a16="http://schemas.microsoft.com/office/drawing/2014/main" id="{9C964641-1F39-2C53-07D7-BD0E7A213D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40000" y="6387178"/>
            <a:ext cx="3634657" cy="5137389"/>
          </a:xfrm>
          <a:prstGeom prst="rect">
            <a:avLst/>
          </a:prstGeom>
          <a:ln w="31750">
            <a:solidFill>
              <a:srgbClr val="FFD932"/>
            </a:solidFill>
          </a:ln>
        </p:spPr>
      </p:pic>
      <p:pic>
        <p:nvPicPr>
          <p:cNvPr id="10" name="Grafik 9">
            <a:extLst>
              <a:ext uri="{FF2B5EF4-FFF2-40B4-BE49-F238E27FC236}">
                <a16:creationId xmlns:a16="http://schemas.microsoft.com/office/drawing/2014/main" id="{9D6694F5-18CA-66D6-1758-54C80D4E81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89844" y="6404555"/>
            <a:ext cx="3634658" cy="5137390"/>
          </a:xfrm>
          <a:prstGeom prst="rect">
            <a:avLst/>
          </a:prstGeom>
          <a:ln w="31750">
            <a:solidFill>
              <a:srgbClr val="FFD932"/>
            </a:solidFill>
          </a:ln>
        </p:spPr>
      </p:pic>
      <p:pic>
        <p:nvPicPr>
          <p:cNvPr id="9" name="Grafik 8">
            <a:extLst>
              <a:ext uri="{FF2B5EF4-FFF2-40B4-BE49-F238E27FC236}">
                <a16:creationId xmlns:a16="http://schemas.microsoft.com/office/drawing/2014/main" id="{D754E622-37BB-5B42-E872-CAB8A9F9E2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5479252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D10EC44E-8C9E-4153-8E41-6047C64B80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52549203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6"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8" name="Bild 7"/>
          <p:cNvPicPr>
            <a:picLocks noChangeAspect="1"/>
          </p:cNvPicPr>
          <p:nvPr/>
        </p:nvPicPr>
        <p:blipFill>
          <a:blip r:embed="rId3"/>
          <a:stretch>
            <a:fillRect/>
          </a:stretch>
        </p:blipFill>
        <p:spPr>
          <a:xfrm>
            <a:off x="17305312" y="1531088"/>
            <a:ext cx="3234266" cy="11650074"/>
          </a:xfrm>
          <a:prstGeom prst="rect">
            <a:avLst/>
          </a:prstGeom>
        </p:spPr>
      </p:pic>
      <p:pic>
        <p:nvPicPr>
          <p:cNvPr id="9" name="Grafik 8">
            <a:extLst>
              <a:ext uri="{FF2B5EF4-FFF2-40B4-BE49-F238E27FC236}">
                <a16:creationId xmlns:a16="http://schemas.microsoft.com/office/drawing/2014/main" id="{EC77BF96-9E8B-E4F5-D5D2-3E300677E8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55258273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Beliebte Apps: YouTube</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852983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YouTube ist eine Internetplattform, auf der Sie Videos anschauen können.</a:t>
            </a:r>
            <a:br>
              <a:rPr lang="de-DE" dirty="0">
                <a:latin typeface="Calibri" panose="020F0502020204030204" pitchFamily="34" charset="0"/>
                <a:cs typeface="Calibri" panose="020F0502020204030204" pitchFamily="34" charset="0"/>
              </a:rPr>
            </a:br>
            <a:r>
              <a:rPr lang="de-DE" dirty="0">
                <a:latin typeface="Calibri" panose="020F0502020204030204" pitchFamily="34" charset="0"/>
                <a:cs typeface="Calibri" panose="020F0502020204030204" pitchFamily="34" charset="0"/>
              </a:rPr>
              <a:t>Die Videos können von allen Nutzerinnen und Nutzern dort veröffentlicht werden. Entsprechend riesig ist die Bandbreite der Videos: Stadtrundgänge, Kochvideos, Musik, persönliche Stellungnahmen etc.</a:t>
            </a: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2" name="Textfeld 1">
            <a:extLst>
              <a:ext uri="{FF2B5EF4-FFF2-40B4-BE49-F238E27FC236}">
                <a16:creationId xmlns:a16="http://schemas.microsoft.com/office/drawing/2014/main" id="{EBF82661-0EB9-CF3F-6052-DEB6636831C7}"/>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descr="Ein Bild, das Text enthält.&#10;&#10;Automatisch generierte Beschreibung">
            <a:extLst>
              <a:ext uri="{FF2B5EF4-FFF2-40B4-BE49-F238E27FC236}">
                <a16:creationId xmlns:a16="http://schemas.microsoft.com/office/drawing/2014/main" id="{D2DF642F-8FEB-4C75-CD79-F46DB278AEB0}"/>
              </a:ext>
            </a:extLst>
          </p:cNvPr>
          <p:cNvPicPr>
            <a:picLocks noChangeAspect="1"/>
          </p:cNvPicPr>
          <p:nvPr/>
        </p:nvPicPr>
        <p:blipFill rotWithShape="1">
          <a:blip r:embed="rId4">
            <a:extLst>
              <a:ext uri="{28A0092B-C50C-407E-A947-70E740481C1C}">
                <a14:useLocalDpi xmlns:a14="http://schemas.microsoft.com/office/drawing/2010/main" val="0"/>
              </a:ext>
            </a:extLst>
          </a:blip>
          <a:srcRect t="3916"/>
          <a:stretch/>
        </p:blipFill>
        <p:spPr>
          <a:xfrm>
            <a:off x="12953892" y="3204000"/>
            <a:ext cx="4762500" cy="8139217"/>
          </a:xfrm>
          <a:prstGeom prst="rect">
            <a:avLst/>
          </a:prstGeom>
        </p:spPr>
      </p:pic>
      <p:pic>
        <p:nvPicPr>
          <p:cNvPr id="6" name="Grafik 5">
            <a:extLst>
              <a:ext uri="{FF2B5EF4-FFF2-40B4-BE49-F238E27FC236}">
                <a16:creationId xmlns:a16="http://schemas.microsoft.com/office/drawing/2014/main" id="{5DA9ADB6-190F-A601-49FC-B122589E5B92}"/>
              </a:ext>
            </a:extLst>
          </p:cNvPr>
          <p:cNvPicPr>
            <a:picLocks noChangeAspect="1"/>
          </p:cNvPicPr>
          <p:nvPr/>
        </p:nvPicPr>
        <p:blipFill>
          <a:blip r:embed="rId5"/>
          <a:stretch>
            <a:fillRect/>
          </a:stretch>
        </p:blipFill>
        <p:spPr>
          <a:xfrm>
            <a:off x="19849003" y="2685091"/>
            <a:ext cx="2715320" cy="2797602"/>
          </a:xfrm>
          <a:prstGeom prst="rect">
            <a:avLst/>
          </a:prstGeom>
        </p:spPr>
      </p:pic>
      <p:pic>
        <p:nvPicPr>
          <p:cNvPr id="10" name="Grafik 9">
            <a:extLst>
              <a:ext uri="{FF2B5EF4-FFF2-40B4-BE49-F238E27FC236}">
                <a16:creationId xmlns:a16="http://schemas.microsoft.com/office/drawing/2014/main" id="{CA7AD80E-4B60-FF50-D873-5D46621863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78439610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Beliebte Apps: Google Maps</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852784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Google Maps ist ein Online-Kartendienst. Sie können sich von Google Maps mit dem Fahrrad, dem Auto, dem Zug oder zu Fuß navigieren lassen. Google Maps zeigt Ihnen auch beispielsweise Restaurants, Cafés oder Einkaufsläden in der Nähe. Google Maps ist sehr präzise, wertet allerdings Ihre Daten auch intensiv aus.</a:t>
            </a: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2" name="Textfeld 1">
            <a:extLst>
              <a:ext uri="{FF2B5EF4-FFF2-40B4-BE49-F238E27FC236}">
                <a16:creationId xmlns:a16="http://schemas.microsoft.com/office/drawing/2014/main" id="{E5859947-0C43-C7E7-138A-0C2C59DD95B9}"/>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descr="Ein Bild, das Karte enthält.&#10;&#10;Automatisch generierte Beschreibung">
            <a:extLst>
              <a:ext uri="{FF2B5EF4-FFF2-40B4-BE49-F238E27FC236}">
                <a16:creationId xmlns:a16="http://schemas.microsoft.com/office/drawing/2014/main" id="{7B12BE23-09B3-0F5B-31D9-66C3A8279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3892" y="3360338"/>
            <a:ext cx="4762500" cy="8470900"/>
          </a:xfrm>
          <a:prstGeom prst="rect">
            <a:avLst/>
          </a:prstGeom>
        </p:spPr>
      </p:pic>
      <p:pic>
        <p:nvPicPr>
          <p:cNvPr id="6" name="Grafik 5">
            <a:extLst>
              <a:ext uri="{FF2B5EF4-FFF2-40B4-BE49-F238E27FC236}">
                <a16:creationId xmlns:a16="http://schemas.microsoft.com/office/drawing/2014/main" id="{D3C2EB7E-971B-D7E1-06B5-B6C8B1C45663}"/>
              </a:ext>
            </a:extLst>
          </p:cNvPr>
          <p:cNvPicPr>
            <a:picLocks noChangeAspect="1"/>
          </p:cNvPicPr>
          <p:nvPr/>
        </p:nvPicPr>
        <p:blipFill>
          <a:blip r:embed="rId5"/>
          <a:stretch>
            <a:fillRect/>
          </a:stretch>
        </p:blipFill>
        <p:spPr>
          <a:xfrm>
            <a:off x="19849003" y="3056131"/>
            <a:ext cx="2733131" cy="2793200"/>
          </a:xfrm>
          <a:prstGeom prst="rect">
            <a:avLst/>
          </a:prstGeom>
        </p:spPr>
      </p:pic>
      <p:pic>
        <p:nvPicPr>
          <p:cNvPr id="10" name="Grafik 9">
            <a:extLst>
              <a:ext uri="{FF2B5EF4-FFF2-40B4-BE49-F238E27FC236}">
                <a16:creationId xmlns:a16="http://schemas.microsoft.com/office/drawing/2014/main" id="{AFECB23D-83D9-6930-E423-57019EF734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8135032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Beliebte Apps: Tagesschau</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468064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Die Tagesschau kennen Sie sicherlich aus dem Fernsehen.</a:t>
            </a:r>
            <a:br>
              <a:rPr lang="de-DE" dirty="0">
                <a:latin typeface="Calibri" panose="020F0502020204030204" pitchFamily="34" charset="0"/>
                <a:cs typeface="Calibri" panose="020F0502020204030204" pitchFamily="34" charset="0"/>
              </a:rPr>
            </a:br>
            <a:r>
              <a:rPr lang="de-DE" dirty="0">
                <a:latin typeface="Calibri" panose="020F0502020204030204" pitchFamily="34" charset="0"/>
                <a:cs typeface="Calibri" panose="020F0502020204030204" pitchFamily="34" charset="0"/>
              </a:rPr>
              <a:t>Es gibt sie auch als App, damit Sie die Nachrichten zu frei gewählten Zeiten aufrufen können.  </a:t>
            </a: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2" name="Textfeld 1">
            <a:extLst>
              <a:ext uri="{FF2B5EF4-FFF2-40B4-BE49-F238E27FC236}">
                <a16:creationId xmlns:a16="http://schemas.microsoft.com/office/drawing/2014/main" id="{E5859947-0C43-C7E7-138A-0C2C59DD95B9}"/>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descr="Ein Bild, das Text, Person, Mann, drinnen enthält.&#10;&#10;Automatisch generierte Beschreibung">
            <a:extLst>
              <a:ext uri="{FF2B5EF4-FFF2-40B4-BE49-F238E27FC236}">
                <a16:creationId xmlns:a16="http://schemas.microsoft.com/office/drawing/2014/main" id="{FCC691B9-FD8D-191A-2F2C-92A1BC37C4A9}"/>
              </a:ext>
            </a:extLst>
          </p:cNvPr>
          <p:cNvPicPr>
            <a:picLocks noChangeAspect="1"/>
          </p:cNvPicPr>
          <p:nvPr/>
        </p:nvPicPr>
        <p:blipFill rotWithShape="1">
          <a:blip r:embed="rId4">
            <a:extLst>
              <a:ext uri="{28A0092B-C50C-407E-A947-70E740481C1C}">
                <a14:useLocalDpi xmlns:a14="http://schemas.microsoft.com/office/drawing/2010/main" val="0"/>
              </a:ext>
            </a:extLst>
          </a:blip>
          <a:srcRect t="3477"/>
          <a:stretch/>
        </p:blipFill>
        <p:spPr>
          <a:xfrm>
            <a:off x="12561469" y="3314178"/>
            <a:ext cx="4762500" cy="8176325"/>
          </a:xfrm>
          <a:prstGeom prst="rect">
            <a:avLst/>
          </a:prstGeom>
        </p:spPr>
      </p:pic>
      <p:pic>
        <p:nvPicPr>
          <p:cNvPr id="6" name="Grafik 5">
            <a:extLst>
              <a:ext uri="{FF2B5EF4-FFF2-40B4-BE49-F238E27FC236}">
                <a16:creationId xmlns:a16="http://schemas.microsoft.com/office/drawing/2014/main" id="{26B26B05-6A55-48A9-B57B-839A990D6BEB}"/>
              </a:ext>
            </a:extLst>
          </p:cNvPr>
          <p:cNvPicPr>
            <a:picLocks noChangeAspect="1"/>
          </p:cNvPicPr>
          <p:nvPr/>
        </p:nvPicPr>
        <p:blipFill>
          <a:blip r:embed="rId5"/>
          <a:stretch>
            <a:fillRect/>
          </a:stretch>
        </p:blipFill>
        <p:spPr>
          <a:xfrm>
            <a:off x="20153803" y="3204000"/>
            <a:ext cx="2253207" cy="2418076"/>
          </a:xfrm>
          <a:prstGeom prst="rect">
            <a:avLst/>
          </a:prstGeom>
        </p:spPr>
      </p:pic>
      <p:pic>
        <p:nvPicPr>
          <p:cNvPr id="10" name="Grafik 9">
            <a:extLst>
              <a:ext uri="{FF2B5EF4-FFF2-40B4-BE49-F238E27FC236}">
                <a16:creationId xmlns:a16="http://schemas.microsoft.com/office/drawing/2014/main" id="{DF3D71F0-077B-35F1-14EF-2F37E285E2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9654193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Beliebte Apps: </a:t>
            </a:r>
            <a:r>
              <a:rPr lang="de-DE" sz="80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Tageszeitungen</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237231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Alle großen Tageszeitungen (</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Zeit, Spiegel, Süddeutsche, FAZ </a:t>
            </a:r>
            <a:r>
              <a:rPr lang="de-DE" sz="4600" dirty="0" err="1">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uvm</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 </a:t>
            </a:r>
            <a:r>
              <a:rPr lang="de-DE" dirty="0">
                <a:latin typeface="Calibri" panose="020F0502020204030204" pitchFamily="34" charset="0"/>
                <a:cs typeface="Calibri" panose="020F0502020204030204" pitchFamily="34" charset="0"/>
              </a:rPr>
              <a:t>gibt es auch als App. </a:t>
            </a:r>
          </a:p>
        </p:txBody>
      </p:sp>
      <p:sp>
        <p:nvSpPr>
          <p:cNvPr id="2" name="Textfeld 1">
            <a:extLst>
              <a:ext uri="{FF2B5EF4-FFF2-40B4-BE49-F238E27FC236}">
                <a16:creationId xmlns:a16="http://schemas.microsoft.com/office/drawing/2014/main" id="{E5859947-0C43-C7E7-138A-0C2C59DD95B9}"/>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4/8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859C7D34-AECB-5B8E-BB65-027A19BE711D}"/>
              </a:ext>
            </a:extLst>
          </p:cNvPr>
          <p:cNvPicPr>
            <a:picLocks noChangeAspect="1"/>
          </p:cNvPicPr>
          <p:nvPr/>
        </p:nvPicPr>
        <p:blipFill rotWithShape="1">
          <a:blip r:embed="rId3">
            <a:extLst>
              <a:ext uri="{28A0092B-C50C-407E-A947-70E740481C1C}">
                <a14:useLocalDpi xmlns:a14="http://schemas.microsoft.com/office/drawing/2010/main" val="0"/>
              </a:ext>
            </a:extLst>
          </a:blip>
          <a:srcRect t="3635"/>
          <a:stretch/>
        </p:blipFill>
        <p:spPr>
          <a:xfrm>
            <a:off x="12741058" y="3204000"/>
            <a:ext cx="4762500" cy="8162992"/>
          </a:xfrm>
          <a:prstGeom prst="rect">
            <a:avLst/>
          </a:prstGeom>
        </p:spPr>
      </p:pic>
      <p:pic>
        <p:nvPicPr>
          <p:cNvPr id="6" name="Grafik 5">
            <a:extLst>
              <a:ext uri="{FF2B5EF4-FFF2-40B4-BE49-F238E27FC236}">
                <a16:creationId xmlns:a16="http://schemas.microsoft.com/office/drawing/2014/main" id="{34DD06A8-0FCB-871D-BA7D-2A1196023A65}"/>
              </a:ext>
            </a:extLst>
          </p:cNvPr>
          <p:cNvPicPr>
            <a:picLocks noChangeAspect="1"/>
          </p:cNvPicPr>
          <p:nvPr/>
        </p:nvPicPr>
        <p:blipFill rotWithShape="1">
          <a:blip r:embed="rId4"/>
          <a:srcRect t="1" r="62594" b="-1793"/>
          <a:stretch/>
        </p:blipFill>
        <p:spPr>
          <a:xfrm>
            <a:off x="18761955" y="3010480"/>
            <a:ext cx="5230159" cy="2231239"/>
          </a:xfrm>
          <a:prstGeom prst="rect">
            <a:avLst/>
          </a:prstGeom>
        </p:spPr>
      </p:pic>
      <p:pic>
        <p:nvPicPr>
          <p:cNvPr id="9" name="Grafik 8">
            <a:extLst>
              <a:ext uri="{FF2B5EF4-FFF2-40B4-BE49-F238E27FC236}">
                <a16:creationId xmlns:a16="http://schemas.microsoft.com/office/drawing/2014/main" id="{92AFDC92-8830-B2F3-1B92-3BCBA4AF9A6F}"/>
              </a:ext>
            </a:extLst>
          </p:cNvPr>
          <p:cNvPicPr>
            <a:picLocks noChangeAspect="1"/>
          </p:cNvPicPr>
          <p:nvPr/>
        </p:nvPicPr>
        <p:blipFill rotWithShape="1">
          <a:blip r:embed="rId4"/>
          <a:srcRect l="40369" r="20108" b="4611"/>
          <a:stretch/>
        </p:blipFill>
        <p:spPr>
          <a:xfrm>
            <a:off x="18024548" y="5080446"/>
            <a:ext cx="5793394" cy="2191937"/>
          </a:xfrm>
          <a:prstGeom prst="rect">
            <a:avLst/>
          </a:prstGeom>
        </p:spPr>
      </p:pic>
      <p:pic>
        <p:nvPicPr>
          <p:cNvPr id="10" name="Grafik 9">
            <a:extLst>
              <a:ext uri="{FF2B5EF4-FFF2-40B4-BE49-F238E27FC236}">
                <a16:creationId xmlns:a16="http://schemas.microsoft.com/office/drawing/2014/main" id="{C5917A74-F478-8819-8E0C-AB63DA8EDB03}"/>
              </a:ext>
            </a:extLst>
          </p:cNvPr>
          <p:cNvPicPr>
            <a:picLocks noChangeAspect="1"/>
          </p:cNvPicPr>
          <p:nvPr/>
        </p:nvPicPr>
        <p:blipFill rotWithShape="1">
          <a:blip r:embed="rId4"/>
          <a:srcRect l="85140"/>
          <a:stretch/>
        </p:blipFill>
        <p:spPr>
          <a:xfrm>
            <a:off x="18329348" y="7412363"/>
            <a:ext cx="2077776" cy="2191940"/>
          </a:xfrm>
          <a:prstGeom prst="rect">
            <a:avLst/>
          </a:prstGeom>
        </p:spPr>
      </p:pic>
      <p:pic>
        <p:nvPicPr>
          <p:cNvPr id="12" name="Grafik 11">
            <a:extLst>
              <a:ext uri="{FF2B5EF4-FFF2-40B4-BE49-F238E27FC236}">
                <a16:creationId xmlns:a16="http://schemas.microsoft.com/office/drawing/2014/main" id="{B412A291-366B-D75F-680D-AABA84BFFC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6149811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Beliebte Apps: </a:t>
            </a:r>
            <a:r>
              <a:rPr lang="de-DE" sz="80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Google News und </a:t>
            </a:r>
            <a:r>
              <a:rPr lang="de-DE" sz="8000" dirty="0" err="1">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Flipboard</a:t>
            </a:r>
            <a:endParaRPr lang="de-DE" sz="80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143750" cy="775840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Hier können Sie Nachrichten nach Themen (Politik, Sport, etc.), Quellen (FAZ, Spiegel, etc.) oder Ort sortieren.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Das hat den Vorteil, dass Sie verschiedene Quellen innerhalb einer App finden und nicht in verschiedenen Apps suchen müssen.</a:t>
            </a: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2" name="Textfeld 1">
            <a:extLst>
              <a:ext uri="{FF2B5EF4-FFF2-40B4-BE49-F238E27FC236}">
                <a16:creationId xmlns:a16="http://schemas.microsoft.com/office/drawing/2014/main" id="{E5859947-0C43-C7E7-138A-0C2C59DD95B9}"/>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5/8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805739E4-F47E-0973-B9AC-9F19E16A49A4}"/>
              </a:ext>
            </a:extLst>
          </p:cNvPr>
          <p:cNvPicPr>
            <a:picLocks noChangeAspect="1"/>
          </p:cNvPicPr>
          <p:nvPr/>
        </p:nvPicPr>
        <p:blipFill rotWithShape="1">
          <a:blip r:embed="rId3">
            <a:extLst>
              <a:ext uri="{28A0092B-C50C-407E-A947-70E740481C1C}">
                <a14:useLocalDpi xmlns:a14="http://schemas.microsoft.com/office/drawing/2010/main" val="0"/>
              </a:ext>
            </a:extLst>
          </a:blip>
          <a:srcRect t="3794"/>
          <a:stretch/>
        </p:blipFill>
        <p:spPr>
          <a:xfrm>
            <a:off x="11614649" y="3204000"/>
            <a:ext cx="4762500" cy="8149559"/>
          </a:xfrm>
          <a:prstGeom prst="rect">
            <a:avLst/>
          </a:prstGeom>
        </p:spPr>
      </p:pic>
      <p:pic>
        <p:nvPicPr>
          <p:cNvPr id="10" name="Grafik 9">
            <a:extLst>
              <a:ext uri="{FF2B5EF4-FFF2-40B4-BE49-F238E27FC236}">
                <a16:creationId xmlns:a16="http://schemas.microsoft.com/office/drawing/2014/main" id="{FEB6AF21-65DC-A14D-9216-6B96420315BE}"/>
              </a:ext>
            </a:extLst>
          </p:cNvPr>
          <p:cNvPicPr>
            <a:picLocks noChangeAspect="1"/>
          </p:cNvPicPr>
          <p:nvPr/>
        </p:nvPicPr>
        <p:blipFill rotWithShape="1">
          <a:blip r:embed="rId4">
            <a:extLst>
              <a:ext uri="{28A0092B-C50C-407E-A947-70E740481C1C}">
                <a14:useLocalDpi xmlns:a14="http://schemas.microsoft.com/office/drawing/2010/main" val="0"/>
              </a:ext>
            </a:extLst>
          </a:blip>
          <a:srcRect t="3794"/>
          <a:stretch/>
        </p:blipFill>
        <p:spPr>
          <a:xfrm>
            <a:off x="16476075" y="3153650"/>
            <a:ext cx="4762500" cy="8149560"/>
          </a:xfrm>
          <a:prstGeom prst="rect">
            <a:avLst/>
          </a:prstGeom>
        </p:spPr>
      </p:pic>
      <p:pic>
        <p:nvPicPr>
          <p:cNvPr id="6" name="Grafik 5">
            <a:extLst>
              <a:ext uri="{FF2B5EF4-FFF2-40B4-BE49-F238E27FC236}">
                <a16:creationId xmlns:a16="http://schemas.microsoft.com/office/drawing/2014/main" id="{62934744-6CEB-53F9-940C-3A74299BFCD4}"/>
              </a:ext>
            </a:extLst>
          </p:cNvPr>
          <p:cNvPicPr>
            <a:picLocks noChangeAspect="1"/>
          </p:cNvPicPr>
          <p:nvPr/>
        </p:nvPicPr>
        <p:blipFill rotWithShape="1">
          <a:blip r:embed="rId5"/>
          <a:srcRect r="56274"/>
          <a:stretch/>
        </p:blipFill>
        <p:spPr>
          <a:xfrm>
            <a:off x="21337501" y="2876504"/>
            <a:ext cx="2230283" cy="2416067"/>
          </a:xfrm>
          <a:prstGeom prst="rect">
            <a:avLst/>
          </a:prstGeom>
        </p:spPr>
      </p:pic>
      <p:pic>
        <p:nvPicPr>
          <p:cNvPr id="9" name="Grafik 8">
            <a:extLst>
              <a:ext uri="{FF2B5EF4-FFF2-40B4-BE49-F238E27FC236}">
                <a16:creationId xmlns:a16="http://schemas.microsoft.com/office/drawing/2014/main" id="{597BBDCD-AD64-19F8-7BA2-CF34CA1DFBB8}"/>
              </a:ext>
            </a:extLst>
          </p:cNvPr>
          <p:cNvPicPr>
            <a:picLocks noChangeAspect="1"/>
          </p:cNvPicPr>
          <p:nvPr/>
        </p:nvPicPr>
        <p:blipFill rotWithShape="1">
          <a:blip r:embed="rId5"/>
          <a:srcRect l="56274"/>
          <a:stretch/>
        </p:blipFill>
        <p:spPr>
          <a:xfrm>
            <a:off x="21337500" y="5160185"/>
            <a:ext cx="2230283" cy="2416067"/>
          </a:xfrm>
          <a:prstGeom prst="rect">
            <a:avLst/>
          </a:prstGeom>
        </p:spPr>
      </p:pic>
      <p:pic>
        <p:nvPicPr>
          <p:cNvPr id="12" name="Grafik 11">
            <a:extLst>
              <a:ext uri="{FF2B5EF4-FFF2-40B4-BE49-F238E27FC236}">
                <a16:creationId xmlns:a16="http://schemas.microsoft.com/office/drawing/2014/main" id="{55958AF7-13E5-F790-4229-41CF979294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10966311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Beliebte Apps: </a:t>
            </a:r>
            <a:r>
              <a:rPr lang="de-DE" sz="80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Suchmaschinen</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698896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Verschiedene Suchmaschinen wie zum Beispiel Google, Bing oder DuckDuckGo können Sie sich als App herunterladen.</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Mehr zu den jeweiligen Suchmaschinen erfahren Sie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in </a:t>
            </a:r>
            <a:r>
              <a:rPr lang="de-DE">
                <a:latin typeface="Calibri" panose="020F0502020204030204" pitchFamily="34" charset="0"/>
                <a:cs typeface="Calibri" panose="020F0502020204030204" pitchFamily="34" charset="0"/>
              </a:rPr>
              <a:t>Baustein 7.4.</a:t>
            </a: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endPar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2" name="Textfeld 1">
            <a:extLst>
              <a:ext uri="{FF2B5EF4-FFF2-40B4-BE49-F238E27FC236}">
                <a16:creationId xmlns:a16="http://schemas.microsoft.com/office/drawing/2014/main" id="{E5859947-0C43-C7E7-138A-0C2C59DD95B9}"/>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6/8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B09B2130-4582-EE61-4993-8FDC635AE928}"/>
              </a:ext>
            </a:extLst>
          </p:cNvPr>
          <p:cNvPicPr>
            <a:picLocks noChangeAspect="1"/>
          </p:cNvPicPr>
          <p:nvPr/>
        </p:nvPicPr>
        <p:blipFill rotWithShape="1">
          <a:blip r:embed="rId4">
            <a:extLst>
              <a:ext uri="{28A0092B-C50C-407E-A947-70E740481C1C}">
                <a14:useLocalDpi xmlns:a14="http://schemas.microsoft.com/office/drawing/2010/main" val="0"/>
              </a:ext>
            </a:extLst>
          </a:blip>
          <a:srcRect t="4005"/>
          <a:stretch/>
        </p:blipFill>
        <p:spPr>
          <a:xfrm>
            <a:off x="11742751" y="3336541"/>
            <a:ext cx="4762500" cy="8131599"/>
          </a:xfrm>
          <a:prstGeom prst="rect">
            <a:avLst/>
          </a:prstGeom>
        </p:spPr>
      </p:pic>
      <p:pic>
        <p:nvPicPr>
          <p:cNvPr id="9" name="Grafik 8">
            <a:extLst>
              <a:ext uri="{FF2B5EF4-FFF2-40B4-BE49-F238E27FC236}">
                <a16:creationId xmlns:a16="http://schemas.microsoft.com/office/drawing/2014/main" id="{DBAC8C14-1E49-584B-4A54-C9C3E395479A}"/>
              </a:ext>
            </a:extLst>
          </p:cNvPr>
          <p:cNvPicPr>
            <a:picLocks noChangeAspect="1"/>
          </p:cNvPicPr>
          <p:nvPr/>
        </p:nvPicPr>
        <p:blipFill rotWithShape="1">
          <a:blip r:embed="rId5"/>
          <a:srcRect r="53921"/>
          <a:stretch/>
        </p:blipFill>
        <p:spPr>
          <a:xfrm>
            <a:off x="17988001" y="2750633"/>
            <a:ext cx="5579783" cy="2544141"/>
          </a:xfrm>
          <a:prstGeom prst="rect">
            <a:avLst/>
          </a:prstGeom>
        </p:spPr>
      </p:pic>
      <p:pic>
        <p:nvPicPr>
          <p:cNvPr id="10" name="Grafik 9">
            <a:extLst>
              <a:ext uri="{FF2B5EF4-FFF2-40B4-BE49-F238E27FC236}">
                <a16:creationId xmlns:a16="http://schemas.microsoft.com/office/drawing/2014/main" id="{A1A11CE4-C7A4-88AA-4D42-7865456E42E4}"/>
              </a:ext>
            </a:extLst>
          </p:cNvPr>
          <p:cNvPicPr>
            <a:picLocks noChangeAspect="1"/>
          </p:cNvPicPr>
          <p:nvPr/>
        </p:nvPicPr>
        <p:blipFill rotWithShape="1">
          <a:blip r:embed="rId5"/>
          <a:srcRect l="53921"/>
          <a:stretch/>
        </p:blipFill>
        <p:spPr>
          <a:xfrm>
            <a:off x="17988001" y="5085804"/>
            <a:ext cx="5579783" cy="2544141"/>
          </a:xfrm>
          <a:prstGeom prst="rect">
            <a:avLst/>
          </a:prstGeom>
        </p:spPr>
      </p:pic>
      <p:pic>
        <p:nvPicPr>
          <p:cNvPr id="11" name="Grafik 10">
            <a:extLst>
              <a:ext uri="{FF2B5EF4-FFF2-40B4-BE49-F238E27FC236}">
                <a16:creationId xmlns:a16="http://schemas.microsoft.com/office/drawing/2014/main" id="{B133AF5E-1417-A55F-D40C-4F147A8566C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05118529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Beliebte Apps: TV-</a:t>
            </a:r>
            <a:r>
              <a:rPr lang="de-DE" sz="80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Mediatheken</a:t>
            </a: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621946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In Mediatheken finden Sie eine Sammlung von Sendungen, die zu unterschiedlichen Zeiten im Fernsehen gezeigt wurden. Falls Sie also etwas verpasst haben, können Sie </a:t>
            </a:r>
            <a:r>
              <a:rPr lang="de-DE">
                <a:latin typeface="Calibri" panose="020F0502020204030204" pitchFamily="34" charset="0"/>
                <a:cs typeface="Calibri" panose="020F0502020204030204" pitchFamily="34" charset="0"/>
              </a:rPr>
              <a:t>es meist </a:t>
            </a:r>
            <a:r>
              <a:rPr lang="de-DE" dirty="0">
                <a:latin typeface="Calibri" panose="020F0502020204030204" pitchFamily="34" charset="0"/>
                <a:cs typeface="Calibri" panose="020F0502020204030204" pitchFamily="34" charset="0"/>
              </a:rPr>
              <a:t>in den Mediatheken (</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ARD, ZDF, arte </a:t>
            </a:r>
            <a:r>
              <a:rPr lang="de-DE" sz="4600" dirty="0" err="1">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uvm</a:t>
            </a: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 </a:t>
            </a:r>
            <a:r>
              <a:rPr lang="de-DE" dirty="0">
                <a:latin typeface="Calibri" panose="020F0502020204030204" pitchFamily="34" charset="0"/>
                <a:cs typeface="Calibri" panose="020F0502020204030204" pitchFamily="34" charset="0"/>
              </a:rPr>
              <a:t>nachschauen. </a:t>
            </a: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2" name="Textfeld 1">
            <a:extLst>
              <a:ext uri="{FF2B5EF4-FFF2-40B4-BE49-F238E27FC236}">
                <a16:creationId xmlns:a16="http://schemas.microsoft.com/office/drawing/2014/main" id="{E5859947-0C43-C7E7-138A-0C2C59DD95B9}"/>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7/8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a:extLst>
              <a:ext uri="{FF2B5EF4-FFF2-40B4-BE49-F238E27FC236}">
                <a16:creationId xmlns:a16="http://schemas.microsoft.com/office/drawing/2014/main" id="{3119B531-8EA9-C5D9-6F85-8BEC56514F0D}"/>
              </a:ext>
            </a:extLst>
          </p:cNvPr>
          <p:cNvPicPr>
            <a:picLocks noChangeAspect="1"/>
          </p:cNvPicPr>
          <p:nvPr/>
        </p:nvPicPr>
        <p:blipFill rotWithShape="1">
          <a:blip r:embed="rId4">
            <a:extLst>
              <a:ext uri="{28A0092B-C50C-407E-A947-70E740481C1C}">
                <a14:useLocalDpi xmlns:a14="http://schemas.microsoft.com/office/drawing/2010/main" val="0"/>
              </a:ext>
            </a:extLst>
          </a:blip>
          <a:srcRect t="3994"/>
          <a:stretch/>
        </p:blipFill>
        <p:spPr>
          <a:xfrm>
            <a:off x="11731755" y="3204000"/>
            <a:ext cx="4762500" cy="8132591"/>
          </a:xfrm>
          <a:prstGeom prst="rect">
            <a:avLst/>
          </a:prstGeom>
        </p:spPr>
      </p:pic>
      <p:pic>
        <p:nvPicPr>
          <p:cNvPr id="7" name="Grafik 6">
            <a:extLst>
              <a:ext uri="{FF2B5EF4-FFF2-40B4-BE49-F238E27FC236}">
                <a16:creationId xmlns:a16="http://schemas.microsoft.com/office/drawing/2014/main" id="{3619AF58-3C14-F8EB-867D-BE79DE24309E}"/>
              </a:ext>
            </a:extLst>
          </p:cNvPr>
          <p:cNvPicPr>
            <a:picLocks noChangeAspect="1"/>
          </p:cNvPicPr>
          <p:nvPr/>
        </p:nvPicPr>
        <p:blipFill rotWithShape="1">
          <a:blip r:embed="rId5"/>
          <a:srcRect r="53624"/>
          <a:stretch/>
        </p:blipFill>
        <p:spPr>
          <a:xfrm>
            <a:off x="18009993" y="2827488"/>
            <a:ext cx="5912005" cy="2666417"/>
          </a:xfrm>
          <a:prstGeom prst="rect">
            <a:avLst/>
          </a:prstGeom>
        </p:spPr>
      </p:pic>
      <p:pic>
        <p:nvPicPr>
          <p:cNvPr id="9" name="Grafik 8">
            <a:extLst>
              <a:ext uri="{FF2B5EF4-FFF2-40B4-BE49-F238E27FC236}">
                <a16:creationId xmlns:a16="http://schemas.microsoft.com/office/drawing/2014/main" id="{9F243ABE-1F0F-22CB-6A1C-2A99D73A78DA}"/>
              </a:ext>
            </a:extLst>
          </p:cNvPr>
          <p:cNvPicPr>
            <a:picLocks noChangeAspect="1"/>
          </p:cNvPicPr>
          <p:nvPr/>
        </p:nvPicPr>
        <p:blipFill rotWithShape="1">
          <a:blip r:embed="rId5"/>
          <a:srcRect l="53624" t="11023" b="3818"/>
          <a:stretch/>
        </p:blipFill>
        <p:spPr>
          <a:xfrm>
            <a:off x="17988001" y="5305022"/>
            <a:ext cx="5912005" cy="2270727"/>
          </a:xfrm>
          <a:prstGeom prst="rect">
            <a:avLst/>
          </a:prstGeom>
        </p:spPr>
      </p:pic>
      <p:pic>
        <p:nvPicPr>
          <p:cNvPr id="11" name="Grafik 10">
            <a:extLst>
              <a:ext uri="{FF2B5EF4-FFF2-40B4-BE49-F238E27FC236}">
                <a16:creationId xmlns:a16="http://schemas.microsoft.com/office/drawing/2014/main" id="{BA6F7344-87CD-6580-E1F2-FD78085A71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71966850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Beliebte Apps: </a:t>
            </a:r>
            <a:r>
              <a:rPr lang="de-DE" sz="7800" spc="0" dirty="0" err="1">
                <a:solidFill>
                  <a:schemeClr val="bg2">
                    <a:lumMod val="10000"/>
                  </a:schemeClr>
                </a:solidFill>
                <a:latin typeface="Calibri" panose="020F0502020204030204" pitchFamily="34" charset="0"/>
                <a:ea typeface="Source Sans Pro"/>
                <a:cs typeface="Calibri" panose="020F0502020204030204" pitchFamily="34" charset="0"/>
                <a:sym typeface="Source Sans Pro"/>
              </a:rPr>
              <a:t>Secuso</a:t>
            </a: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 (nur für Android) </a:t>
            </a:r>
            <a:endParaRPr lang="de-DE" sz="80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a:p>
            <a:pPr defTabSz="402336" hangingPunct="1">
              <a:lnSpc>
                <a:spcPct val="100000"/>
              </a:lnSpc>
              <a:defRPr sz="7919" spc="0">
                <a:latin typeface="Source Sans Pro"/>
                <a:ea typeface="Source Sans Pro"/>
                <a:cs typeface="Source Sans Pro"/>
                <a:sym typeface="Source Sans Pro"/>
              </a:defRPr>
            </a:pPr>
            <a:endParaRPr lang="de-DE" sz="7800" b="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698896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err="1">
                <a:latin typeface="Calibri" panose="020F0502020204030204" pitchFamily="34" charset="0"/>
                <a:cs typeface="Calibri" panose="020F0502020204030204" pitchFamily="34" charset="0"/>
              </a:rPr>
              <a:t>Secuso</a:t>
            </a:r>
            <a:r>
              <a:rPr lang="de-DE" dirty="0">
                <a:latin typeface="Calibri" panose="020F0502020204030204" pitchFamily="34" charset="0"/>
                <a:cs typeface="Calibri" panose="020F0502020204030204" pitchFamily="34" charset="0"/>
              </a:rPr>
              <a:t>-Apps sind sichere Apps, die Ihnen den Alltag erleichtern. Hilfreich sind zum Beispiel die Shoppingliste, die Notizen oder der QR-Code-Scanner.</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i="1" dirty="0">
                <a:latin typeface="Calibri" panose="020F0502020204030204" pitchFamily="34" charset="0"/>
                <a:cs typeface="Calibri" panose="020F0502020204030204" pitchFamily="34" charset="0"/>
              </a:rPr>
              <a:t>Bei Apple sind diese Funktionen bereits in Standardapps vorinstalliert. </a:t>
            </a: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sp>
        <p:nvSpPr>
          <p:cNvPr id="2" name="Textfeld 1">
            <a:extLst>
              <a:ext uri="{FF2B5EF4-FFF2-40B4-BE49-F238E27FC236}">
                <a16:creationId xmlns:a16="http://schemas.microsoft.com/office/drawing/2014/main" id="{E5859947-0C43-C7E7-138A-0C2C59DD95B9}"/>
              </a:ext>
            </a:extLst>
          </p:cNvPr>
          <p:cNvSpPr txBox="1"/>
          <p:nvPr/>
        </p:nvSpPr>
        <p:spPr>
          <a:xfrm>
            <a:off x="802800" y="12618000"/>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8/8</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7" name="Grafik 6">
            <a:extLst>
              <a:ext uri="{FF2B5EF4-FFF2-40B4-BE49-F238E27FC236}">
                <a16:creationId xmlns:a16="http://schemas.microsoft.com/office/drawing/2014/main" id="{695042CD-E64E-AD92-DC9C-DDC0E7BB30CD}"/>
              </a:ext>
            </a:extLst>
          </p:cNvPr>
          <p:cNvPicPr>
            <a:picLocks noChangeAspect="1"/>
          </p:cNvPicPr>
          <p:nvPr/>
        </p:nvPicPr>
        <p:blipFill rotWithShape="1">
          <a:blip r:embed="rId4">
            <a:extLst>
              <a:ext uri="{28A0092B-C50C-407E-A947-70E740481C1C}">
                <a14:useLocalDpi xmlns:a14="http://schemas.microsoft.com/office/drawing/2010/main" val="0"/>
              </a:ext>
            </a:extLst>
          </a:blip>
          <a:srcRect b="30011"/>
          <a:stretch/>
        </p:blipFill>
        <p:spPr>
          <a:xfrm>
            <a:off x="22043999" y="3176732"/>
            <a:ext cx="1879600" cy="1591053"/>
          </a:xfrm>
          <a:prstGeom prst="rect">
            <a:avLst/>
          </a:prstGeom>
        </p:spPr>
      </p:pic>
      <p:pic>
        <p:nvPicPr>
          <p:cNvPr id="10" name="Grafik 9">
            <a:extLst>
              <a:ext uri="{FF2B5EF4-FFF2-40B4-BE49-F238E27FC236}">
                <a16:creationId xmlns:a16="http://schemas.microsoft.com/office/drawing/2014/main" id="{A4923EB4-E8C2-C023-4403-786C91C7A548}"/>
              </a:ext>
            </a:extLst>
          </p:cNvPr>
          <p:cNvPicPr>
            <a:picLocks noChangeAspect="1"/>
          </p:cNvPicPr>
          <p:nvPr/>
        </p:nvPicPr>
        <p:blipFill rotWithShape="1">
          <a:blip r:embed="rId5">
            <a:extLst>
              <a:ext uri="{28A0092B-C50C-407E-A947-70E740481C1C}">
                <a14:useLocalDpi xmlns:a14="http://schemas.microsoft.com/office/drawing/2010/main" val="0"/>
              </a:ext>
            </a:extLst>
          </a:blip>
          <a:srcRect b="35162"/>
          <a:stretch/>
        </p:blipFill>
        <p:spPr>
          <a:xfrm>
            <a:off x="17743387" y="2822258"/>
            <a:ext cx="3630713" cy="2340944"/>
          </a:xfrm>
          <a:prstGeom prst="rect">
            <a:avLst/>
          </a:prstGeom>
        </p:spPr>
      </p:pic>
      <p:pic>
        <p:nvPicPr>
          <p:cNvPr id="12" name="Grafik 11">
            <a:extLst>
              <a:ext uri="{FF2B5EF4-FFF2-40B4-BE49-F238E27FC236}">
                <a16:creationId xmlns:a16="http://schemas.microsoft.com/office/drawing/2014/main" id="{66801109-E5CE-D3A2-C12A-278379D8C2A3}"/>
              </a:ext>
            </a:extLst>
          </p:cNvPr>
          <p:cNvPicPr>
            <a:picLocks noChangeAspect="1"/>
          </p:cNvPicPr>
          <p:nvPr/>
        </p:nvPicPr>
        <p:blipFill rotWithShape="1">
          <a:blip r:embed="rId6">
            <a:extLst>
              <a:ext uri="{28A0092B-C50C-407E-A947-70E740481C1C}">
                <a14:useLocalDpi xmlns:a14="http://schemas.microsoft.com/office/drawing/2010/main" val="0"/>
              </a:ext>
            </a:extLst>
          </a:blip>
          <a:srcRect b="26950"/>
          <a:stretch/>
        </p:blipFill>
        <p:spPr>
          <a:xfrm>
            <a:off x="18234865" y="5593249"/>
            <a:ext cx="2247900" cy="1809091"/>
          </a:xfrm>
          <a:prstGeom prst="rect">
            <a:avLst/>
          </a:prstGeom>
        </p:spPr>
      </p:pic>
      <p:pic>
        <p:nvPicPr>
          <p:cNvPr id="16" name="Grafik 15">
            <a:extLst>
              <a:ext uri="{FF2B5EF4-FFF2-40B4-BE49-F238E27FC236}">
                <a16:creationId xmlns:a16="http://schemas.microsoft.com/office/drawing/2014/main" id="{BE6BB121-6DF9-A946-BF17-195278BE3D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07656" y="3254801"/>
            <a:ext cx="4879554" cy="8132590"/>
          </a:xfrm>
          <a:prstGeom prst="rect">
            <a:avLst/>
          </a:prstGeom>
        </p:spPr>
      </p:pic>
      <p:pic>
        <p:nvPicPr>
          <p:cNvPr id="9" name="Grafik 8">
            <a:extLst>
              <a:ext uri="{FF2B5EF4-FFF2-40B4-BE49-F238E27FC236}">
                <a16:creationId xmlns:a16="http://schemas.microsoft.com/office/drawing/2014/main" id="{D08C979A-DE36-AB2A-047C-1A1C5ADC3B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59387689"/>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998</Words>
  <Application>Microsoft Macintosh PowerPoint</Application>
  <PresentationFormat>Benutzerdefiniert</PresentationFormat>
  <Paragraphs>88</Paragraphs>
  <Slides>15</Slides>
  <Notes>15</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15</vt:i4>
      </vt:variant>
    </vt:vector>
  </HeadingPairs>
  <TitlesOfParts>
    <vt:vector size="19" baseType="lpstr">
      <vt:lpstr>Calibri</vt:lpstr>
      <vt:lpstr>Helvetica Neue</vt:lpstr>
      <vt:lpstr>Helvetica Neue Medium</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Paula Segler</cp:lastModifiedBy>
  <cp:revision>51</cp:revision>
  <dcterms:modified xsi:type="dcterms:W3CDTF">2023-11-14T10:56:34Z</dcterms:modified>
</cp:coreProperties>
</file>