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5" r:id="rId4"/>
    <p:sldId id="262" r:id="rId5"/>
    <p:sldId id="267" r:id="rId6"/>
    <p:sldId id="282" r:id="rId7"/>
    <p:sldId id="283" r:id="rId8"/>
    <p:sldId id="284" r:id="rId9"/>
    <p:sldId id="285" r:id="rId10"/>
    <p:sldId id="286" r:id="rId11"/>
    <p:sldId id="280" r:id="rId12"/>
    <p:sldId id="28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6"/>
    <p:restoredTop sz="78521"/>
  </p:normalViewPr>
  <p:slideViewPr>
    <p:cSldViewPr snapToGrid="0" snapToObjects="1">
      <p:cViewPr varScale="1">
        <p:scale>
          <a:sx n="45" d="100"/>
          <a:sy n="45" d="100"/>
        </p:scale>
        <p:origin x="13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p>
        </p:txBody>
      </p:sp>
    </p:spTree>
    <p:extLst>
      <p:ext uri="{BB962C8B-B14F-4D97-AF65-F5344CB8AC3E}">
        <p14:creationId xmlns:p14="http://schemas.microsoft.com/office/powerpoint/2010/main" val="210239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Kommen Sie kurz ins Gespräch zu den Positionen der Teilnehmenden.</a:t>
            </a:r>
            <a:endParaRPr lang="de-DE" dirty="0"/>
          </a:p>
        </p:txBody>
      </p:sp>
    </p:spTree>
    <p:extLst>
      <p:ext uri="{BB962C8B-B14F-4D97-AF65-F5344CB8AC3E}">
        <p14:creationId xmlns:p14="http://schemas.microsoft.com/office/powerpoint/2010/main" val="160773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22880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Lassen Sie die Teilnehmenden einen Abschnitt des Moduls 3 der Lern-App eigenständig absolvieren und stehen Sie dabei als Lernberaterin oder Lernberater für Rückfragen oder bei Stolpersteinen zur Verfügung. </a:t>
            </a:r>
          </a:p>
          <a:p>
            <a:r>
              <a:rPr lang="de-DE" dirty="0">
                <a:solidFill>
                  <a:srgbClr val="000000"/>
                </a:solidFill>
                <a:effectLst/>
                <a:latin typeface="Calibri" panose="020F0502020204030204" pitchFamily="34" charset="0"/>
              </a:rPr>
              <a:t>Folgendes Kapitel sollte nun in der App durchlaufen werden:</a:t>
            </a:r>
          </a:p>
          <a:p>
            <a:pPr marL="342900" indent="-342900">
              <a:buFontTx/>
              <a:buChar char="-"/>
            </a:pPr>
            <a:r>
              <a:rPr lang="de-DE" dirty="0">
                <a:solidFill>
                  <a:srgbClr val="000000"/>
                </a:solidFill>
                <a:effectLst/>
                <a:latin typeface="Calibri" panose="020F0502020204030204" pitchFamily="34" charset="0"/>
              </a:rPr>
              <a:t>Apps und Kosten</a:t>
            </a:r>
          </a:p>
          <a:p>
            <a:r>
              <a:rPr lang="de-DE" dirty="0">
                <a:solidFill>
                  <a:srgbClr val="000000"/>
                </a:solidFill>
                <a:effectLst/>
                <a:latin typeface="Calibri" panose="020F0502020204030204" pitchFamily="34" charset="0"/>
              </a:rPr>
              <a:t>Anhaltspunkt zum Beenden der Übungsphase in der App ist die Abfrage „Apps installieren: Wissen Sie schon, wie das geht?“. (Dauer: 5 Minuten)</a:t>
            </a:r>
          </a:p>
          <a:p>
            <a:endParaRPr lang="de-DE" dirty="0"/>
          </a:p>
        </p:txBody>
      </p:sp>
    </p:spTree>
    <p:extLst>
      <p:ext uri="{BB962C8B-B14F-4D97-AF65-F5344CB8AC3E}">
        <p14:creationId xmlns:p14="http://schemas.microsoft.com/office/powerpoint/2010/main" val="95168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Machen Sie nochmals kurz die verschiedenen Kostenmodelle sichtbar und fassen Sie die Inhalte zusammen.</a:t>
            </a:r>
          </a:p>
          <a:p>
            <a:r>
              <a:rPr lang="de-DE" dirty="0"/>
              <a:t>(Dauer: 5 Minuten)</a:t>
            </a:r>
          </a:p>
        </p:txBody>
      </p:sp>
    </p:spTree>
    <p:extLst>
      <p:ext uri="{BB962C8B-B14F-4D97-AF65-F5344CB8AC3E}">
        <p14:creationId xmlns:p14="http://schemas.microsoft.com/office/powerpoint/2010/main" val="93710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solidFill>
                  <a:srgbClr val="000000"/>
                </a:solidFill>
                <a:effectLst/>
                <a:latin typeface="Calibri" panose="020F0502020204030204" pitchFamily="34" charset="0"/>
              </a:rPr>
              <a:t>Kommen Sie nun mit den Teilnehmenden ins Gespräch. </a:t>
            </a:r>
            <a:r>
              <a:rPr lang="de-DE" sz="1800" dirty="0">
                <a:effectLst/>
                <a:latin typeface="Calibri" panose="020F0502020204030204" pitchFamily="34" charset="0"/>
              </a:rPr>
              <a:t>Nutzen Sie als Methode eine Aufstellung, sodass nicht nur gesprochen wird, sondern die Teilnehmenden sich im wahrsten Sinne des Wortes positionieren müssen. </a:t>
            </a:r>
            <a:endParaRPr lang="de-DE" dirty="0"/>
          </a:p>
          <a:p>
            <a:r>
              <a:rPr lang="de-DE" sz="1800" dirty="0">
                <a:effectLst/>
                <a:latin typeface="Calibri" panose="020F0502020204030204" pitchFamily="34" charset="0"/>
              </a:rPr>
              <a:t>Sie können die Übung wie folgt ankündigen: „Es gibt jeweils mehrere Aussagen, denen verschiedene Ecken im Raum zugeordnet sind. Stellen Sie sich jeweils zu der Aussage, der Sie zustimmen. Auch die Strecke zwischen den Aussagen können Sie nutzen, sich also in der Mitte oder näher an einer Aussage positionieren.“ </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Folie 1/7, Dauer der 7 Folien zusammen: 30 Minuten</a:t>
            </a:r>
          </a:p>
          <a:p>
            <a:endParaRPr lang="de-DE" dirty="0"/>
          </a:p>
        </p:txBody>
      </p:sp>
    </p:spTree>
    <p:extLst>
      <p:ext uri="{BB962C8B-B14F-4D97-AF65-F5344CB8AC3E}">
        <p14:creationId xmlns:p14="http://schemas.microsoft.com/office/powerpoint/2010/main" val="279951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Kommen Sie kurz ins Gespräch zu den Positionen der Teilnehmenden. Erörtern Sie gemeinsam: Warum kosten Apps Geld? </a:t>
            </a:r>
            <a:endParaRPr lang="de-DE" dirty="0"/>
          </a:p>
          <a:p>
            <a:r>
              <a:rPr lang="de-DE" sz="1800" dirty="0">
                <a:effectLst/>
                <a:latin typeface="Calibri" panose="020F0502020204030204" pitchFamily="34" charset="0"/>
              </a:rPr>
              <a:t>Eine App zu entwickeln kostet viel Geld. Wie in der Lern-App erläutert, gibt es verschiedene Modelle, wie Apps finanziert werden. Denn wie fast überall – auch im Internet oder auch dem Werbestand der Zeitung in der Einkaufsstraße: geschenkt gibt es wenig... es gibt also verschiedene „Währungen“, mit denen wir bezahlen können: </a:t>
            </a:r>
            <a:endParaRPr lang="de-DE" dirty="0"/>
          </a:p>
          <a:p>
            <a:r>
              <a:rPr lang="de-DE" sz="1800" dirty="0">
                <a:effectLst/>
                <a:latin typeface="Calibri" panose="020F0502020204030204" pitchFamily="34" charset="0"/>
              </a:rPr>
              <a:t>• Geld</a:t>
            </a:r>
            <a:br>
              <a:rPr lang="de-DE" sz="1800" dirty="0">
                <a:effectLst/>
                <a:latin typeface="Calibri" panose="020F0502020204030204" pitchFamily="34" charset="0"/>
              </a:rPr>
            </a:br>
            <a:r>
              <a:rPr lang="de-DE" sz="1800" dirty="0">
                <a:effectLst/>
                <a:latin typeface="Calibri" panose="020F0502020204030204" pitchFamily="34" charset="0"/>
              </a:rPr>
              <a:t>• Aufmerksamkeit</a:t>
            </a:r>
            <a:br>
              <a:rPr lang="de-DE" sz="1800" dirty="0">
                <a:effectLst/>
                <a:latin typeface="Calibri" panose="020F0502020204030204" pitchFamily="34" charset="0"/>
              </a:rPr>
            </a:br>
            <a:r>
              <a:rPr lang="de-DE" sz="1800" dirty="0">
                <a:effectLst/>
                <a:latin typeface="Calibri" panose="020F0502020204030204" pitchFamily="34" charset="0"/>
              </a:rPr>
              <a:t>• persönliche Daten.</a:t>
            </a:r>
            <a:br>
              <a:rPr lang="de-DE" sz="1800" dirty="0">
                <a:effectLst/>
                <a:latin typeface="Calibri" panose="020F0502020204030204" pitchFamily="34" charset="0"/>
              </a:rPr>
            </a:br>
            <a:r>
              <a:rPr lang="de-DE" sz="1800" dirty="0">
                <a:effectLst/>
                <a:latin typeface="Calibri" panose="020F0502020204030204" pitchFamily="34" charset="0"/>
              </a:rPr>
              <a:t>Nur in den glücklichen Ausnahmen, in denen z.B. Stiftungen oder öffentlich-rechtliche Institutionen hinter einer App stehen, kann diese vollständig und ohne Gegenleistung kostenlos sein. </a:t>
            </a:r>
            <a:endParaRPr lang="de-DE" dirty="0"/>
          </a:p>
          <a:p>
            <a:endParaRPr lang="de-DE" dirty="0"/>
          </a:p>
        </p:txBody>
      </p:sp>
    </p:spTree>
    <p:extLst>
      <p:ext uri="{BB962C8B-B14F-4D97-AF65-F5344CB8AC3E}">
        <p14:creationId xmlns:p14="http://schemas.microsoft.com/office/powerpoint/2010/main" val="53790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1800" dirty="0">
                <a:effectLst/>
                <a:latin typeface="Calibri" panose="020F0502020204030204" pitchFamily="34" charset="0"/>
              </a:rPr>
              <a:t>Kommen Sie kurz ins Gespräch zu den Positionen der Teilnehmenden. Erörtern Sie gemeinsam: Was sind Apps wert? Ziehen Sie je nach Nutzungsart Vergleiche zu „herkömmlichen“ Dingen wie Zeitungen, Fernsehgebühren, Büchern, Straßenkarten, Rezeptbüchern etc.</a:t>
            </a:r>
            <a:endParaRPr lang="de-DE" dirty="0"/>
          </a:p>
          <a:p>
            <a:endParaRPr lang="de-DE" dirty="0"/>
          </a:p>
        </p:txBody>
      </p:sp>
    </p:spTree>
    <p:extLst>
      <p:ext uri="{BB962C8B-B14F-4D97-AF65-F5344CB8AC3E}">
        <p14:creationId xmlns:p14="http://schemas.microsoft.com/office/powerpoint/2010/main" val="145627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Kommen Sie kurz ins Gespräch zu den Positionen der Teilnehmenden. Erinnern Sie daran: bezahlt man mit Geld, ist die Finanzierung der App transparent und nachvollziehbar. Kostenpflichtige Apps oder Apps mit In-App-Käufen müssen daher in der Regel weder Ihre Daten weitergeben noch Werbung anzeigen. </a:t>
            </a:r>
            <a:endParaRPr lang="de-DE" sz="1400" dirty="0"/>
          </a:p>
          <a:p>
            <a:endParaRPr lang="de-DE" dirty="0"/>
          </a:p>
        </p:txBody>
      </p:sp>
    </p:spTree>
    <p:extLst>
      <p:ext uri="{BB962C8B-B14F-4D97-AF65-F5344CB8AC3E}">
        <p14:creationId xmlns:p14="http://schemas.microsoft.com/office/powerpoint/2010/main" val="144510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Kommen Sie kurz ins Gespräch zu den Positionen der Teilnehmenden. Erörtern Sie gemeinsam: Was hat es mit der Werbung auf sich? Mehr Zeit in der App bedeutet Einnahmen für die Betreibenden, da diese von den Werbetreibenden bezahlt werden. Hier bezahlen wir „mit unserer Aufmerksamkeit“. </a:t>
            </a:r>
            <a:endParaRPr lang="de-DE" sz="1400" dirty="0"/>
          </a:p>
          <a:p>
            <a:endParaRPr lang="de-DE" dirty="0"/>
          </a:p>
        </p:txBody>
      </p:sp>
    </p:spTree>
    <p:extLst>
      <p:ext uri="{BB962C8B-B14F-4D97-AF65-F5344CB8AC3E}">
        <p14:creationId xmlns:p14="http://schemas.microsoft.com/office/powerpoint/2010/main" val="63196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Kommen Sie kurz ins Gespräch zu den Positionen der Teilnehmenden. Erörtern Sie gemeinsam: Was hat es mit den Datensammlungen auf sich? Weisen Sie darauf hin, dass (entsprechend der meist ungelesen akzeptierten AGB) gesammelte Nutzerdaten an andere Unternehmen weiterverkauft werden oder für besonders passgenaue Werbeanzeigen genutzt werden können. </a:t>
            </a:r>
            <a:endParaRPr lang="de-DE" sz="1400" dirty="0"/>
          </a:p>
          <a:p>
            <a:endParaRPr lang="de-DE" dirty="0"/>
          </a:p>
        </p:txBody>
      </p:sp>
    </p:spTree>
    <p:extLst>
      <p:ext uri="{BB962C8B-B14F-4D97-AF65-F5344CB8AC3E}">
        <p14:creationId xmlns:p14="http://schemas.microsoft.com/office/powerpoint/2010/main" val="78659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stehen verschiedene Kostenmodelle von Apps im Mittelpunkt.</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3.4</a:t>
            </a:r>
          </a:p>
        </p:txBody>
      </p:sp>
      <p:pic>
        <p:nvPicPr>
          <p:cNvPr id="4" name="Grafik 3">
            <a:extLst>
              <a:ext uri="{FF2B5EF4-FFF2-40B4-BE49-F238E27FC236}">
                <a16:creationId xmlns:a16="http://schemas.microsoft.com/office/drawing/2014/main" id="{2E181535-6B76-EBF3-318A-C5B5448463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50233"/>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Wenn Gegenleistung, dann …</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5925123"/>
            <a:ext cx="7200000" cy="180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6131577"/>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504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863205" y="6611126"/>
            <a:ext cx="5647489"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bezahle mit Aufmerksamkeit und nehme Werbeanzeigen in Kauf.</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340000" y="6383764"/>
            <a:ext cx="6333289"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bezahle mit Geld.</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9" name="Textfeld 8">
            <a:extLst>
              <a:ext uri="{FF2B5EF4-FFF2-40B4-BE49-F238E27FC236}">
                <a16:creationId xmlns:a16="http://schemas.microsoft.com/office/drawing/2014/main" id="{1F823FCB-1AEF-080C-AEA3-D3F70A5988B2}"/>
              </a:ext>
            </a:extLst>
          </p:cNvPr>
          <p:cNvSpPr txBox="1"/>
          <p:nvPr/>
        </p:nvSpPr>
        <p:spPr>
          <a:xfrm>
            <a:off x="2340000" y="2892480"/>
            <a:ext cx="20293574"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panose="020B0503030403020204" pitchFamily="34" charset="0"/>
                <a:sym typeface="Helvetica Neue"/>
              </a:rPr>
              <a:t>Stellen Sie sich vor, Sie hätten die Wahl. Sie möchten eine App mit bestimmten Funktionen nutzen und können dabei das Kostenmodell frei wählen. </a:t>
            </a:r>
          </a:p>
          <a:p>
            <a:pPr marL="0" marR="0" indent="0" algn="l" defTabSz="2438338" rtl="0" fontAlgn="auto" latinLnBrk="0" hangingPunct="0">
              <a:lnSpc>
                <a:spcPct val="100000"/>
              </a:lnSpc>
              <a:spcBef>
                <a:spcPts val="0"/>
              </a:spcBef>
              <a:spcAft>
                <a:spcPts val="0"/>
              </a:spcAft>
              <a:buClrTx/>
              <a:buSzTx/>
              <a:buFontTx/>
              <a:buNone/>
              <a:tabLst/>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panose="020B0503030403020204" pitchFamily="34" charset="0"/>
                <a:sym typeface="Helvetica Neue"/>
              </a:rPr>
              <a:t>Für welches entscheiden Sie sich?</a:t>
            </a:r>
          </a:p>
        </p:txBody>
      </p:sp>
      <p:sp>
        <p:nvSpPr>
          <p:cNvPr id="10" name="Rechteck 9">
            <a:extLst>
              <a:ext uri="{FF2B5EF4-FFF2-40B4-BE49-F238E27FC236}">
                <a16:creationId xmlns:a16="http://schemas.microsoft.com/office/drawing/2014/main" id="{A48D5C0C-9196-2E48-1E91-10AB963977E5}"/>
              </a:ext>
            </a:extLst>
          </p:cNvPr>
          <p:cNvSpPr/>
          <p:nvPr/>
        </p:nvSpPr>
        <p:spPr>
          <a:xfrm>
            <a:off x="6338372" y="8328942"/>
            <a:ext cx="7200000" cy="43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htwinkliges Dreieck 10">
            <a:extLst>
              <a:ext uri="{FF2B5EF4-FFF2-40B4-BE49-F238E27FC236}">
                <a16:creationId xmlns:a16="http://schemas.microsoft.com/office/drawing/2014/main" id="{387BAAEC-69A6-FCA9-AED2-914B92A4A43C}"/>
              </a:ext>
            </a:extLst>
          </p:cNvPr>
          <p:cNvSpPr/>
          <p:nvPr/>
        </p:nvSpPr>
        <p:spPr>
          <a:xfrm rot="5400000">
            <a:off x="7373915" y="1262012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feld 11">
            <a:extLst>
              <a:ext uri="{FF2B5EF4-FFF2-40B4-BE49-F238E27FC236}">
                <a16:creationId xmlns:a16="http://schemas.microsoft.com/office/drawing/2014/main" id="{DB7D6052-443F-2A7A-5C52-A139B6476CEC}"/>
              </a:ext>
            </a:extLst>
          </p:cNvPr>
          <p:cNvSpPr txBox="1"/>
          <p:nvPr/>
        </p:nvSpPr>
        <p:spPr>
          <a:xfrm>
            <a:off x="7114627" y="8898763"/>
            <a:ext cx="5647489"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bezahle mit Daten und gebe Informationen über mich preis.</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3" name="Textfeld 12">
            <a:extLst>
              <a:ext uri="{FF2B5EF4-FFF2-40B4-BE49-F238E27FC236}">
                <a16:creationId xmlns:a16="http://schemas.microsoft.com/office/drawing/2014/main" id="{DED23C35-85C9-096D-9D0D-08FC0A00E8CF}"/>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7/7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4" name="Grafik 13">
            <a:extLst>
              <a:ext uri="{FF2B5EF4-FFF2-40B4-BE49-F238E27FC236}">
                <a16:creationId xmlns:a16="http://schemas.microsoft.com/office/drawing/2014/main" id="{8EC9C521-795C-2F86-07DC-092C4552F4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5230761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8" name="Grafik 7">
            <a:extLst>
              <a:ext uri="{FF2B5EF4-FFF2-40B4-BE49-F238E27FC236}">
                <a16:creationId xmlns:a16="http://schemas.microsoft.com/office/drawing/2014/main" id="{6A870AFF-E28D-64FF-41A3-2B91A4DAB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7651833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25"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6" name="Digital dabei – Startpaket…"/>
          <p:cNvSpPr txBox="1">
            <a:spLocks/>
          </p:cNvSpPr>
          <p:nvPr/>
        </p:nvSpPr>
        <p:spPr>
          <a:xfrm>
            <a:off x="2397914" y="4177894"/>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8" name="Bild 7"/>
          <p:cNvPicPr>
            <a:picLocks noChangeAspect="1"/>
          </p:cNvPicPr>
          <p:nvPr/>
        </p:nvPicPr>
        <p:blipFill>
          <a:blip r:embed="rId2"/>
          <a:stretch>
            <a:fillRect/>
          </a:stretch>
        </p:blipFill>
        <p:spPr>
          <a:xfrm>
            <a:off x="17305312" y="1531088"/>
            <a:ext cx="3234266" cy="11650074"/>
          </a:xfrm>
          <a:prstGeom prst="rect">
            <a:avLst/>
          </a:prstGeom>
        </p:spPr>
      </p:pic>
      <p:pic>
        <p:nvPicPr>
          <p:cNvPr id="7" name="Grafik 6">
            <a:extLst>
              <a:ext uri="{FF2B5EF4-FFF2-40B4-BE49-F238E27FC236}">
                <a16:creationId xmlns:a16="http://schemas.microsoft.com/office/drawing/2014/main" id="{8064FF29-2B1E-C73D-FCDF-C4CCF4313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4940742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pp Store Icon_6.5..png" descr="App Store Icon_6.5..png"/>
          <p:cNvPicPr>
            <a:picLocks noChangeAspect="1"/>
          </p:cNvPicPr>
          <p:nvPr/>
        </p:nvPicPr>
        <p:blipFill>
          <a:blip r:embed="rId3"/>
          <a:stretch>
            <a:fillRect/>
          </a:stretch>
        </p:blipFill>
        <p:spPr>
          <a:xfrm>
            <a:off x="13981471" y="3470320"/>
            <a:ext cx="7778396" cy="777839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in der App „Starthilfe – digital dabei“ </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Textfeld 7"/>
          <p:cNvSpPr txBox="1"/>
          <p:nvPr/>
        </p:nvSpPr>
        <p:spPr>
          <a:xfrm>
            <a:off x="2340000" y="3204000"/>
            <a:ext cx="15591858" cy="77970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Apps</a:t>
            </a: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Modul 3</a:t>
            </a: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„Apps und Kosten“.</a:t>
            </a: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Stoppen Sie bei der Abfrage</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a:t>
            </a:r>
            <a:r>
              <a:rPr lang="de-DE" sz="4600" dirty="0">
                <a:solidFill>
                  <a:srgbClr val="000000"/>
                </a:solidFill>
                <a:effectLst/>
                <a:latin typeface="Calibri" panose="020F0502020204030204" pitchFamily="34" charset="0"/>
                <a:cs typeface="Calibri" panose="020F0502020204030204" pitchFamily="34" charset="0"/>
              </a:rPr>
              <a:t>Apps installieren: </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solidFill>
                  <a:srgbClr val="000000"/>
                </a:solidFill>
                <a:effectLst/>
                <a:latin typeface="Calibri" panose="020F0502020204030204" pitchFamily="34" charset="0"/>
                <a:cs typeface="Calibri" panose="020F0502020204030204" pitchFamily="34" charset="0"/>
              </a:rPr>
              <a:t>Wissen Sie schon, wie das geht?“. </a:t>
            </a:r>
            <a:br>
              <a:rPr lang="de-DE" sz="4600" dirty="0">
                <a:latin typeface="Calibri" panose="020F0502020204030204" pitchFamily="34" charset="0"/>
                <a:cs typeface="Calibri" panose="020F0502020204030204" pitchFamily="34" charset="0"/>
              </a:rPr>
            </a:br>
            <a:endParaRPr lang="de-DE" sz="4600" dirty="0">
              <a:latin typeface="Calibri" panose="020F0502020204030204" pitchFamily="34" charset="0"/>
              <a:cs typeface="Calibri" panose="020F0502020204030204" pitchFamily="34" charset="0"/>
            </a:endParaRPr>
          </a:p>
        </p:txBody>
      </p:sp>
      <p:sp>
        <p:nvSpPr>
          <p:cNvPr id="11" name="Rechteck 10"/>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Grafik 2">
            <a:extLst>
              <a:ext uri="{FF2B5EF4-FFF2-40B4-BE49-F238E27FC236}">
                <a16:creationId xmlns:a16="http://schemas.microsoft.com/office/drawing/2014/main" id="{C08D40C8-1E9C-3FB9-1F5B-A36BEE58C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Kostenmodelle auf einen Blick</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0" y="2812113"/>
            <a:ext cx="10809943" cy="929722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3900" b="1" dirty="0">
                <a:latin typeface="Calibri" panose="020F0502020204030204" pitchFamily="34" charset="0"/>
                <a:cs typeface="Calibri" panose="020F0502020204030204" pitchFamily="34" charset="0"/>
              </a:rPr>
              <a:t>Einige Apps sind …			</a:t>
            </a: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wirklich voll und ganz kostenlos.	</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kostenlos, dafür aber mit Werbeanzeigen gespickt.</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kostenlos, doch sie sammeln Nutzerdaten.</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in eingeschränktem Umfang kostenlos nutzbar.</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kostenpflichtig – durch einen Einmalkauf oder in Form eines monatlichen Abos zu erwerben</a:t>
            </a:r>
            <a:r>
              <a:rPr lang="de-DE" dirty="0">
                <a:latin typeface="Calibri" panose="020F0502020204030204" pitchFamily="34" charset="0"/>
                <a:cs typeface="Calibri" panose="020F0502020204030204" pitchFamily="34" charset="0"/>
              </a:rPr>
              <a:t>.</a:t>
            </a:r>
          </a:p>
        </p:txBody>
      </p:sp>
      <p:sp>
        <p:nvSpPr>
          <p:cNvPr id="6" name="Sollte der Akku Ihres Gerätes leer sein, schaltet sich Ihr Gerät aus. Um ihr Gerät dann zu aktivieren, benötigen Sie nicht nur den Code des Geräts, sondern auch die PIN Ihrer SIM-Karte. Dies ist eine vierstellige Zahlenkombination. Kennen Sie diese?…">
            <a:extLst>
              <a:ext uri="{FF2B5EF4-FFF2-40B4-BE49-F238E27FC236}">
                <a16:creationId xmlns:a16="http://schemas.microsoft.com/office/drawing/2014/main" id="{5C94F2A7-5A98-BBEE-65E4-8DBD9C4EE149}"/>
              </a:ext>
            </a:extLst>
          </p:cNvPr>
          <p:cNvSpPr txBox="1"/>
          <p:nvPr/>
        </p:nvSpPr>
        <p:spPr>
          <a:xfrm>
            <a:off x="13498285" y="2812113"/>
            <a:ext cx="9257211" cy="850611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3900" b="1" dirty="0">
                <a:latin typeface="Calibri" panose="020F0502020204030204" pitchFamily="34" charset="0"/>
                <a:cs typeface="Calibri" panose="020F0502020204030204" pitchFamily="34" charset="0"/>
              </a:rPr>
              <a:t>Finanzierung durch …</a:t>
            </a: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beispielsweise eine Stiftung oder Spenden.</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Werbeeinnahmen.</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Verkauf Ihrer Daten.</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den Verkauf von Zusatzfunktionen als</a:t>
            </a: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In-App-Kauf.</a:t>
            </a:r>
          </a:p>
          <a:p>
            <a:pPr algn="l">
              <a:lnSpc>
                <a:spcPts val="6000"/>
              </a:lnSpc>
              <a:defRPr sz="4600">
                <a:solidFill>
                  <a:srgbClr val="000000"/>
                </a:solidFill>
                <a:latin typeface="Source Sans Pro"/>
                <a:ea typeface="Source Sans Pro"/>
                <a:cs typeface="Source Sans Pro"/>
                <a:sym typeface="Source Sans Pro"/>
              </a:defRPr>
            </a:pPr>
            <a:endParaRPr lang="de-DE" sz="3900"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sz="3900" dirty="0">
                <a:latin typeface="Calibri" panose="020F0502020204030204" pitchFamily="34" charset="0"/>
                <a:cs typeface="Calibri" panose="020F0502020204030204" pitchFamily="34" charset="0"/>
              </a:rPr>
              <a:t>Finanzierung durch Verkauf.</a:t>
            </a:r>
            <a:endParaRPr sz="3900" dirty="0">
              <a:latin typeface="Calibri" panose="020F0502020204030204" pitchFamily="34" charset="0"/>
              <a:cs typeface="Calibri" panose="020F0502020204030204" pitchFamily="34" charset="0"/>
            </a:endParaRPr>
          </a:p>
        </p:txBody>
      </p:sp>
      <p:cxnSp>
        <p:nvCxnSpPr>
          <p:cNvPr id="9" name="Gerade Verbindung 8">
            <a:extLst>
              <a:ext uri="{FF2B5EF4-FFF2-40B4-BE49-F238E27FC236}">
                <a16:creationId xmlns:a16="http://schemas.microsoft.com/office/drawing/2014/main" id="{6F4A130C-1281-7861-D0EC-DEC12AFA40E2}"/>
              </a:ext>
            </a:extLst>
          </p:cNvPr>
          <p:cNvCxnSpPr>
            <a:cxnSpLocks/>
          </p:cNvCxnSpPr>
          <p:nvPr/>
        </p:nvCxnSpPr>
        <p:spPr>
          <a:xfrm>
            <a:off x="2340000" y="4659086"/>
            <a:ext cx="19945234" cy="0"/>
          </a:xfrm>
          <a:prstGeom prst="line">
            <a:avLst/>
          </a:prstGeom>
          <a:noFill/>
          <a:ln w="63500" cap="flat">
            <a:solidFill>
              <a:srgbClr val="BECDDC"/>
            </a:solidFill>
            <a:prstDash val="solid"/>
            <a:miter lim="400000"/>
          </a:ln>
          <a:effectLst/>
          <a:sp3d/>
        </p:spPr>
        <p:style>
          <a:lnRef idx="0">
            <a:scrgbClr r="0" g="0" b="0"/>
          </a:lnRef>
          <a:fillRef idx="0">
            <a:scrgbClr r="0" g="0" b="0"/>
          </a:fillRef>
          <a:effectRef idx="0">
            <a:scrgbClr r="0" g="0" b="0"/>
          </a:effectRef>
          <a:fontRef idx="none"/>
        </p:style>
      </p:cxnSp>
      <p:cxnSp>
        <p:nvCxnSpPr>
          <p:cNvPr id="10" name="Gerade Verbindung 9">
            <a:extLst>
              <a:ext uri="{FF2B5EF4-FFF2-40B4-BE49-F238E27FC236}">
                <a16:creationId xmlns:a16="http://schemas.microsoft.com/office/drawing/2014/main" id="{0C24A073-46F9-2D19-01B1-1B6A09A2CD73}"/>
              </a:ext>
            </a:extLst>
          </p:cNvPr>
          <p:cNvCxnSpPr>
            <a:cxnSpLocks/>
          </p:cNvCxnSpPr>
          <p:nvPr/>
        </p:nvCxnSpPr>
        <p:spPr>
          <a:xfrm>
            <a:off x="2340000" y="6291943"/>
            <a:ext cx="19945234" cy="0"/>
          </a:xfrm>
          <a:prstGeom prst="line">
            <a:avLst/>
          </a:prstGeom>
          <a:noFill/>
          <a:ln w="63500" cap="flat">
            <a:solidFill>
              <a:srgbClr val="BECDDC"/>
            </a:solidFill>
            <a:prstDash val="solid"/>
            <a:miter lim="400000"/>
          </a:ln>
          <a:effectLst/>
          <a:sp3d/>
        </p:spPr>
        <p:style>
          <a:lnRef idx="0">
            <a:scrgbClr r="0" g="0" b="0"/>
          </a:lnRef>
          <a:fillRef idx="0">
            <a:scrgbClr r="0" g="0" b="0"/>
          </a:fillRef>
          <a:effectRef idx="0">
            <a:scrgbClr r="0" g="0" b="0"/>
          </a:effectRef>
          <a:fontRef idx="none"/>
        </p:style>
      </p:cxnSp>
      <p:cxnSp>
        <p:nvCxnSpPr>
          <p:cNvPr id="11" name="Gerade Verbindung 10">
            <a:extLst>
              <a:ext uri="{FF2B5EF4-FFF2-40B4-BE49-F238E27FC236}">
                <a16:creationId xmlns:a16="http://schemas.microsoft.com/office/drawing/2014/main" id="{DCA50A4D-01BE-A35C-E585-F263334CEBC7}"/>
              </a:ext>
            </a:extLst>
          </p:cNvPr>
          <p:cNvCxnSpPr>
            <a:cxnSpLocks/>
          </p:cNvCxnSpPr>
          <p:nvPr/>
        </p:nvCxnSpPr>
        <p:spPr>
          <a:xfrm>
            <a:off x="2340000" y="7892143"/>
            <a:ext cx="19945234" cy="0"/>
          </a:xfrm>
          <a:prstGeom prst="line">
            <a:avLst/>
          </a:prstGeom>
          <a:noFill/>
          <a:ln w="63500" cap="flat">
            <a:solidFill>
              <a:srgbClr val="BECDDC"/>
            </a:solidFill>
            <a:prstDash val="solid"/>
            <a:miter lim="400000"/>
          </a:ln>
          <a:effectLst/>
          <a:sp3d/>
        </p:spPr>
        <p:style>
          <a:lnRef idx="0">
            <a:scrgbClr r="0" g="0" b="0"/>
          </a:lnRef>
          <a:fillRef idx="0">
            <a:scrgbClr r="0" g="0" b="0"/>
          </a:fillRef>
          <a:effectRef idx="0">
            <a:scrgbClr r="0" g="0" b="0"/>
          </a:effectRef>
          <a:fontRef idx="none"/>
        </p:style>
      </p:cxnSp>
      <p:cxnSp>
        <p:nvCxnSpPr>
          <p:cNvPr id="14" name="Gerade Verbindung 13">
            <a:extLst>
              <a:ext uri="{FF2B5EF4-FFF2-40B4-BE49-F238E27FC236}">
                <a16:creationId xmlns:a16="http://schemas.microsoft.com/office/drawing/2014/main" id="{610D2F51-AC8D-D423-426F-C2484B6A9BF2}"/>
              </a:ext>
            </a:extLst>
          </p:cNvPr>
          <p:cNvCxnSpPr>
            <a:cxnSpLocks/>
          </p:cNvCxnSpPr>
          <p:nvPr/>
        </p:nvCxnSpPr>
        <p:spPr>
          <a:xfrm>
            <a:off x="2340000" y="10047515"/>
            <a:ext cx="19945234" cy="0"/>
          </a:xfrm>
          <a:prstGeom prst="line">
            <a:avLst/>
          </a:prstGeom>
          <a:noFill/>
          <a:ln w="63500" cap="flat">
            <a:solidFill>
              <a:srgbClr val="BECDDC"/>
            </a:solidFill>
            <a:prstDash val="solid"/>
            <a:miter lim="400000"/>
          </a:ln>
          <a:effectLst/>
          <a:sp3d/>
        </p:spPr>
        <p:style>
          <a:lnRef idx="0">
            <a:scrgbClr r="0" g="0" b="0"/>
          </a:lnRef>
          <a:fillRef idx="0">
            <a:scrgbClr r="0" g="0" b="0"/>
          </a:fillRef>
          <a:effectRef idx="0">
            <a:scrgbClr r="0" g="0" b="0"/>
          </a:effectRef>
          <a:fontRef idx="none"/>
        </p:style>
      </p:cxnSp>
      <p:cxnSp>
        <p:nvCxnSpPr>
          <p:cNvPr id="15" name="Gerade Verbindung 14">
            <a:extLst>
              <a:ext uri="{FF2B5EF4-FFF2-40B4-BE49-F238E27FC236}">
                <a16:creationId xmlns:a16="http://schemas.microsoft.com/office/drawing/2014/main" id="{47CCCA44-4208-507A-9BD4-4DA9407C187E}"/>
              </a:ext>
            </a:extLst>
          </p:cNvPr>
          <p:cNvCxnSpPr>
            <a:cxnSpLocks/>
          </p:cNvCxnSpPr>
          <p:nvPr/>
        </p:nvCxnSpPr>
        <p:spPr>
          <a:xfrm rot="5400000">
            <a:off x="8329286" y="7727573"/>
            <a:ext cx="9468000" cy="0"/>
          </a:xfrm>
          <a:prstGeom prst="line">
            <a:avLst/>
          </a:prstGeom>
          <a:noFill/>
          <a:ln w="63500" cap="flat">
            <a:solidFill>
              <a:srgbClr val="BECDDC"/>
            </a:solidFill>
            <a:prstDash val="solid"/>
            <a:miter lim="400000"/>
          </a:ln>
          <a:effectLst/>
          <a:sp3d/>
        </p:spPr>
        <p:style>
          <a:lnRef idx="0">
            <a:scrgbClr r="0" g="0" b="0"/>
          </a:lnRef>
          <a:fillRef idx="0">
            <a:scrgbClr r="0" g="0" b="0"/>
          </a:fillRef>
          <a:effectRef idx="0">
            <a:scrgbClr r="0" g="0" b="0"/>
          </a:effectRef>
          <a:fontRef idx="none"/>
        </p:style>
      </p:cxnSp>
      <p:pic>
        <p:nvPicPr>
          <p:cNvPr id="7" name="Grafik 6">
            <a:extLst>
              <a:ext uri="{FF2B5EF4-FFF2-40B4-BE49-F238E27FC236}">
                <a16:creationId xmlns:a16="http://schemas.microsoft.com/office/drawing/2014/main" id="{F390ED3B-DE8E-607C-B68E-63147143E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7843961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Kostenmodelle</a:t>
            </a:r>
          </a:p>
        </p:txBody>
      </p:sp>
      <p:sp>
        <p:nvSpPr>
          <p:cNvPr id="8"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4" name="Bild 3"/>
          <p:cNvPicPr>
            <a:picLocks noChangeAspect="1"/>
          </p:cNvPicPr>
          <p:nvPr/>
        </p:nvPicPr>
        <p:blipFill>
          <a:blip r:embed="rId3"/>
          <a:stretch>
            <a:fillRect/>
          </a:stretch>
        </p:blipFill>
        <p:spPr>
          <a:xfrm>
            <a:off x="17909669" y="1527315"/>
            <a:ext cx="2429760" cy="11653847"/>
          </a:xfrm>
          <a:prstGeom prst="rect">
            <a:avLst/>
          </a:prstGeom>
        </p:spPr>
      </p:pic>
      <p:sp>
        <p:nvSpPr>
          <p:cNvPr id="15" name="Rechteck 14"/>
          <p:cNvSpPr/>
          <p:nvPr/>
        </p:nvSpPr>
        <p:spPr>
          <a:xfrm>
            <a:off x="1765006" y="3859965"/>
            <a:ext cx="14183806" cy="21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Welche Apps kennen Sie schon?…"/>
          <p:cNvSpPr txBox="1"/>
          <p:nvPr/>
        </p:nvSpPr>
        <p:spPr>
          <a:xfrm>
            <a:off x="2340000" y="4437968"/>
            <a:ext cx="12732474" cy="8333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lnSpc>
                <a:spcPts val="6000"/>
              </a:lnSpc>
              <a:defRPr sz="60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Wie stehen Sie zum Thema Apps und Kosten?</a:t>
            </a:r>
          </a:p>
        </p:txBody>
      </p:sp>
      <p:sp>
        <p:nvSpPr>
          <p:cNvPr id="17" name="Rechtwinkliges Dreieck 16"/>
          <p:cNvSpPr/>
          <p:nvPr/>
        </p:nvSpPr>
        <p:spPr>
          <a:xfrm rot="5400000">
            <a:off x="15948811" y="4448206"/>
            <a:ext cx="1084521" cy="1084521"/>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feld 1">
            <a:extLst>
              <a:ext uri="{FF2B5EF4-FFF2-40B4-BE49-F238E27FC236}">
                <a16:creationId xmlns:a16="http://schemas.microsoft.com/office/drawing/2014/main" id="{A903C6E5-4E6A-90B2-F91F-085D6FD3A5CD}"/>
              </a:ext>
            </a:extLst>
          </p:cNvPr>
          <p:cNvSpPr txBox="1"/>
          <p:nvPr/>
        </p:nvSpPr>
        <p:spPr>
          <a:xfrm>
            <a:off x="2340000" y="7432078"/>
            <a:ext cx="11473971"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de-DE" sz="4600" u="none" strike="noStrike" cap="none" spc="0" normalizeH="0" baseline="0" dirty="0">
                <a:ln>
                  <a:noFill/>
                </a:ln>
                <a:solidFill>
                  <a:schemeClr val="bg2">
                    <a:lumMod val="10000"/>
                  </a:schemeClr>
                </a:solidFill>
                <a:effectLst/>
                <a:uFillTx/>
                <a:latin typeface="Calibri" panose="020F0502020204030204" pitchFamily="34" charset="0"/>
                <a:ea typeface="Source Sans Pro" panose="020B0503030403020204" pitchFamily="34" charset="0"/>
                <a:sym typeface="Helvetica Neue"/>
              </a:rPr>
              <a:t>Positionieren Sie sich zu Aussagen im Raum.</a:t>
            </a:r>
          </a:p>
        </p:txBody>
      </p:sp>
      <p:sp>
        <p:nvSpPr>
          <p:cNvPr id="3" name="Textfeld 2">
            <a:extLst>
              <a:ext uri="{FF2B5EF4-FFF2-40B4-BE49-F238E27FC236}">
                <a16:creationId xmlns:a16="http://schemas.microsoft.com/office/drawing/2014/main" id="{2F52F597-5AD0-B4E0-4D02-979CB39CCBF5}"/>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1/7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5" name="Grafik 4">
            <a:extLst>
              <a:ext uri="{FF2B5EF4-FFF2-40B4-BE49-F238E27FC236}">
                <a16:creationId xmlns:a16="http://schemas.microsoft.com/office/drawing/2014/main" id="{41131E64-2181-D9F5-161B-F53EB760A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Gegenleistung generell</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4422898"/>
            <a:ext cx="7200000" cy="468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66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863205" y="6597187"/>
            <a:ext cx="5647489" cy="5488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finde es OK, für eine gute App eine Gegenleistung </a:t>
            </a:r>
          </a:p>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(in Form von Geld, Aufmerksamkeit oder Daten) </a:t>
            </a:r>
          </a:p>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zu erbringen.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494899" y="5172719"/>
            <a:ext cx="6333289"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finde, Apps sollten immer kostenlos und ohne Gegenleistung erhältlich sein.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0" name="Textfeld 9">
            <a:extLst>
              <a:ext uri="{FF2B5EF4-FFF2-40B4-BE49-F238E27FC236}">
                <a16:creationId xmlns:a16="http://schemas.microsoft.com/office/drawing/2014/main" id="{716F763E-04E9-15E6-EA88-2A9E1C34AB6B}"/>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2/7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9" name="Grafik 8">
            <a:extLst>
              <a:ext uri="{FF2B5EF4-FFF2-40B4-BE49-F238E27FC236}">
                <a16:creationId xmlns:a16="http://schemas.microsoft.com/office/drawing/2014/main" id="{AA85578C-78FF-B1A7-9B0D-18C1E372F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7305933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Geld (I)</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4422898"/>
            <a:ext cx="7200000" cy="360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468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750005" y="7146070"/>
            <a:ext cx="5647489"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finde es OK, für eine gute App Geld zu bezahlen.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340000" y="5402160"/>
            <a:ext cx="6333289"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möchte für Apps kein Geld bezahlen.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9" name="Textfeld 8">
            <a:extLst>
              <a:ext uri="{FF2B5EF4-FFF2-40B4-BE49-F238E27FC236}">
                <a16:creationId xmlns:a16="http://schemas.microsoft.com/office/drawing/2014/main" id="{A0E46BD3-A79A-EE98-1D31-D23307B8B07D}"/>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3/7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0" name="Grafik 9">
            <a:extLst>
              <a:ext uri="{FF2B5EF4-FFF2-40B4-BE49-F238E27FC236}">
                <a16:creationId xmlns:a16="http://schemas.microsoft.com/office/drawing/2014/main" id="{653EFE3E-2C85-91BA-0D32-D860F8B02F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0425684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Geld (II)</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6023099"/>
            <a:ext cx="7200000" cy="360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727458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57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846082" y="6531907"/>
            <a:ext cx="5647489"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Das ist in Ordnung – ich weiß nun, dass mir die App gefällt und für die volle Nutzung bin ich bereit, Geld zu bezahlen.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340000" y="6617641"/>
            <a:ext cx="6333289"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Eine Frechheit! Das ist doch Abzocke und sollte verboten werden!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9" name="Textfeld 8">
            <a:extLst>
              <a:ext uri="{FF2B5EF4-FFF2-40B4-BE49-F238E27FC236}">
                <a16:creationId xmlns:a16="http://schemas.microsoft.com/office/drawing/2014/main" id="{4CCA6E8E-19A4-3089-81BC-5DEA8EAEA9B7}"/>
              </a:ext>
            </a:extLst>
          </p:cNvPr>
          <p:cNvSpPr txBox="1"/>
          <p:nvPr/>
        </p:nvSpPr>
        <p:spPr>
          <a:xfrm>
            <a:off x="2340000" y="3309977"/>
            <a:ext cx="20337120"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panose="020B0503030403020204" pitchFamily="34" charset="0"/>
                <a:sym typeface="Helvetica Neue"/>
              </a:rPr>
              <a:t>Eine App ist zunächst kostenlos – um den vollen Funktionsumfang nutzen zu können, werden Sie dann jedoch zu einem „In-App-Kauf“ aufgefordert.</a:t>
            </a:r>
          </a:p>
        </p:txBody>
      </p:sp>
      <p:sp>
        <p:nvSpPr>
          <p:cNvPr id="10" name="Textfeld 9">
            <a:extLst>
              <a:ext uri="{FF2B5EF4-FFF2-40B4-BE49-F238E27FC236}">
                <a16:creationId xmlns:a16="http://schemas.microsoft.com/office/drawing/2014/main" id="{7F338355-B844-46AB-ACA6-2B6DFF2D25EE}"/>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4/7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1" name="Grafik 10">
            <a:extLst>
              <a:ext uri="{FF2B5EF4-FFF2-40B4-BE49-F238E27FC236}">
                <a16:creationId xmlns:a16="http://schemas.microsoft.com/office/drawing/2014/main" id="{F4DC8612-7BAC-8787-8E90-D014C8BC8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911640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Werbung</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4422898"/>
            <a:ext cx="7200000" cy="360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468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821451" y="7530791"/>
            <a:ext cx="5647489"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Werbung in Apps stört mich!</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340000" y="5402160"/>
            <a:ext cx="6333289"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Werbung in Apps stört mich nicht.</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9" name="Textfeld 8">
            <a:extLst>
              <a:ext uri="{FF2B5EF4-FFF2-40B4-BE49-F238E27FC236}">
                <a16:creationId xmlns:a16="http://schemas.microsoft.com/office/drawing/2014/main" id="{03CCE7F6-D702-0E86-6EE2-B12D64211211}"/>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5/7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0" name="Grafik 9">
            <a:extLst>
              <a:ext uri="{FF2B5EF4-FFF2-40B4-BE49-F238E27FC236}">
                <a16:creationId xmlns:a16="http://schemas.microsoft.com/office/drawing/2014/main" id="{239FEF6C-1FDD-DB83-3679-402E2E38A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6570902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Private Daten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50426" y="4422898"/>
            <a:ext cx="7200000" cy="720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1026539"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p:cNvSpPr/>
          <p:nvPr/>
        </p:nvSpPr>
        <p:spPr>
          <a:xfrm>
            <a:off x="14086950" y="6011528"/>
            <a:ext cx="7200000" cy="504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a:off x="21294688" y="945362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4863205" y="6611126"/>
            <a:ext cx="5647489"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Meine Daten gehören mir! Informationen zu mir möchte ich in Apps nicht angeben müssen.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8" name="Textfeld 7">
            <a:extLst>
              <a:ext uri="{FF2B5EF4-FFF2-40B4-BE49-F238E27FC236}">
                <a16:creationId xmlns:a16="http://schemas.microsoft.com/office/drawing/2014/main" id="{E5B08C08-AAD3-9606-1C07-2834AEA50005}"/>
              </a:ext>
            </a:extLst>
          </p:cNvPr>
          <p:cNvSpPr txBox="1"/>
          <p:nvPr/>
        </p:nvSpPr>
        <p:spPr>
          <a:xfrm>
            <a:off x="2361761" y="4893836"/>
            <a:ext cx="6333289"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Ich finde es OK, wenn ich Daten wie Name, Geburtsdatum, Telefonnummer und Interessen in einer App angeben muss – was sollen die schon damit machen…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9" name="Textfeld 8">
            <a:extLst>
              <a:ext uri="{FF2B5EF4-FFF2-40B4-BE49-F238E27FC236}">
                <a16:creationId xmlns:a16="http://schemas.microsoft.com/office/drawing/2014/main" id="{5F7AEE1C-E5CD-E09A-75B8-2478057AB2A5}"/>
              </a:ext>
            </a:extLst>
          </p:cNvPr>
          <p:cNvSpPr txBox="1"/>
          <p:nvPr/>
        </p:nvSpPr>
        <p:spPr>
          <a:xfrm>
            <a:off x="802800" y="1261800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6/7</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0" name="Grafik 9">
            <a:extLst>
              <a:ext uri="{FF2B5EF4-FFF2-40B4-BE49-F238E27FC236}">
                <a16:creationId xmlns:a16="http://schemas.microsoft.com/office/drawing/2014/main" id="{B83EDA6F-B989-701F-CBA9-B6B8E5308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81246263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Macintosh PowerPoint</Application>
  <PresentationFormat>Benutzerdefiniert</PresentationFormat>
  <Paragraphs>95</Paragraphs>
  <Slides>12</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Calibri</vt:lpstr>
      <vt:lpstr>Helvetica Neue</vt:lpstr>
      <vt:lpstr>Helvetica Neue Medium</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45</cp:revision>
  <dcterms:modified xsi:type="dcterms:W3CDTF">2023-11-06T12:58:32Z</dcterms:modified>
</cp:coreProperties>
</file>