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67" r:id="rId4"/>
    <p:sldId id="264" r:id="rId5"/>
    <p:sldId id="279" r:id="rId6"/>
    <p:sldId id="280"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9"/>
    <p:restoredTop sz="86549"/>
  </p:normalViewPr>
  <p:slideViewPr>
    <p:cSldViewPr snapToGrid="0" snapToObjects="1">
      <p:cViewPr varScale="1">
        <p:scale>
          <a:sx n="50" d="100"/>
          <a:sy n="50" d="100"/>
        </p:scale>
        <p:origin x="8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Lassen Sie die Teilnehmenden anschließend Teile des Moduls 3 der Lern-App eigenständig absolvieren und stehen Sie dabei als Lernberaterin oder Lernberater für Rückfragen oder bei Stolpersteinen zur Verfügung. </a:t>
            </a:r>
          </a:p>
          <a:p>
            <a:r>
              <a:rPr lang="de-DE" dirty="0">
                <a:solidFill>
                  <a:srgbClr val="000000"/>
                </a:solidFill>
                <a:effectLst/>
                <a:latin typeface="Calibri" panose="020F0502020204030204" pitchFamily="34" charset="0"/>
              </a:rPr>
              <a:t>Folgende Kapitel sollten nun in der App durchlaufen werden:</a:t>
            </a:r>
          </a:p>
          <a:p>
            <a:pPr marL="342900" indent="-342900">
              <a:buFont typeface="Symbol" pitchFamily="2" charset="2"/>
              <a:buChar char="-"/>
            </a:pPr>
            <a:r>
              <a:rPr lang="de-DE" dirty="0">
                <a:solidFill>
                  <a:srgbClr val="000000"/>
                </a:solidFill>
                <a:effectLst/>
                <a:latin typeface="Calibri" panose="020F0502020204030204" pitchFamily="34" charset="0"/>
              </a:rPr>
              <a:t>Zugriffsberechtigungen</a:t>
            </a:r>
          </a:p>
          <a:p>
            <a:pPr marL="342900" indent="-342900">
              <a:buFont typeface="Symbol" pitchFamily="2" charset="2"/>
              <a:buChar char="-"/>
            </a:pPr>
            <a:r>
              <a:rPr lang="de-DE" dirty="0">
                <a:solidFill>
                  <a:srgbClr val="000000"/>
                </a:solidFill>
                <a:effectLst/>
                <a:latin typeface="Calibri" panose="020F0502020204030204" pitchFamily="34" charset="0"/>
              </a:rPr>
              <a:t>Übung: Welche Berechtigungen sind für was sinnvoll?</a:t>
            </a:r>
          </a:p>
          <a:p>
            <a:pPr marL="342900" indent="-342900">
              <a:buFont typeface="Symbol" pitchFamily="2" charset="2"/>
              <a:buChar char="-"/>
            </a:pPr>
            <a:r>
              <a:rPr lang="de-DE" dirty="0">
                <a:solidFill>
                  <a:srgbClr val="000000"/>
                </a:solidFill>
                <a:effectLst/>
                <a:latin typeface="Calibri" panose="020F0502020204030204" pitchFamily="34" charset="0"/>
              </a:rPr>
              <a:t>Berechtigungen verändern</a:t>
            </a:r>
          </a:p>
          <a:p>
            <a:r>
              <a:rPr lang="de-DE" dirty="0">
                <a:solidFill>
                  <a:srgbClr val="000000"/>
                </a:solidFill>
                <a:effectLst/>
                <a:latin typeface="Calibri" panose="020F0502020204030204" pitchFamily="34" charset="0"/>
              </a:rPr>
              <a:t>Anhaltspunkt zum Beenden der Übungsphase in der App ist die Abfrage „Apps und Kosten: Kennen Sie schon die Hintergründe?“. (Dauer: 15 Minuten)</a:t>
            </a:r>
          </a:p>
          <a:p>
            <a:endParaRPr lang="de-DE" dirty="0"/>
          </a:p>
        </p:txBody>
      </p:sp>
    </p:spTree>
    <p:extLst>
      <p:ext uri="{BB962C8B-B14F-4D97-AF65-F5344CB8AC3E}">
        <p14:creationId xmlns:p14="http://schemas.microsoft.com/office/powerpoint/2010/main" val="198447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Kommen Sie mit den Teilnehmenden kurz ins Gespräch, um das eben Erfahrene auf den eigenen Alltag anzuwenden.</a:t>
            </a:r>
          </a:p>
          <a:p>
            <a:r>
              <a:rPr lang="de-DE" dirty="0"/>
              <a:t>(Dauer: 5 Minuten)</a:t>
            </a:r>
          </a:p>
        </p:txBody>
      </p:sp>
    </p:spTree>
    <p:extLst>
      <p:ext uri="{BB962C8B-B14F-4D97-AF65-F5344CB8AC3E}">
        <p14:creationId xmlns:p14="http://schemas.microsoft.com/office/powerpoint/2010/main" val="43232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Unterstützen Sie die Teilnehmenden nun dabei, die Berechtigungen einer vorinstallierten App einzusehen und ggf. zu verändern. Achten Sie darauf, dass die Teilnehmenden der Anleitung für ihr Gerätesystem folgen und beachten Sie, dass gerade bei Android – durch die Vielzahl der Hersteller – der Weg abweichen kann.</a:t>
            </a:r>
          </a:p>
          <a:p>
            <a:r>
              <a:rPr lang="de-DE" dirty="0"/>
              <a:t>(Dauer: 10 Minuten)</a:t>
            </a:r>
          </a:p>
        </p:txBody>
      </p:sp>
    </p:spTree>
    <p:extLst>
      <p:ext uri="{BB962C8B-B14F-4D97-AF65-F5344CB8AC3E}">
        <p14:creationId xmlns:p14="http://schemas.microsoft.com/office/powerpoint/2010/main" val="336971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98861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15.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geht es um </a:t>
            </a:r>
          </a:p>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Zugriffsberechtigungen von Apps.</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3.3</a:t>
            </a:r>
          </a:p>
        </p:txBody>
      </p:sp>
      <p:pic>
        <p:nvPicPr>
          <p:cNvPr id="3" name="Grafik 2">
            <a:extLst>
              <a:ext uri="{FF2B5EF4-FFF2-40B4-BE49-F238E27FC236}">
                <a16:creationId xmlns:a16="http://schemas.microsoft.com/office/drawing/2014/main" id="{2BD3CEF7-C7A5-14B2-28C8-F0FA0254EE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pp Store Icon_6.5..png" descr="App Store Icon_6.5..png"/>
          <p:cNvPicPr>
            <a:picLocks noChangeAspect="1"/>
          </p:cNvPicPr>
          <p:nvPr/>
        </p:nvPicPr>
        <p:blipFill>
          <a:blip r:embed="rId3"/>
          <a:stretch>
            <a:fillRect/>
          </a:stretch>
        </p:blipFill>
        <p:spPr>
          <a:xfrm>
            <a:off x="13981471" y="3470320"/>
            <a:ext cx="7778396" cy="777839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in der App „Starthilfe – digital dabei“ </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Textfeld 7"/>
          <p:cNvSpPr txBox="1"/>
          <p:nvPr/>
        </p:nvSpPr>
        <p:spPr>
          <a:xfrm>
            <a:off x="2340000" y="3204000"/>
            <a:ext cx="15591858" cy="8566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Apps</a:t>
            </a: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Modul 3</a:t>
            </a: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Starten Sie mit</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„Zugriffsberechtigungen“,</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Stoppen Sie bei der Abfrage</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„Apps und Kosten: </a:t>
            </a:r>
          </a:p>
          <a:p>
            <a:pPr algn="l" defTabSz="457200">
              <a:lnSpc>
                <a:spcPts val="6000"/>
              </a:lnSpc>
              <a:defRPr sz="4500">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Kennen Sie schon die Hintergründe?“.</a:t>
            </a: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p:txBody>
      </p:sp>
      <p:sp>
        <p:nvSpPr>
          <p:cNvPr id="11" name="Rechteck 10"/>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Grafik 1">
            <a:extLst>
              <a:ext uri="{FF2B5EF4-FFF2-40B4-BE49-F238E27FC236}">
                <a16:creationId xmlns:a16="http://schemas.microsoft.com/office/drawing/2014/main" id="{5D10C816-CEAD-C8CF-EB81-E8CC73B6D5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39999" y="853200"/>
            <a:ext cx="17297397"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Zugriffsberechtigungen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4679308"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925183" y="4860509"/>
            <a:ext cx="3742660"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Haben Sie Fragen zum Thema?</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8" name="Rechteck 17"/>
          <p:cNvSpPr/>
          <p:nvPr/>
        </p:nvSpPr>
        <p:spPr>
          <a:xfrm>
            <a:off x="10491066" y="8229098"/>
            <a:ext cx="7440754" cy="4197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9745232" y="8809997"/>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1141036" y="8737719"/>
            <a:ext cx="6140813"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Fühlen Sie sich sicher in der Entscheidung, welche Berechtigungen Sie erteilen? </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21" name="Rechteck 20"/>
          <p:cNvSpPr/>
          <p:nvPr/>
        </p:nvSpPr>
        <p:spPr>
          <a:xfrm>
            <a:off x="11148793" y="3926489"/>
            <a:ext cx="6558895" cy="32868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htwinkliges Dreieck 21"/>
          <p:cNvSpPr/>
          <p:nvPr/>
        </p:nvSpPr>
        <p:spPr>
          <a:xfrm rot="10800000">
            <a:off x="10415050" y="6226228"/>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feld 23"/>
          <p:cNvSpPr txBox="1"/>
          <p:nvPr/>
        </p:nvSpPr>
        <p:spPr>
          <a:xfrm>
            <a:off x="11643605" y="4364431"/>
            <a:ext cx="5580000"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Sind Ihnen Abfragen zu Berechtigungen schon mal begegnet?</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8" name="Grafik 7">
            <a:extLst>
              <a:ext uri="{FF2B5EF4-FFF2-40B4-BE49-F238E27FC236}">
                <a16:creationId xmlns:a16="http://schemas.microsoft.com/office/drawing/2014/main" id="{BF589418-E38D-79B3-6446-5AE169967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730593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6CD62F3F-83C8-5688-9F6E-7757D32D3BC8}"/>
              </a:ext>
            </a:extLst>
          </p:cNvPr>
          <p:cNvSpPr/>
          <p:nvPr/>
        </p:nvSpPr>
        <p:spPr>
          <a:xfrm>
            <a:off x="12557761" y="2561362"/>
            <a:ext cx="11819280" cy="9693102"/>
          </a:xfrm>
          <a:prstGeom prst="rect">
            <a:avLst/>
          </a:prstGeom>
          <a:solidFill>
            <a:srgbClr val="55648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Rechteck 17">
            <a:extLst>
              <a:ext uri="{FF2B5EF4-FFF2-40B4-BE49-F238E27FC236}">
                <a16:creationId xmlns:a16="http://schemas.microsoft.com/office/drawing/2014/main" id="{40391712-5B36-39E7-5ACE-D72E385565EA}"/>
              </a:ext>
            </a:extLst>
          </p:cNvPr>
          <p:cNvSpPr/>
          <p:nvPr/>
        </p:nvSpPr>
        <p:spPr>
          <a:xfrm>
            <a:off x="-1" y="2560038"/>
            <a:ext cx="11819279" cy="9693102"/>
          </a:xfrm>
          <a:prstGeom prst="rect">
            <a:avLst/>
          </a:prstGeom>
          <a:solidFill>
            <a:srgbClr val="EE825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Zugriffsberechtigungen einsehen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Digital dabei – Startpaket…"/>
          <p:cNvSpPr txBox="1">
            <a:spLocks/>
          </p:cNvSpPr>
          <p:nvPr/>
        </p:nvSpPr>
        <p:spPr>
          <a:xfrm>
            <a:off x="2391341" y="3209024"/>
            <a:ext cx="19753042" cy="363432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Sollte der Akku Ihres Gerätes leer sein, schaltet sich Ihr Gerät aus. Um ihr Gerät dann zu aktivieren, benötigen Sie nicht nur den Code des Geräts, sondern auch die PIN Ihrer SIM-Karte. Dies ist eine vierstellige Zahlenkombination. Kennen Sie diese?…">
            <a:extLst>
              <a:ext uri="{FF2B5EF4-FFF2-40B4-BE49-F238E27FC236}">
                <a16:creationId xmlns:a16="http://schemas.microsoft.com/office/drawing/2014/main" id="{30C99DD5-3271-90D3-3F66-617BB99E2053}"/>
              </a:ext>
            </a:extLst>
          </p:cNvPr>
          <p:cNvSpPr txBox="1"/>
          <p:nvPr/>
        </p:nvSpPr>
        <p:spPr>
          <a:xfrm>
            <a:off x="735136" y="2878840"/>
            <a:ext cx="2367293" cy="15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r>
              <a:rPr lang="de-DE" sz="4600" b="1" dirty="0">
                <a:solidFill>
                  <a:schemeClr val="bg1"/>
                </a:solidFill>
                <a:latin typeface="Calibri" panose="020F0502020204030204" pitchFamily="34" charset="0"/>
                <a:ea typeface="Source Sans Pro" charset="0"/>
                <a:cs typeface="Calibri" panose="020F0502020204030204" pitchFamily="34" charset="0"/>
                <a:sym typeface="Source Sans Pro"/>
              </a:rPr>
              <a:t>Apple</a:t>
            </a:r>
            <a:endParaRPr lang="de-DE" b="1" dirty="0">
              <a:solidFill>
                <a:schemeClr val="bg1"/>
              </a:solidFill>
            </a:endParaRPr>
          </a:p>
          <a:p>
            <a:pPr algn="l">
              <a:lnSpc>
                <a:spcPts val="6000"/>
              </a:lnSpc>
              <a:defRPr sz="4600">
                <a:solidFill>
                  <a:srgbClr val="000000"/>
                </a:solidFill>
                <a:latin typeface="Source Sans Pro"/>
                <a:ea typeface="Source Sans Pro"/>
                <a:cs typeface="Source Sans Pro"/>
                <a:sym typeface="Source Sans Pro"/>
              </a:defRPr>
            </a:pPr>
            <a:endParaRPr lang="de-DE" dirty="0">
              <a:latin typeface="Calibri" panose="020F0502020204030204" pitchFamily="34" charset="0"/>
              <a:cs typeface="Calibri" panose="020F0502020204030204" pitchFamily="34" charset="0"/>
            </a:endParaRPr>
          </a:p>
        </p:txBody>
      </p:sp>
      <p:sp>
        <p:nvSpPr>
          <p:cNvPr id="14" name="Sollte der Akku Ihres Gerätes leer sein, schaltet sich Ihr Gerät aus. Um ihr Gerät dann zu aktivieren, benötigen Sie nicht nur den Code des Geräts, sondern auch die PIN Ihrer SIM-Karte. Dies ist eine vierstellige Zahlenkombination. Kennen Sie diese?…">
            <a:extLst>
              <a:ext uri="{FF2B5EF4-FFF2-40B4-BE49-F238E27FC236}">
                <a16:creationId xmlns:a16="http://schemas.microsoft.com/office/drawing/2014/main" id="{7687F33B-0B09-E047-75A3-50D97F99C558}"/>
              </a:ext>
            </a:extLst>
          </p:cNvPr>
          <p:cNvSpPr txBox="1"/>
          <p:nvPr/>
        </p:nvSpPr>
        <p:spPr>
          <a:xfrm>
            <a:off x="13053487" y="2816120"/>
            <a:ext cx="4792319" cy="15412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r>
              <a:rPr lang="de-DE" sz="4600" b="1" dirty="0">
                <a:solidFill>
                  <a:schemeClr val="bg1"/>
                </a:solidFill>
                <a:latin typeface="Calibri" panose="020F0502020204030204" pitchFamily="34" charset="0"/>
                <a:ea typeface="Source Sans Pro" charset="0"/>
                <a:sym typeface="Source Sans Pro"/>
              </a:rPr>
              <a:t>Android</a:t>
            </a:r>
            <a:endParaRPr lang="de-DE" b="1" dirty="0">
              <a:solidFill>
                <a:schemeClr val="bg1"/>
              </a:solidFill>
            </a:endParaRPr>
          </a:p>
          <a:p>
            <a:pPr algn="l">
              <a:lnSpc>
                <a:spcPts val="6000"/>
              </a:lnSpc>
              <a:defRPr sz="4600">
                <a:solidFill>
                  <a:srgbClr val="000000"/>
                </a:solidFill>
                <a:latin typeface="Source Sans Pro"/>
                <a:ea typeface="Source Sans Pro"/>
                <a:cs typeface="Source Sans Pro"/>
                <a:sym typeface="Source Sans Pro"/>
              </a:defRPr>
            </a:pPr>
            <a:endParaRPr lang="de-DE" dirty="0">
              <a:latin typeface="Calibri" panose="020F0502020204030204" pitchFamily="34" charset="0"/>
              <a:cs typeface="Calibri" panose="020F0502020204030204" pitchFamily="34" charset="0"/>
            </a:endParaRPr>
          </a:p>
        </p:txBody>
      </p:sp>
      <p:sp>
        <p:nvSpPr>
          <p:cNvPr id="15" name="Digital dabei – Startpaket…">
            <a:extLst>
              <a:ext uri="{FF2B5EF4-FFF2-40B4-BE49-F238E27FC236}">
                <a16:creationId xmlns:a16="http://schemas.microsoft.com/office/drawing/2014/main" id="{909E92F6-4FF7-15B0-D277-4FD73DC3FFA1}"/>
              </a:ext>
            </a:extLst>
          </p:cNvPr>
          <p:cNvSpPr txBox="1">
            <a:spLocks/>
          </p:cNvSpPr>
          <p:nvPr/>
        </p:nvSpPr>
        <p:spPr>
          <a:xfrm>
            <a:off x="1626026" y="3904766"/>
            <a:ext cx="9346773" cy="8020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auf die App „Einstellungen“.</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auf die App, deren Berechtigung Sie prüfen möchten.</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In der Liste „Zugriff erlauben“ sehen Sie, welche Berechtigungen erteilt sind.</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diese an, können Sie diese ändern oder entziehen.</a:t>
            </a:r>
          </a:p>
        </p:txBody>
      </p:sp>
      <p:sp>
        <p:nvSpPr>
          <p:cNvPr id="16" name="Digital dabei – Startpaket…">
            <a:extLst>
              <a:ext uri="{FF2B5EF4-FFF2-40B4-BE49-F238E27FC236}">
                <a16:creationId xmlns:a16="http://schemas.microsoft.com/office/drawing/2014/main" id="{EC4BF7C5-1AF3-F810-DEF4-51B86C559F51}"/>
              </a:ext>
            </a:extLst>
          </p:cNvPr>
          <p:cNvSpPr txBox="1">
            <a:spLocks/>
          </p:cNvSpPr>
          <p:nvPr/>
        </p:nvSpPr>
        <p:spPr>
          <a:xfrm>
            <a:off x="14786855" y="3890098"/>
            <a:ext cx="9013733" cy="8020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auf die App „Einstellungen“.</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auf „Apps“ und anschließend auf die App, deren Berechtigung Sie prüfen möchten.</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Tippen Sie auf „Berechtigungen“. </a:t>
            </a:r>
          </a:p>
          <a:p>
            <a:pPr marL="914400" indent="-914400" defTabSz="457200">
              <a:lnSpc>
                <a:spcPts val="5500"/>
              </a:lnSpc>
              <a:spcAft>
                <a:spcPts val="20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3900" b="0" spc="0" dirty="0">
                <a:solidFill>
                  <a:schemeClr val="bg1"/>
                </a:solidFill>
                <a:latin typeface="Calibri" panose="020F0502020204030204" pitchFamily="34" charset="0"/>
                <a:cs typeface="Calibri" panose="020F0502020204030204" pitchFamily="34" charset="0"/>
              </a:rPr>
              <a:t>Nun können Sie einzelne Berechtigungen zulassen </a:t>
            </a:r>
            <a:br>
              <a:rPr lang="de-DE" sz="3900" b="0" spc="0" dirty="0">
                <a:solidFill>
                  <a:schemeClr val="bg1"/>
                </a:solidFill>
                <a:latin typeface="Calibri" panose="020F0502020204030204" pitchFamily="34" charset="0"/>
                <a:cs typeface="Calibri" panose="020F0502020204030204" pitchFamily="34" charset="0"/>
              </a:rPr>
            </a:br>
            <a:r>
              <a:rPr lang="de-DE" sz="3900" b="0" spc="0" dirty="0">
                <a:solidFill>
                  <a:schemeClr val="bg1"/>
                </a:solidFill>
                <a:latin typeface="Calibri" panose="020F0502020204030204" pitchFamily="34" charset="0"/>
                <a:cs typeface="Calibri" panose="020F0502020204030204" pitchFamily="34" charset="0"/>
              </a:rPr>
              <a:t>oder ablehnen. </a:t>
            </a:r>
          </a:p>
        </p:txBody>
      </p:sp>
      <p:pic>
        <p:nvPicPr>
          <p:cNvPr id="7" name="Grafik 6">
            <a:extLst>
              <a:ext uri="{FF2B5EF4-FFF2-40B4-BE49-F238E27FC236}">
                <a16:creationId xmlns:a16="http://schemas.microsoft.com/office/drawing/2014/main" id="{E98EC246-CB4E-E195-A1FF-0EF79A31B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897169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8" name="Grafik 7">
            <a:extLst>
              <a:ext uri="{FF2B5EF4-FFF2-40B4-BE49-F238E27FC236}">
                <a16:creationId xmlns:a16="http://schemas.microsoft.com/office/drawing/2014/main" id="{42837F4E-F1C4-B581-8B69-6AE19E92D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933919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10" name="Bild 9"/>
          <p:cNvPicPr>
            <a:picLocks noChangeAspect="1"/>
          </p:cNvPicPr>
          <p:nvPr/>
        </p:nvPicPr>
        <p:blipFill>
          <a:blip r:embed="rId2"/>
          <a:stretch>
            <a:fillRect/>
          </a:stretch>
        </p:blipFill>
        <p:spPr>
          <a:xfrm>
            <a:off x="15655217" y="1765005"/>
            <a:ext cx="6058772" cy="10854324"/>
          </a:xfrm>
          <a:prstGeom prst="rect">
            <a:avLst/>
          </a:prstGeom>
        </p:spPr>
      </p:pic>
      <p:pic>
        <p:nvPicPr>
          <p:cNvPr id="2" name="Grafik 1">
            <a:extLst>
              <a:ext uri="{FF2B5EF4-FFF2-40B4-BE49-F238E27FC236}">
                <a16:creationId xmlns:a16="http://schemas.microsoft.com/office/drawing/2014/main" id="{DA855426-7A5C-6C2E-EB13-856E5F816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406574939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397</Words>
  <Application>Microsoft Macintosh PowerPoint</Application>
  <PresentationFormat>Benutzerdefiniert</PresentationFormat>
  <Paragraphs>46</Paragraphs>
  <Slides>6</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Calibri</vt:lpstr>
      <vt:lpstr>Helvetica Neue</vt:lpstr>
      <vt:lpstr>Helvetica Neue Medium</vt:lpstr>
      <vt:lpstr>Symbol</vt:lpstr>
      <vt:lpstr>21_BasicWhite</vt:lpstr>
      <vt:lpstr>Digital dabei – Startpaket</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38</cp:revision>
  <dcterms:modified xsi:type="dcterms:W3CDTF">2023-11-06T12:57:48Z</dcterms:modified>
</cp:coreProperties>
</file>