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74" r:id="rId3"/>
    <p:sldId id="275" r:id="rId4"/>
    <p:sldId id="276" r:id="rId5"/>
    <p:sldId id="266" r:id="rId6"/>
    <p:sldId id="277" r:id="rId7"/>
    <p:sldId id="278"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 id="{27781B9B-DB0B-2BF3-8D51-399199A9C926}" name="Mila Hundertmark" initials="MH" userId="S::mh@bfmedienbildung.onmicrosoft.com::dc2ff571-0a46-492d-8d0c-a6ccef4e72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56486"/>
    <a:srgbClr val="EE8258"/>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p:restoredTop sz="77687"/>
  </p:normalViewPr>
  <p:slideViewPr>
    <p:cSldViewPr snapToGrid="0" snapToObjects="1">
      <p:cViewPr varScale="1">
        <p:scale>
          <a:sx n="49" d="100"/>
          <a:sy n="49" d="100"/>
        </p:scale>
        <p:origin x="1648" y="184"/>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Begrüßen Sie die Teilnehmenden und geben Sie einen Überblick über die heutige Begleitung. (Dauer: 5 Minuten)</a:t>
            </a:r>
          </a:p>
          <a:p>
            <a:endParaRPr lang="de-DE" dirty="0"/>
          </a:p>
        </p:txBody>
      </p:sp>
    </p:spTree>
    <p:extLst>
      <p:ext uri="{BB962C8B-B14F-4D97-AF65-F5344CB8AC3E}">
        <p14:creationId xmlns:p14="http://schemas.microsoft.com/office/powerpoint/2010/main" val="210239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Kommen Sie anhand der Erfolgserlebnisse und Stolpersteine, die beim eigenständigen Üben in der Zwischenzeit aufgetaucht sind, ins Gespräch. (Dauer: 5 Minuten)</a:t>
            </a:r>
          </a:p>
          <a:p>
            <a:endParaRPr lang="de-DE" dirty="0"/>
          </a:p>
        </p:txBody>
      </p:sp>
    </p:spTree>
    <p:extLst>
      <p:ext uri="{BB962C8B-B14F-4D97-AF65-F5344CB8AC3E}">
        <p14:creationId xmlns:p14="http://schemas.microsoft.com/office/powerpoint/2010/main" val="339867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400" dirty="0">
                <a:solidFill>
                  <a:srgbClr val="000000"/>
                </a:solidFill>
                <a:effectLst/>
                <a:latin typeface="Calibri" panose="020F0502020204030204" pitchFamily="34" charset="0"/>
              </a:rPr>
              <a:t>Sprechen Sie mit den Teilnehmenden über ihr Vorwissen und ihre Wünsche hinsichtlich Apps. (Dauer: 10 Minuten) </a:t>
            </a:r>
          </a:p>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rPr>
              <a:t>Zu Frage 4: Vielleicht können Sie als Begleiterin oder Begleiter dazu einen passenden Tipp geben, in welcher App diese Funktionen auffindbar sind.</a:t>
            </a:r>
            <a:endParaRPr lang="de-DE" dirty="0">
              <a:effectLst/>
            </a:endParaRPr>
          </a:p>
        </p:txBody>
      </p:sp>
    </p:spTree>
    <p:extLst>
      <p:ext uri="{BB962C8B-B14F-4D97-AF65-F5344CB8AC3E}">
        <p14:creationId xmlns:p14="http://schemas.microsoft.com/office/powerpoint/2010/main" val="2783922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Calibri" panose="020F0502020204030204" pitchFamily="34" charset="0"/>
              </a:rPr>
              <a:t>Lassen Sie die Teilnehmenden anschließend Teile des Moduls 3 der Starthilfe-App eigenständig absolvieren und stehen Sie dabei als Lernberaterin oder Lernberater für Rückfragen oder bei Stolpersteinen zur Verfügung. </a:t>
            </a:r>
          </a:p>
          <a:p>
            <a:r>
              <a:rPr lang="de-DE" dirty="0">
                <a:solidFill>
                  <a:srgbClr val="000000"/>
                </a:solidFill>
                <a:effectLst/>
                <a:latin typeface="Calibri" panose="020F0502020204030204" pitchFamily="34" charset="0"/>
              </a:rPr>
              <a:t>Folgende Kapitel sollten nun in der App durchlaufen werden:</a:t>
            </a:r>
          </a:p>
          <a:p>
            <a:pPr marL="342900" indent="-342900">
              <a:buFontTx/>
              <a:buChar char="-"/>
            </a:pPr>
            <a:r>
              <a:rPr lang="de-DE" dirty="0">
                <a:solidFill>
                  <a:srgbClr val="000000"/>
                </a:solidFill>
                <a:effectLst/>
                <a:latin typeface="Calibri" panose="020F0502020204030204" pitchFamily="34" charset="0"/>
              </a:rPr>
              <a:t>Erfahrungsberichte</a:t>
            </a:r>
          </a:p>
          <a:p>
            <a:pPr marL="342900" indent="-342900">
              <a:buFontTx/>
              <a:buChar char="-"/>
            </a:pPr>
            <a:r>
              <a:rPr lang="de-DE" dirty="0">
                <a:solidFill>
                  <a:srgbClr val="000000"/>
                </a:solidFill>
                <a:effectLst/>
                <a:latin typeface="Calibri" panose="020F0502020204030204" pitchFamily="34" charset="0"/>
              </a:rPr>
              <a:t>Wozu sind Apps gut?</a:t>
            </a:r>
          </a:p>
          <a:p>
            <a:pPr marL="342900" indent="-342900">
              <a:buFontTx/>
              <a:buChar char="-"/>
            </a:pPr>
            <a:r>
              <a:rPr lang="de-DE" dirty="0">
                <a:solidFill>
                  <a:srgbClr val="000000"/>
                </a:solidFill>
                <a:effectLst/>
                <a:latin typeface="Calibri" panose="020F0502020204030204" pitchFamily="34" charset="0"/>
              </a:rPr>
              <a:t>Übung: Vorinstallierte Apps kennenlernen</a:t>
            </a:r>
          </a:p>
          <a:p>
            <a:pPr marL="342900" indent="-342900">
              <a:buFontTx/>
              <a:buChar char="-"/>
            </a:pPr>
            <a:r>
              <a:rPr lang="de-DE" dirty="0">
                <a:solidFill>
                  <a:srgbClr val="000000"/>
                </a:solidFill>
                <a:effectLst/>
                <a:latin typeface="Calibri" panose="020F0502020204030204" pitchFamily="34" charset="0"/>
              </a:rPr>
              <a:t>Apps bedienen</a:t>
            </a:r>
          </a:p>
          <a:p>
            <a:pPr marL="342900" indent="-342900">
              <a:buFontTx/>
              <a:buChar char="-"/>
            </a:pPr>
            <a:r>
              <a:rPr lang="de-DE" dirty="0">
                <a:solidFill>
                  <a:srgbClr val="000000"/>
                </a:solidFill>
                <a:effectLst/>
                <a:latin typeface="Calibri" panose="020F0502020204030204" pitchFamily="34" charset="0"/>
              </a:rPr>
              <a:t>Videobeispiel: Apps bedienen</a:t>
            </a:r>
          </a:p>
          <a:p>
            <a:pPr marL="342900" indent="-342900">
              <a:buFontTx/>
              <a:buChar char="-"/>
            </a:pPr>
            <a:r>
              <a:rPr lang="de-DE" dirty="0">
                <a:solidFill>
                  <a:srgbClr val="000000"/>
                </a:solidFill>
                <a:effectLst/>
                <a:latin typeface="Calibri" panose="020F0502020204030204" pitchFamily="34" charset="0"/>
              </a:rPr>
              <a:t>Übung: Welches Symbol steht für was?</a:t>
            </a:r>
          </a:p>
          <a:p>
            <a:r>
              <a:rPr lang="de-DE" dirty="0">
                <a:solidFill>
                  <a:srgbClr val="000000"/>
                </a:solidFill>
                <a:effectLst/>
                <a:latin typeface="Calibri" panose="020F0502020204030204" pitchFamily="34" charset="0"/>
              </a:rPr>
              <a:t>Anhaltspunkt zum Beenden der Übungsphase in der App ist die Abfrage „Zugriffsberechtigungen von Apps: Wissen Sie schon, was es damit auf sich hat?“. (Dauer: 20 Minuten)</a:t>
            </a:r>
          </a:p>
          <a:p>
            <a:endParaRPr lang="de-DE" dirty="0"/>
          </a:p>
        </p:txBody>
      </p:sp>
    </p:spTree>
    <p:extLst>
      <p:ext uri="{BB962C8B-B14F-4D97-AF65-F5344CB8AC3E}">
        <p14:creationId xmlns:p14="http://schemas.microsoft.com/office/powerpoint/2010/main" val="3563492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Helfen Sie den Teilnehmenden beim Transfer auf das eigene Gerät: lassen Sie sie die hier aufgezeigten Apps finden und öffnen. Dies dient auch der Vorbereitung auf die Vertiefung, in der die Teilnehmenden die Apps ausprobieren werden. Weisen Sie darauf hin, dass jeweils nur die zum eigenen Gerät (Apple oder Android) passenden Apps gefunden werden können, und dass speziell bei Android die Apps anders heißen oder aussehen können! (Dauer: 15 Minuten) </a:t>
            </a:r>
          </a:p>
          <a:p>
            <a:endParaRPr lang="de-DE" dirty="0"/>
          </a:p>
        </p:txBody>
      </p:sp>
    </p:spTree>
    <p:extLst>
      <p:ext uri="{BB962C8B-B14F-4D97-AF65-F5344CB8AC3E}">
        <p14:creationId xmlns:p14="http://schemas.microsoft.com/office/powerpoint/2010/main" val="3948815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Calibri" panose="020F0502020204030204" pitchFamily="34" charset="0"/>
                <a:cs typeface="Calibri" panose="020F0502020204030204" pitchFamily="34" charset="0"/>
              </a:rPr>
              <a:t>Geben Sie die Aufgaben-/Merkzettel (ggf. nur eine Auswahl) der Vertiefung „Vorinstallierte Apps ausprobieren“ als Aufgabe für zu Hause aus. </a:t>
            </a:r>
            <a:r>
              <a:rPr lang="de-DE" dirty="0">
                <a:solidFill>
                  <a:srgbClr val="000000"/>
                </a:solidFill>
                <a:effectLst/>
                <a:latin typeface="Calibri" panose="020F0502020204030204" pitchFamily="34" charset="0"/>
              </a:rPr>
              <a:t>Beachten Sie, dass die Arbeitsblätter systemspezifisch vorliegen, also in unterschiedlichen Versionen für Android und Apple. </a:t>
            </a:r>
            <a:r>
              <a:rPr lang="de-DE" dirty="0">
                <a:solidFill>
                  <a:srgbClr val="000000"/>
                </a:solidFill>
                <a:effectLst/>
                <a:latin typeface="Calibri" panose="020F0502020204030204" pitchFamily="34" charset="0"/>
                <a:cs typeface="Calibri" panose="020F0502020204030204" pitchFamily="34" charset="0"/>
              </a:rPr>
              <a:t>Zur Verfügung stehen:</a:t>
            </a:r>
          </a:p>
          <a:p>
            <a:pPr marL="342900" indent="-342900">
              <a:buFontTx/>
              <a:buChar char="-"/>
            </a:pPr>
            <a:r>
              <a:rPr lang="de-DE" dirty="0">
                <a:solidFill>
                  <a:srgbClr val="000000"/>
                </a:solidFill>
                <a:effectLst/>
                <a:latin typeface="Calibri" panose="020F0502020204030204" pitchFamily="34" charset="0"/>
                <a:cs typeface="Calibri" panose="020F0502020204030204" pitchFamily="34" charset="0"/>
              </a:rPr>
              <a:t>Kamera &amp; Fotos</a:t>
            </a:r>
          </a:p>
          <a:p>
            <a:pPr marL="342900" indent="-342900">
              <a:buFontTx/>
              <a:buChar char="-"/>
            </a:pPr>
            <a:r>
              <a:rPr lang="de-DE" dirty="0">
                <a:solidFill>
                  <a:srgbClr val="000000"/>
                </a:solidFill>
                <a:effectLst/>
                <a:latin typeface="Calibri" panose="020F0502020204030204" pitchFamily="34" charset="0"/>
                <a:cs typeface="Calibri" panose="020F0502020204030204" pitchFamily="34" charset="0"/>
              </a:rPr>
              <a:t>Kalender, Kontakte &amp; ggf. Telefon</a:t>
            </a:r>
          </a:p>
          <a:p>
            <a:pPr marL="342900" marR="0" lvl="0" indent="-342900" defTabSz="457200" eaLnBrk="1" fontAlgn="auto" latinLnBrk="0" hangingPunct="1">
              <a:lnSpc>
                <a:spcPct val="117999"/>
              </a:lnSpc>
              <a:spcBef>
                <a:spcPts val="0"/>
              </a:spcBef>
              <a:spcAft>
                <a:spcPts val="0"/>
              </a:spcAft>
              <a:buClrTx/>
              <a:buSzTx/>
              <a:buFontTx/>
              <a:buChar char="-"/>
              <a:tabLst/>
              <a:defRPr/>
            </a:pPr>
            <a:r>
              <a:rPr lang="de-DE" dirty="0">
                <a:solidFill>
                  <a:srgbClr val="000000"/>
                </a:solidFill>
                <a:effectLst/>
                <a:latin typeface="Calibri" panose="020F0502020204030204" pitchFamily="34" charset="0"/>
                <a:cs typeface="Calibri" panose="020F0502020204030204" pitchFamily="34" charset="0"/>
              </a:rPr>
              <a:t>Internet &amp; Karten </a:t>
            </a:r>
            <a:r>
              <a:rPr lang="de-DE" dirty="0">
                <a:latin typeface="Calibri" panose="020F0502020204030204" pitchFamily="34" charset="0"/>
                <a:cs typeface="Calibri" panose="020F0502020204030204" pitchFamily="34" charset="0"/>
              </a:rPr>
              <a:t>(</a:t>
            </a:r>
            <a:r>
              <a:rPr lang="de-DE" i="1" dirty="0">
                <a:latin typeface="Calibri" panose="020F0502020204030204" pitchFamily="34" charset="0"/>
                <a:cs typeface="Calibri" panose="020F0502020204030204" pitchFamily="34" charset="0"/>
              </a:rPr>
              <a:t>je in der gerätespezifischen Bezeichnung der Apps – Android:</a:t>
            </a:r>
            <a:r>
              <a:rPr lang="de-DE" dirty="0">
                <a:latin typeface="Calibri" panose="020F0502020204030204" pitchFamily="34" charset="0"/>
                <a:cs typeface="Calibri" panose="020F0502020204030204" pitchFamily="34" charset="0"/>
              </a:rPr>
              <a:t> Chrome &amp; Maps; </a:t>
            </a:r>
            <a:r>
              <a:rPr lang="de-DE" i="1" dirty="0">
                <a:latin typeface="Calibri" panose="020F0502020204030204" pitchFamily="34" charset="0"/>
                <a:cs typeface="Calibri" panose="020F0502020204030204" pitchFamily="34" charset="0"/>
              </a:rPr>
              <a:t>Apple:</a:t>
            </a:r>
            <a:r>
              <a:rPr lang="de-DE" dirty="0">
                <a:latin typeface="Calibri" panose="020F0502020204030204" pitchFamily="34" charset="0"/>
                <a:cs typeface="Calibri" panose="020F0502020204030204" pitchFamily="34" charset="0"/>
              </a:rPr>
              <a:t> Safari &amp; Karten</a:t>
            </a:r>
            <a:r>
              <a:rPr lang="de-DE" i="1" dirty="0">
                <a:latin typeface="Calibri" panose="020F0502020204030204" pitchFamily="34" charset="0"/>
                <a:cs typeface="Calibri" panose="020F0502020204030204" pitchFamily="34" charset="0"/>
              </a:rPr>
              <a:t>)</a:t>
            </a:r>
            <a:endParaRPr lang="de-DE" dirty="0">
              <a:solidFill>
                <a:srgbClr val="000000"/>
              </a:solidFill>
              <a:effectLst/>
              <a:latin typeface="Calibri" panose="020F0502020204030204" pitchFamily="34" charset="0"/>
              <a:cs typeface="Calibri" panose="020F0502020204030204" pitchFamily="34" charset="0"/>
            </a:endParaRPr>
          </a:p>
          <a:p>
            <a:pPr marL="342900" indent="-342900">
              <a:buFontTx/>
              <a:buChar char="-"/>
            </a:pPr>
            <a:r>
              <a:rPr lang="de-DE" dirty="0">
                <a:solidFill>
                  <a:srgbClr val="000000"/>
                </a:solidFill>
                <a:effectLst/>
                <a:latin typeface="Calibri" panose="020F0502020204030204" pitchFamily="34" charset="0"/>
                <a:cs typeface="Calibri" panose="020F0502020204030204" pitchFamily="34" charset="0"/>
              </a:rPr>
              <a:t>Notizen </a:t>
            </a:r>
            <a:r>
              <a:rPr lang="de-DE" i="1" dirty="0">
                <a:solidFill>
                  <a:srgbClr val="000000"/>
                </a:solidFill>
                <a:effectLst/>
                <a:latin typeface="Calibri" panose="020F0502020204030204" pitchFamily="34" charset="0"/>
                <a:cs typeface="Calibri" panose="020F0502020204030204" pitchFamily="34" charset="0"/>
              </a:rPr>
              <a:t>(nur Apple)</a:t>
            </a:r>
          </a:p>
          <a:p>
            <a:r>
              <a:rPr lang="de-DE" dirty="0">
                <a:latin typeface="Calibri" panose="020F0502020204030204" pitchFamily="34" charset="0"/>
                <a:cs typeface="Calibri" panose="020F0502020204030204" pitchFamily="34" charset="0"/>
              </a:rPr>
              <a:t>(Dauer: 5 Minuten)</a:t>
            </a:r>
          </a:p>
        </p:txBody>
      </p:sp>
    </p:spTree>
    <p:extLst>
      <p:ext uri="{BB962C8B-B14F-4D97-AF65-F5344CB8AC3E}">
        <p14:creationId xmlns:p14="http://schemas.microsoft.com/office/powerpoint/2010/main" val="1320453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Kündigen Sie das nächste Treffen an und verabschieden Sie sich.</a:t>
            </a:r>
            <a:endParaRPr lang="de-DE" dirty="0"/>
          </a:p>
        </p:txBody>
      </p:sp>
    </p:spTree>
    <p:extLst>
      <p:ext uri="{BB962C8B-B14F-4D97-AF65-F5344CB8AC3E}">
        <p14:creationId xmlns:p14="http://schemas.microsoft.com/office/powerpoint/2010/main" val="809700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3.svg"/><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pn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png"/><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erlernen Sie die Grundlagen zum Thema Apps und entdecken vorinstallierte Apps am eigenen Gerät.</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3.1</a:t>
            </a:r>
          </a:p>
        </p:txBody>
      </p:sp>
      <p:pic>
        <p:nvPicPr>
          <p:cNvPr id="3" name="Grafik 2">
            <a:extLst>
              <a:ext uri="{FF2B5EF4-FFF2-40B4-BE49-F238E27FC236}">
                <a16:creationId xmlns:a16="http://schemas.microsoft.com/office/drawing/2014/main" id="{93903B45-01CD-4002-D1E2-5C37CDDD50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Zwischenstand</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1764859" y="4422898"/>
            <a:ext cx="4679308"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2350462"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9" name="Textfeld 8"/>
          <p:cNvSpPr txBox="1"/>
          <p:nvPr/>
        </p:nvSpPr>
        <p:spPr>
          <a:xfrm>
            <a:off x="2340000" y="5245560"/>
            <a:ext cx="374266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hat gut geklappt?</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0" name="Rechteck 9"/>
          <p:cNvSpPr/>
          <p:nvPr/>
        </p:nvSpPr>
        <p:spPr>
          <a:xfrm>
            <a:off x="3824555" y="8654655"/>
            <a:ext cx="4679308" cy="32868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htwinkliges Dreieck 10"/>
          <p:cNvSpPr/>
          <p:nvPr/>
        </p:nvSpPr>
        <p:spPr>
          <a:xfrm rot="5400000">
            <a:off x="8482712" y="9976712"/>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Textfeld 11"/>
          <p:cNvSpPr txBox="1"/>
          <p:nvPr/>
        </p:nvSpPr>
        <p:spPr>
          <a:xfrm>
            <a:off x="4399696" y="9462723"/>
            <a:ext cx="374266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Haben Sie offene Fragen</a:t>
            </a: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3" name="Rechteck 12"/>
          <p:cNvSpPr/>
          <p:nvPr/>
        </p:nvSpPr>
        <p:spPr>
          <a:xfrm>
            <a:off x="7956525" y="3512726"/>
            <a:ext cx="4993903" cy="4197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Textfeld 14"/>
          <p:cNvSpPr txBox="1"/>
          <p:nvPr/>
        </p:nvSpPr>
        <p:spPr>
          <a:xfrm>
            <a:off x="8531667" y="4422111"/>
            <a:ext cx="3742660"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Haben Sie Stolpersteine entdeckt?</a:t>
            </a:r>
          </a:p>
        </p:txBody>
      </p:sp>
      <p:sp>
        <p:nvSpPr>
          <p:cNvPr id="16" name="Rechteck 15"/>
          <p:cNvSpPr/>
          <p:nvPr/>
        </p:nvSpPr>
        <p:spPr>
          <a:xfrm>
            <a:off x="11039510" y="8618795"/>
            <a:ext cx="5553361" cy="32868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Textfeld 17"/>
          <p:cNvSpPr txBox="1"/>
          <p:nvPr/>
        </p:nvSpPr>
        <p:spPr>
          <a:xfrm>
            <a:off x="11704319" y="9056738"/>
            <a:ext cx="4387883"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Gab es Schwierigkeiten beim Üben?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9" name="Rechtwinkliges Dreieck 18"/>
          <p:cNvSpPr/>
          <p:nvPr/>
        </p:nvSpPr>
        <p:spPr>
          <a:xfrm rot="5400000">
            <a:off x="16592871" y="8794655"/>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Rechtwinkliges Dreieck 19"/>
          <p:cNvSpPr/>
          <p:nvPr/>
        </p:nvSpPr>
        <p:spPr>
          <a:xfrm rot="5400000">
            <a:off x="12903559" y="532124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Rechtwinkliges Dreieck 20"/>
          <p:cNvSpPr/>
          <p:nvPr/>
        </p:nvSpPr>
        <p:spPr>
          <a:xfrm rot="5400000">
            <a:off x="6409982" y="6436154"/>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2" name="Bild 21"/>
          <p:cNvPicPr>
            <a:picLocks noChangeAspect="1"/>
          </p:cNvPicPr>
          <p:nvPr/>
        </p:nvPicPr>
        <p:blipFill>
          <a:blip r:embed="rId3"/>
          <a:stretch>
            <a:fillRect/>
          </a:stretch>
        </p:blipFill>
        <p:spPr>
          <a:xfrm>
            <a:off x="18360025" y="1527314"/>
            <a:ext cx="1903126" cy="11653847"/>
          </a:xfrm>
          <a:prstGeom prst="rect">
            <a:avLst/>
          </a:prstGeom>
        </p:spPr>
      </p:pic>
      <p:pic>
        <p:nvPicPr>
          <p:cNvPr id="7" name="Grafik 6">
            <a:extLst>
              <a:ext uri="{FF2B5EF4-FFF2-40B4-BE49-F238E27FC236}">
                <a16:creationId xmlns:a16="http://schemas.microsoft.com/office/drawing/2014/main" id="{F9EF7464-6963-2406-2D82-338A926C63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5277696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Apps</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1765006" y="3540990"/>
            <a:ext cx="14183806" cy="756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2340000" y="3953874"/>
            <a:ext cx="12732474" cy="62581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lnSpc>
                <a:spcPts val="6000"/>
              </a:lnSpc>
              <a:defRPr sz="6000" b="1">
                <a:solidFill>
                  <a:srgbClr val="000000"/>
                </a:solidFill>
                <a:latin typeface="Source Sans Pro"/>
                <a:ea typeface="Source Sans Pro"/>
                <a:cs typeface="Source Sans Pro"/>
                <a:sym typeface="Source Sans Pro"/>
              </a:defRPr>
            </a:pPr>
            <a:r>
              <a:rPr sz="4600" dirty="0">
                <a:latin typeface="Calibri" panose="020F0502020204030204" pitchFamily="34" charset="0"/>
                <a:cs typeface="Calibri" panose="020F0502020204030204" pitchFamily="34" charset="0"/>
              </a:rPr>
              <a:t>Welche Apps kennen Sie schon?</a:t>
            </a:r>
          </a:p>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sz="4600" dirty="0">
                <a:latin typeface="Calibri" panose="020F0502020204030204" pitchFamily="34" charset="0"/>
                <a:cs typeface="Calibri" panose="020F0502020204030204" pitchFamily="34" charset="0"/>
              </a:rPr>
              <a:t>Welche Apps nutzen Sie selbst schon?</a:t>
            </a:r>
          </a:p>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sz="4600" dirty="0">
                <a:latin typeface="Calibri" panose="020F0502020204030204" pitchFamily="34" charset="0"/>
                <a:cs typeface="Calibri" panose="020F0502020204030204" pitchFamily="34" charset="0"/>
              </a:rPr>
              <a:t>Von welchen Apps haben Sie schon mal gehört?</a:t>
            </a:r>
          </a:p>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sz="4600" dirty="0">
                <a:latin typeface="Calibri" panose="020F0502020204030204" pitchFamily="34" charset="0"/>
                <a:cs typeface="Calibri" panose="020F0502020204030204" pitchFamily="34" charset="0"/>
              </a:rPr>
              <a:t>Welche Funktionen würden Sie sich in einer </a:t>
            </a:r>
            <a:endParaRPr lang="de-DE"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sz="4600" dirty="0">
                <a:latin typeface="Calibri" panose="020F0502020204030204" pitchFamily="34" charset="0"/>
                <a:cs typeface="Calibri" panose="020F0502020204030204" pitchFamily="34" charset="0"/>
              </a:rPr>
              <a:t>App wünschen? </a:t>
            </a:r>
          </a:p>
        </p:txBody>
      </p:sp>
      <p:sp>
        <p:nvSpPr>
          <p:cNvPr id="7" name="Rechtwinkliges Dreieck 6"/>
          <p:cNvSpPr/>
          <p:nvPr/>
        </p:nvSpPr>
        <p:spPr>
          <a:xfrm rot="5400000">
            <a:off x="15948811" y="4423144"/>
            <a:ext cx="1084521" cy="1084521"/>
          </a:xfrm>
          <a:prstGeom prst="rtTriangle">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 name="Bild 7"/>
          <p:cNvPicPr>
            <a:picLocks noChangeAspect="1"/>
          </p:cNvPicPr>
          <p:nvPr/>
        </p:nvPicPr>
        <p:blipFill>
          <a:blip r:embed="rId3"/>
          <a:stretch>
            <a:fillRect/>
          </a:stretch>
        </p:blipFill>
        <p:spPr>
          <a:xfrm>
            <a:off x="17909669" y="1527315"/>
            <a:ext cx="2429760" cy="11653847"/>
          </a:xfrm>
          <a:prstGeom prst="rect">
            <a:avLst/>
          </a:prstGeom>
        </p:spPr>
      </p:pic>
      <p:pic>
        <p:nvPicPr>
          <p:cNvPr id="2" name="Grafik 1">
            <a:extLst>
              <a:ext uri="{FF2B5EF4-FFF2-40B4-BE49-F238E27FC236}">
                <a16:creationId xmlns:a16="http://schemas.microsoft.com/office/drawing/2014/main" id="{B35336C4-CFE9-9A56-71A6-3A694A3779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85650015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pp Store Icon_6.5..png" descr="App Store Icon_6.5..png"/>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in der App „Starthilfe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Textfeld 7"/>
          <p:cNvSpPr txBox="1"/>
          <p:nvPr/>
        </p:nvSpPr>
        <p:spPr>
          <a:xfrm>
            <a:off x="2340000" y="3204000"/>
            <a:ext cx="15591858" cy="7027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Apps</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3</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Starten Sie mit dem Beginn des Moduls 3,</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stoppen Sie bei der Abfrage</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„Zugriffsberechtigungen von Apps: </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Wissen Sie schon, was es damit auf sich hat?“. </a:t>
            </a:r>
            <a:br>
              <a:rPr lang="de-DE" sz="4600" dirty="0">
                <a:latin typeface="Calibri" panose="020F0502020204030204" pitchFamily="34" charset="0"/>
                <a:cs typeface="Calibri" panose="020F0502020204030204" pitchFamily="34" charset="0"/>
              </a:rPr>
            </a:br>
            <a:endParaRPr lang="de-DE" sz="4600" dirty="0">
              <a:latin typeface="Calibri" panose="020F0502020204030204" pitchFamily="34" charset="0"/>
              <a:cs typeface="Calibri" panose="020F0502020204030204" pitchFamily="34" charset="0"/>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Grafik 1">
            <a:extLst>
              <a:ext uri="{FF2B5EF4-FFF2-40B4-BE49-F238E27FC236}">
                <a16:creationId xmlns:a16="http://schemas.microsoft.com/office/drawing/2014/main" id="{1FFF0EA4-CB7D-7CBB-5FBF-2FC6232068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46798386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5901AF97-2894-DEEC-01AE-B8C874D23607}"/>
              </a:ext>
            </a:extLst>
          </p:cNvPr>
          <p:cNvSpPr/>
          <p:nvPr/>
        </p:nvSpPr>
        <p:spPr>
          <a:xfrm>
            <a:off x="12557761" y="2561362"/>
            <a:ext cx="11819280" cy="9693102"/>
          </a:xfrm>
          <a:prstGeom prst="rect">
            <a:avLst/>
          </a:prstGeom>
          <a:solidFill>
            <a:srgbClr val="5564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Rechteck 16">
            <a:extLst>
              <a:ext uri="{FF2B5EF4-FFF2-40B4-BE49-F238E27FC236}">
                <a16:creationId xmlns:a16="http://schemas.microsoft.com/office/drawing/2014/main" id="{D3E76A9E-F003-F20F-B61F-5CBCCE9F2916}"/>
              </a:ext>
            </a:extLst>
          </p:cNvPr>
          <p:cNvSpPr/>
          <p:nvPr/>
        </p:nvSpPr>
        <p:spPr>
          <a:xfrm>
            <a:off x="-1" y="2560038"/>
            <a:ext cx="11819279" cy="9693102"/>
          </a:xfrm>
          <a:prstGeom prst="rect">
            <a:avLst/>
          </a:prstGeom>
          <a:solidFill>
            <a:srgbClr val="EE825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Vorinstallierte Apps entdecken</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5B8AF68C-60DF-314B-59B1-5DB344BFF97F}"/>
              </a:ext>
            </a:extLst>
          </p:cNvPr>
          <p:cNvSpPr txBox="1"/>
          <p:nvPr/>
        </p:nvSpPr>
        <p:spPr>
          <a:xfrm>
            <a:off x="604508" y="2878840"/>
            <a:ext cx="2034623"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charset="0"/>
                <a:cs typeface="Calibri" panose="020F0502020204030204" pitchFamily="34" charset="0"/>
                <a:sym typeface="Source Sans Pro"/>
              </a:rPr>
              <a:t>Apple</a:t>
            </a:r>
            <a:endParaRPr lang="de-DE" dirty="0">
              <a:solidFill>
                <a:schemeClr val="bg1"/>
              </a:solidFill>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44A28937-2B36-242C-0D73-290190DF5096}"/>
              </a:ext>
            </a:extLst>
          </p:cNvPr>
          <p:cNvSpPr txBox="1"/>
          <p:nvPr/>
        </p:nvSpPr>
        <p:spPr>
          <a:xfrm>
            <a:off x="13053487" y="2880000"/>
            <a:ext cx="4792319"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charset="0"/>
                <a:sym typeface="Source Sans Pro"/>
              </a:rPr>
              <a:t>Android</a:t>
            </a:r>
            <a:endParaRPr lang="de-DE" dirty="0">
              <a:solidFill>
                <a:schemeClr val="bg1"/>
              </a:solidFill>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9"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1A0783B7-5FBD-ACC0-7DE8-49E3AAE8E28C}"/>
              </a:ext>
            </a:extLst>
          </p:cNvPr>
          <p:cNvSpPr txBox="1"/>
          <p:nvPr/>
        </p:nvSpPr>
        <p:spPr>
          <a:xfrm>
            <a:off x="3059659" y="2901896"/>
            <a:ext cx="3462594"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panose="020B0503030403020204" pitchFamily="34" charset="0"/>
                <a:cs typeface="Calibri" panose="020F0502020204030204" pitchFamily="34" charset="0"/>
                <a:sym typeface="Source Sans Pro"/>
              </a:rPr>
              <a:t>Karten</a:t>
            </a:r>
            <a:endParaRPr lang="de-DE" dirty="0">
              <a:solidFill>
                <a:schemeClr val="bg1"/>
              </a:solidFill>
              <a:latin typeface="Calibri" panose="020F0502020204030204" pitchFamily="34" charset="0"/>
              <a:ea typeface="Source Sans Pro" panose="020B0503030403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2"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DF968A0C-39D2-512E-74DA-DE3D3A303EE7}"/>
              </a:ext>
            </a:extLst>
          </p:cNvPr>
          <p:cNvSpPr txBox="1"/>
          <p:nvPr/>
        </p:nvSpPr>
        <p:spPr>
          <a:xfrm>
            <a:off x="3059658" y="6087372"/>
            <a:ext cx="3462595"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panose="020B0503030403020204" pitchFamily="34" charset="0"/>
                <a:cs typeface="Calibri" panose="020F0502020204030204" pitchFamily="34" charset="0"/>
                <a:sym typeface="Source Sans Pro"/>
              </a:rPr>
              <a:t>Fotos</a:t>
            </a:r>
            <a:endParaRPr lang="de-DE" dirty="0">
              <a:solidFill>
                <a:schemeClr val="bg1"/>
              </a:solidFill>
              <a:latin typeface="Calibri" panose="020F0502020204030204" pitchFamily="34" charset="0"/>
              <a:ea typeface="Source Sans Pro" panose="020B0503030403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3"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4DC5406D-3772-8203-729D-2EB70A0F7718}"/>
              </a:ext>
            </a:extLst>
          </p:cNvPr>
          <p:cNvSpPr txBox="1"/>
          <p:nvPr/>
        </p:nvSpPr>
        <p:spPr>
          <a:xfrm>
            <a:off x="3034944" y="9090524"/>
            <a:ext cx="3487309"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panose="020B0503030403020204" pitchFamily="34" charset="0"/>
                <a:cs typeface="Calibri" panose="020F0502020204030204" pitchFamily="34" charset="0"/>
                <a:sym typeface="Source Sans Pro"/>
              </a:rPr>
              <a:t>Kalender</a:t>
            </a:r>
            <a:endParaRPr lang="de-DE" dirty="0">
              <a:solidFill>
                <a:schemeClr val="bg1"/>
              </a:solidFill>
              <a:latin typeface="Calibri" panose="020F0502020204030204" pitchFamily="34" charset="0"/>
              <a:ea typeface="Source Sans Pro" panose="020B0503030403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4"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BDD76540-92A7-E14A-C5C1-033FF24754E9}"/>
              </a:ext>
            </a:extLst>
          </p:cNvPr>
          <p:cNvSpPr txBox="1"/>
          <p:nvPr/>
        </p:nvSpPr>
        <p:spPr>
          <a:xfrm>
            <a:off x="16050130" y="2878840"/>
            <a:ext cx="4213102"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panose="020B0503030403020204" pitchFamily="34" charset="0"/>
                <a:cs typeface="Calibri" panose="020F0502020204030204" pitchFamily="34" charset="0"/>
                <a:sym typeface="Source Sans Pro"/>
              </a:rPr>
              <a:t>Maps</a:t>
            </a:r>
            <a:endParaRPr lang="de-DE" dirty="0">
              <a:solidFill>
                <a:schemeClr val="bg1"/>
              </a:solidFill>
              <a:latin typeface="Calibri" panose="020F0502020204030204" pitchFamily="34" charset="0"/>
              <a:ea typeface="Source Sans Pro" panose="020B0503030403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solidFill>
                <a:schemeClr val="bg1"/>
              </a:solidFill>
              <a:latin typeface="Calibri" panose="020F0502020204030204" pitchFamily="34" charset="0"/>
              <a:cs typeface="Calibri" panose="020F0502020204030204" pitchFamily="34" charset="0"/>
            </a:endParaRPr>
          </a:p>
        </p:txBody>
      </p:sp>
      <p:sp>
        <p:nvSpPr>
          <p:cNvPr id="19"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4F3FAD15-6C01-6B57-6527-CD96479D6178}"/>
              </a:ext>
            </a:extLst>
          </p:cNvPr>
          <p:cNvSpPr txBox="1"/>
          <p:nvPr/>
        </p:nvSpPr>
        <p:spPr>
          <a:xfrm>
            <a:off x="16111089" y="6018280"/>
            <a:ext cx="4363719"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panose="020B0503030403020204" pitchFamily="34" charset="0"/>
                <a:cs typeface="Calibri" panose="020F0502020204030204" pitchFamily="34" charset="0"/>
                <a:sym typeface="Source Sans Pro"/>
              </a:rPr>
              <a:t>Fotos / Galerie</a:t>
            </a:r>
            <a:endParaRPr lang="de-DE" dirty="0">
              <a:solidFill>
                <a:schemeClr val="bg1"/>
              </a:solidFill>
              <a:latin typeface="Calibri" panose="020F0502020204030204" pitchFamily="34" charset="0"/>
              <a:ea typeface="Source Sans Pro" panose="020B0503030403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solidFill>
                <a:schemeClr val="bg1"/>
              </a:solidFill>
              <a:latin typeface="Calibri" panose="020F0502020204030204" pitchFamily="34" charset="0"/>
              <a:cs typeface="Calibri" panose="020F0502020204030204" pitchFamily="34" charset="0"/>
            </a:endParaRPr>
          </a:p>
        </p:txBody>
      </p:sp>
      <p:sp>
        <p:nvSpPr>
          <p:cNvPr id="20"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FEA418C8-B77F-BAD8-1439-0862E07C18BE}"/>
              </a:ext>
            </a:extLst>
          </p:cNvPr>
          <p:cNvSpPr txBox="1"/>
          <p:nvPr/>
        </p:nvSpPr>
        <p:spPr>
          <a:xfrm>
            <a:off x="16111089" y="9182460"/>
            <a:ext cx="4363719"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panose="020B0503030403020204" pitchFamily="34" charset="0"/>
                <a:cs typeface="Calibri" panose="020F0502020204030204" pitchFamily="34" charset="0"/>
                <a:sym typeface="Source Sans Pro"/>
              </a:rPr>
              <a:t>Kalender</a:t>
            </a:r>
            <a:endParaRPr lang="de-DE" dirty="0">
              <a:solidFill>
                <a:schemeClr val="bg1"/>
              </a:solidFill>
              <a:latin typeface="Calibri" panose="020F0502020204030204" pitchFamily="34" charset="0"/>
              <a:ea typeface="Source Sans Pro" panose="020B0503030403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solidFill>
                <a:schemeClr val="bg1"/>
              </a:solidFill>
              <a:latin typeface="Calibri" panose="020F0502020204030204" pitchFamily="34" charset="0"/>
              <a:cs typeface="Calibri" panose="020F0502020204030204" pitchFamily="34" charset="0"/>
            </a:endParaRPr>
          </a:p>
        </p:txBody>
      </p:sp>
      <p:pic>
        <p:nvPicPr>
          <p:cNvPr id="21" name="Grafik 20">
            <a:extLst>
              <a:ext uri="{FF2B5EF4-FFF2-40B4-BE49-F238E27FC236}">
                <a16:creationId xmlns:a16="http://schemas.microsoft.com/office/drawing/2014/main" id="{67985A2C-FCCA-797D-44A8-8B24E94DE968}"/>
              </a:ext>
            </a:extLst>
          </p:cNvPr>
          <p:cNvPicPr>
            <a:picLocks noChangeAspect="1"/>
          </p:cNvPicPr>
          <p:nvPr/>
        </p:nvPicPr>
        <p:blipFill>
          <a:blip r:embed="rId3"/>
          <a:stretch>
            <a:fillRect/>
          </a:stretch>
        </p:blipFill>
        <p:spPr>
          <a:xfrm>
            <a:off x="3059657" y="3616561"/>
            <a:ext cx="2034624" cy="2034624"/>
          </a:xfrm>
          <a:prstGeom prst="rect">
            <a:avLst/>
          </a:prstGeom>
        </p:spPr>
      </p:pic>
      <p:pic>
        <p:nvPicPr>
          <p:cNvPr id="22" name="Grafik 21">
            <a:extLst>
              <a:ext uri="{FF2B5EF4-FFF2-40B4-BE49-F238E27FC236}">
                <a16:creationId xmlns:a16="http://schemas.microsoft.com/office/drawing/2014/main" id="{197F634D-20DB-22C0-7307-20A6403D148F}"/>
              </a:ext>
            </a:extLst>
          </p:cNvPr>
          <p:cNvPicPr>
            <a:picLocks noChangeAspect="1"/>
          </p:cNvPicPr>
          <p:nvPr/>
        </p:nvPicPr>
        <p:blipFill>
          <a:blip r:embed="rId4"/>
          <a:stretch>
            <a:fillRect/>
          </a:stretch>
        </p:blipFill>
        <p:spPr>
          <a:xfrm>
            <a:off x="7940650" y="3569972"/>
            <a:ext cx="2034623" cy="2034623"/>
          </a:xfrm>
          <a:prstGeom prst="rect">
            <a:avLst/>
          </a:prstGeom>
        </p:spPr>
      </p:pic>
      <p:pic>
        <p:nvPicPr>
          <p:cNvPr id="23" name="Grafik 22">
            <a:extLst>
              <a:ext uri="{FF2B5EF4-FFF2-40B4-BE49-F238E27FC236}">
                <a16:creationId xmlns:a16="http://schemas.microsoft.com/office/drawing/2014/main" id="{B61DB359-F2E7-DBA3-D36A-151E253EB090}"/>
              </a:ext>
            </a:extLst>
          </p:cNvPr>
          <p:cNvPicPr>
            <a:picLocks noChangeAspect="1"/>
          </p:cNvPicPr>
          <p:nvPr/>
        </p:nvPicPr>
        <p:blipFill>
          <a:blip r:embed="rId5"/>
          <a:stretch>
            <a:fillRect/>
          </a:stretch>
        </p:blipFill>
        <p:spPr>
          <a:xfrm>
            <a:off x="3034943" y="6775095"/>
            <a:ext cx="2034623" cy="2034623"/>
          </a:xfrm>
          <a:prstGeom prst="rect">
            <a:avLst/>
          </a:prstGeom>
        </p:spPr>
      </p:pic>
      <p:pic>
        <p:nvPicPr>
          <p:cNvPr id="24" name="Grafik 23">
            <a:extLst>
              <a:ext uri="{FF2B5EF4-FFF2-40B4-BE49-F238E27FC236}">
                <a16:creationId xmlns:a16="http://schemas.microsoft.com/office/drawing/2014/main" id="{13C6866E-585D-AC70-B71F-639D80A1B076}"/>
              </a:ext>
            </a:extLst>
          </p:cNvPr>
          <p:cNvPicPr>
            <a:picLocks noChangeAspect="1"/>
          </p:cNvPicPr>
          <p:nvPr/>
        </p:nvPicPr>
        <p:blipFill>
          <a:blip r:embed="rId6"/>
          <a:stretch>
            <a:fillRect/>
          </a:stretch>
        </p:blipFill>
        <p:spPr>
          <a:xfrm>
            <a:off x="7940650" y="6775094"/>
            <a:ext cx="2034623" cy="2034623"/>
          </a:xfrm>
          <a:prstGeom prst="rect">
            <a:avLst/>
          </a:prstGeom>
        </p:spPr>
      </p:pic>
      <p:pic>
        <p:nvPicPr>
          <p:cNvPr id="25" name="Grafik 24">
            <a:extLst>
              <a:ext uri="{FF2B5EF4-FFF2-40B4-BE49-F238E27FC236}">
                <a16:creationId xmlns:a16="http://schemas.microsoft.com/office/drawing/2014/main" id="{73AF17D8-7E0D-795F-734B-20C9098CCA4B}"/>
              </a:ext>
            </a:extLst>
          </p:cNvPr>
          <p:cNvPicPr>
            <a:picLocks noChangeAspect="1"/>
          </p:cNvPicPr>
          <p:nvPr/>
        </p:nvPicPr>
        <p:blipFill>
          <a:blip r:embed="rId7"/>
          <a:stretch>
            <a:fillRect/>
          </a:stretch>
        </p:blipFill>
        <p:spPr>
          <a:xfrm>
            <a:off x="2743419" y="9527343"/>
            <a:ext cx="2617670" cy="2374166"/>
          </a:xfrm>
          <a:prstGeom prst="rect">
            <a:avLst/>
          </a:prstGeom>
        </p:spPr>
      </p:pic>
      <p:pic>
        <p:nvPicPr>
          <p:cNvPr id="26" name="Grafik 25">
            <a:extLst>
              <a:ext uri="{FF2B5EF4-FFF2-40B4-BE49-F238E27FC236}">
                <a16:creationId xmlns:a16="http://schemas.microsoft.com/office/drawing/2014/main" id="{91B473BC-9DA6-CF39-93B3-4CA9ABD91E1E}"/>
              </a:ext>
            </a:extLst>
          </p:cNvPr>
          <p:cNvPicPr>
            <a:picLocks noChangeAspect="1"/>
          </p:cNvPicPr>
          <p:nvPr/>
        </p:nvPicPr>
        <p:blipFill>
          <a:blip r:embed="rId8"/>
          <a:stretch>
            <a:fillRect/>
          </a:stretch>
        </p:blipFill>
        <p:spPr>
          <a:xfrm>
            <a:off x="7903482" y="9842951"/>
            <a:ext cx="2021870" cy="2021870"/>
          </a:xfrm>
          <a:prstGeom prst="rect">
            <a:avLst/>
          </a:prstGeom>
        </p:spPr>
      </p:pic>
      <p:pic>
        <p:nvPicPr>
          <p:cNvPr id="27" name="Grafik 26">
            <a:extLst>
              <a:ext uri="{FF2B5EF4-FFF2-40B4-BE49-F238E27FC236}">
                <a16:creationId xmlns:a16="http://schemas.microsoft.com/office/drawing/2014/main" id="{E94E4170-D838-963E-8AE6-34E71E04D4F2}"/>
              </a:ext>
            </a:extLst>
          </p:cNvPr>
          <p:cNvPicPr>
            <a:picLocks noChangeAspect="1"/>
          </p:cNvPicPr>
          <p:nvPr/>
        </p:nvPicPr>
        <p:blipFill>
          <a:blip r:embed="rId9"/>
          <a:stretch>
            <a:fillRect/>
          </a:stretch>
        </p:blipFill>
        <p:spPr>
          <a:xfrm>
            <a:off x="16050129" y="3569972"/>
            <a:ext cx="2080539" cy="2080539"/>
          </a:xfrm>
          <a:prstGeom prst="rect">
            <a:avLst/>
          </a:prstGeom>
        </p:spPr>
      </p:pic>
      <p:pic>
        <p:nvPicPr>
          <p:cNvPr id="28" name="Grafik 27">
            <a:extLst>
              <a:ext uri="{FF2B5EF4-FFF2-40B4-BE49-F238E27FC236}">
                <a16:creationId xmlns:a16="http://schemas.microsoft.com/office/drawing/2014/main" id="{65C64E69-1336-6A07-9EC6-219EDBE4A4F9}"/>
              </a:ext>
            </a:extLst>
          </p:cNvPr>
          <p:cNvPicPr>
            <a:picLocks noChangeAspect="1"/>
          </p:cNvPicPr>
          <p:nvPr/>
        </p:nvPicPr>
        <p:blipFill>
          <a:blip r:embed="rId10"/>
          <a:stretch>
            <a:fillRect/>
          </a:stretch>
        </p:blipFill>
        <p:spPr>
          <a:xfrm>
            <a:off x="21062674" y="3571200"/>
            <a:ext cx="2080538" cy="2080538"/>
          </a:xfrm>
          <a:prstGeom prst="rect">
            <a:avLst/>
          </a:prstGeom>
        </p:spPr>
      </p:pic>
      <p:pic>
        <p:nvPicPr>
          <p:cNvPr id="29" name="Grafik 28">
            <a:extLst>
              <a:ext uri="{FF2B5EF4-FFF2-40B4-BE49-F238E27FC236}">
                <a16:creationId xmlns:a16="http://schemas.microsoft.com/office/drawing/2014/main" id="{8783AA7D-BCD2-DB0D-4711-4DD9FEB00219}"/>
              </a:ext>
            </a:extLst>
          </p:cNvPr>
          <p:cNvPicPr>
            <a:picLocks noChangeAspect="1"/>
          </p:cNvPicPr>
          <p:nvPr/>
        </p:nvPicPr>
        <p:blipFill>
          <a:blip r:embed="rId11"/>
          <a:stretch>
            <a:fillRect/>
          </a:stretch>
        </p:blipFill>
        <p:spPr>
          <a:xfrm>
            <a:off x="15975305" y="6644506"/>
            <a:ext cx="1566726" cy="1420984"/>
          </a:xfrm>
          <a:prstGeom prst="rect">
            <a:avLst/>
          </a:prstGeom>
        </p:spPr>
      </p:pic>
      <p:pic>
        <p:nvPicPr>
          <p:cNvPr id="30" name="Grafik 29">
            <a:extLst>
              <a:ext uri="{FF2B5EF4-FFF2-40B4-BE49-F238E27FC236}">
                <a16:creationId xmlns:a16="http://schemas.microsoft.com/office/drawing/2014/main" id="{B08FF522-2938-9881-93BE-4CF50185A88F}"/>
              </a:ext>
            </a:extLst>
          </p:cNvPr>
          <p:cNvPicPr>
            <a:picLocks noChangeAspect="1"/>
          </p:cNvPicPr>
          <p:nvPr/>
        </p:nvPicPr>
        <p:blipFill>
          <a:blip r:embed="rId12"/>
          <a:stretch>
            <a:fillRect/>
          </a:stretch>
        </p:blipFill>
        <p:spPr>
          <a:xfrm>
            <a:off x="20836108" y="6479913"/>
            <a:ext cx="2533669" cy="2297979"/>
          </a:xfrm>
          <a:prstGeom prst="rect">
            <a:avLst/>
          </a:prstGeom>
        </p:spPr>
      </p:pic>
      <p:pic>
        <p:nvPicPr>
          <p:cNvPr id="31" name="Grafik 30">
            <a:extLst>
              <a:ext uri="{FF2B5EF4-FFF2-40B4-BE49-F238E27FC236}">
                <a16:creationId xmlns:a16="http://schemas.microsoft.com/office/drawing/2014/main" id="{846F67F3-9DAE-D5B9-C246-41B9BA3997B3}"/>
              </a:ext>
            </a:extLst>
          </p:cNvPr>
          <p:cNvPicPr>
            <a:picLocks noChangeAspect="1"/>
          </p:cNvPicPr>
          <p:nvPr/>
        </p:nvPicPr>
        <p:blipFill>
          <a:blip r:embed="rId13"/>
          <a:stretch>
            <a:fillRect/>
          </a:stretch>
        </p:blipFill>
        <p:spPr>
          <a:xfrm>
            <a:off x="16111089" y="9861153"/>
            <a:ext cx="2019579" cy="2019579"/>
          </a:xfrm>
          <a:prstGeom prst="rect">
            <a:avLst/>
          </a:prstGeom>
        </p:spPr>
      </p:pic>
      <p:pic>
        <p:nvPicPr>
          <p:cNvPr id="32" name="Grafik 31">
            <a:extLst>
              <a:ext uri="{FF2B5EF4-FFF2-40B4-BE49-F238E27FC236}">
                <a16:creationId xmlns:a16="http://schemas.microsoft.com/office/drawing/2014/main" id="{448F2DBC-CA42-1322-A3B2-8ED85D439391}"/>
              </a:ext>
            </a:extLst>
          </p:cNvPr>
          <p:cNvPicPr>
            <a:picLocks noChangeAspect="1"/>
          </p:cNvPicPr>
          <p:nvPr/>
        </p:nvPicPr>
        <p:blipFill>
          <a:blip r:embed="rId14"/>
          <a:stretch>
            <a:fillRect/>
          </a:stretch>
        </p:blipFill>
        <p:spPr>
          <a:xfrm>
            <a:off x="21123634" y="9898377"/>
            <a:ext cx="2019578" cy="2019578"/>
          </a:xfrm>
          <a:prstGeom prst="rect">
            <a:avLst/>
          </a:prstGeom>
        </p:spPr>
      </p:pic>
      <p:pic>
        <p:nvPicPr>
          <p:cNvPr id="5" name="Grafik 4">
            <a:extLst>
              <a:ext uri="{FF2B5EF4-FFF2-40B4-BE49-F238E27FC236}">
                <a16:creationId xmlns:a16="http://schemas.microsoft.com/office/drawing/2014/main" id="{AC54A134-594F-E174-0306-9EF29BD842A9}"/>
              </a:ext>
            </a:extLst>
          </p:cNvPr>
          <p:cNvPicPr>
            <a:picLocks noChangeAspect="1"/>
          </p:cNvPicPr>
          <p:nvPr/>
        </p:nvPicPr>
        <p:blipFill>
          <a:blip r:embed="rId15"/>
          <a:stretch>
            <a:fillRect/>
          </a:stretch>
        </p:blipFill>
        <p:spPr>
          <a:xfrm>
            <a:off x="17516778" y="6790223"/>
            <a:ext cx="1227780" cy="1235221"/>
          </a:xfrm>
          <a:prstGeom prst="rect">
            <a:avLst/>
          </a:prstGeom>
        </p:spPr>
      </p:pic>
      <p:pic>
        <p:nvPicPr>
          <p:cNvPr id="34" name="Grafik 33">
            <a:extLst>
              <a:ext uri="{FF2B5EF4-FFF2-40B4-BE49-F238E27FC236}">
                <a16:creationId xmlns:a16="http://schemas.microsoft.com/office/drawing/2014/main" id="{9DD76346-241C-C539-7CA5-6C18D16BF2D1}"/>
              </a:ext>
            </a:extLst>
          </p:cNvPr>
          <p:cNvPicPr>
            <a:picLocks noChangeAspect="1"/>
          </p:cNvPicPr>
          <p:nvPr/>
        </p:nvPicPr>
        <p:blipFill>
          <a:blip r:embed="rId16"/>
          <a:stretch>
            <a:fillRect/>
          </a:stretch>
        </p:blipFill>
        <p:spPr>
          <a:xfrm>
            <a:off x="18846145" y="6540829"/>
            <a:ext cx="1213541" cy="1420984"/>
          </a:xfrm>
          <a:prstGeom prst="rect">
            <a:avLst/>
          </a:prstGeom>
        </p:spPr>
      </p:pic>
      <p:sp>
        <p:nvSpPr>
          <p:cNvPr id="7"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1C2E5AB8-9656-CDFE-A1CD-E1A530C804F2}"/>
              </a:ext>
            </a:extLst>
          </p:cNvPr>
          <p:cNvSpPr txBox="1"/>
          <p:nvPr/>
        </p:nvSpPr>
        <p:spPr>
          <a:xfrm>
            <a:off x="7903482" y="2901600"/>
            <a:ext cx="3462594"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panose="020B0503030403020204" pitchFamily="34" charset="0"/>
                <a:cs typeface="Calibri" panose="020F0502020204030204" pitchFamily="34" charset="0"/>
                <a:sym typeface="Source Sans Pro"/>
              </a:rPr>
              <a:t>Kamera</a:t>
            </a:r>
            <a:endParaRPr lang="de-DE" dirty="0">
              <a:solidFill>
                <a:schemeClr val="bg1"/>
              </a:solidFill>
              <a:latin typeface="Calibri" panose="020F0502020204030204" pitchFamily="34" charset="0"/>
              <a:ea typeface="Source Sans Pro" panose="020B0503030403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1"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E656F32A-FB27-3F7B-CA6C-6F481970FFD2}"/>
              </a:ext>
            </a:extLst>
          </p:cNvPr>
          <p:cNvSpPr txBox="1"/>
          <p:nvPr/>
        </p:nvSpPr>
        <p:spPr>
          <a:xfrm>
            <a:off x="7940650" y="6087076"/>
            <a:ext cx="3462594"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panose="020B0503030403020204" pitchFamily="34" charset="0"/>
                <a:cs typeface="Calibri" panose="020F0502020204030204" pitchFamily="34" charset="0"/>
                <a:sym typeface="Source Sans Pro"/>
              </a:rPr>
              <a:t>Safari</a:t>
            </a:r>
            <a:endParaRPr lang="de-DE" dirty="0">
              <a:solidFill>
                <a:schemeClr val="bg1"/>
              </a:solidFill>
              <a:latin typeface="Calibri" panose="020F0502020204030204" pitchFamily="34" charset="0"/>
              <a:ea typeface="Source Sans Pro" panose="020B0503030403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5"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65E8A384-21C6-E658-E2B7-A2EB5D970462}"/>
              </a:ext>
            </a:extLst>
          </p:cNvPr>
          <p:cNvSpPr txBox="1"/>
          <p:nvPr/>
        </p:nvSpPr>
        <p:spPr>
          <a:xfrm>
            <a:off x="7945194" y="9090000"/>
            <a:ext cx="3462594"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panose="020B0503030403020204" pitchFamily="34" charset="0"/>
                <a:cs typeface="Calibri" panose="020F0502020204030204" pitchFamily="34" charset="0"/>
                <a:sym typeface="Source Sans Pro"/>
              </a:rPr>
              <a:t>Kontakte</a:t>
            </a:r>
            <a:endParaRPr lang="de-DE" dirty="0">
              <a:solidFill>
                <a:schemeClr val="bg1"/>
              </a:solidFill>
              <a:latin typeface="Calibri" panose="020F0502020204030204" pitchFamily="34" charset="0"/>
              <a:ea typeface="Source Sans Pro" panose="020B0503030403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6"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E2BF21E9-6F34-B2B9-D175-0DCAA84F9F49}"/>
              </a:ext>
            </a:extLst>
          </p:cNvPr>
          <p:cNvSpPr txBox="1"/>
          <p:nvPr/>
        </p:nvSpPr>
        <p:spPr>
          <a:xfrm>
            <a:off x="21056878" y="2880000"/>
            <a:ext cx="3462594"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panose="020B0503030403020204" pitchFamily="34" charset="0"/>
                <a:cs typeface="Calibri" panose="020F0502020204030204" pitchFamily="34" charset="0"/>
                <a:sym typeface="Source Sans Pro"/>
              </a:rPr>
              <a:t>Kamera</a:t>
            </a:r>
            <a:endParaRPr lang="de-DE" dirty="0">
              <a:solidFill>
                <a:schemeClr val="bg1"/>
              </a:solidFill>
              <a:latin typeface="Calibri" panose="020F0502020204030204" pitchFamily="34" charset="0"/>
              <a:ea typeface="Source Sans Pro" panose="020B0503030403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33"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8AE1398A-6355-18C0-B16A-12822B3B555F}"/>
              </a:ext>
            </a:extLst>
          </p:cNvPr>
          <p:cNvSpPr txBox="1"/>
          <p:nvPr/>
        </p:nvSpPr>
        <p:spPr>
          <a:xfrm>
            <a:off x="21063445" y="6019200"/>
            <a:ext cx="3462594"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panose="020B0503030403020204" pitchFamily="34" charset="0"/>
                <a:cs typeface="Calibri" panose="020F0502020204030204" pitchFamily="34" charset="0"/>
                <a:sym typeface="Source Sans Pro"/>
              </a:rPr>
              <a:t>Chrome</a:t>
            </a:r>
            <a:endParaRPr lang="de-DE" dirty="0">
              <a:solidFill>
                <a:schemeClr val="bg1"/>
              </a:solidFill>
              <a:latin typeface="Calibri" panose="020F0502020204030204" pitchFamily="34" charset="0"/>
              <a:ea typeface="Source Sans Pro" panose="020B0503030403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35"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05330DEC-FF98-EB1A-372A-C35CE4BC49F8}"/>
              </a:ext>
            </a:extLst>
          </p:cNvPr>
          <p:cNvSpPr txBox="1"/>
          <p:nvPr/>
        </p:nvSpPr>
        <p:spPr>
          <a:xfrm>
            <a:off x="21134266" y="9183600"/>
            <a:ext cx="3462594"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dirty="0">
                <a:solidFill>
                  <a:schemeClr val="bg1"/>
                </a:solidFill>
                <a:latin typeface="Calibri" panose="020F0502020204030204" pitchFamily="34" charset="0"/>
                <a:ea typeface="Source Sans Pro" panose="020B0503030403020204" pitchFamily="34" charset="0"/>
                <a:cs typeface="Calibri" panose="020F0502020204030204" pitchFamily="34" charset="0"/>
                <a:sym typeface="Source Sans Pro"/>
              </a:rPr>
              <a:t>Kontakte</a:t>
            </a:r>
            <a:endParaRPr lang="de-DE" dirty="0">
              <a:solidFill>
                <a:schemeClr val="bg1"/>
              </a:solidFill>
              <a:latin typeface="Calibri" panose="020F0502020204030204" pitchFamily="34" charset="0"/>
              <a:ea typeface="Source Sans Pro" panose="020B0503030403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pic>
        <p:nvPicPr>
          <p:cNvPr id="36" name="Grafik 35">
            <a:extLst>
              <a:ext uri="{FF2B5EF4-FFF2-40B4-BE49-F238E27FC236}">
                <a16:creationId xmlns:a16="http://schemas.microsoft.com/office/drawing/2014/main" id="{6B576D52-913B-097B-19D4-8471089ECFB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5479252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Optionale Vertiefung</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dirty="0"/>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39131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Probieren Sie bis zum nächsten Mal verschiedene Apps aus.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Als Hilfestellung erhalten Sie Merkblätter zu Apps, die Sie ausprobieren können:</a:t>
            </a:r>
            <a:endParaRPr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914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Kamera &amp; Fotos</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Kalender, Kontakte &amp; ggf. Telefon</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Internet &amp; Karten</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Notizen (nur Apple)</a:t>
            </a: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pic>
        <p:nvPicPr>
          <p:cNvPr id="2" name="Grafik 1">
            <a:extLst>
              <a:ext uri="{FF2B5EF4-FFF2-40B4-BE49-F238E27FC236}">
                <a16:creationId xmlns:a16="http://schemas.microsoft.com/office/drawing/2014/main" id="{90E5D465-2451-9EAA-406B-845B3B549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32230285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6"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8" name="Bild 7"/>
          <p:cNvPicPr>
            <a:picLocks noChangeAspect="1"/>
          </p:cNvPicPr>
          <p:nvPr/>
        </p:nvPicPr>
        <p:blipFill>
          <a:blip r:embed="rId3"/>
          <a:stretch>
            <a:fillRect/>
          </a:stretch>
        </p:blipFill>
        <p:spPr>
          <a:xfrm>
            <a:off x="17305312" y="1531088"/>
            <a:ext cx="3234266" cy="11650074"/>
          </a:xfrm>
          <a:prstGeom prst="rect">
            <a:avLst/>
          </a:prstGeom>
        </p:spPr>
      </p:pic>
      <p:pic>
        <p:nvPicPr>
          <p:cNvPr id="7" name="Grafik 6">
            <a:extLst>
              <a:ext uri="{FF2B5EF4-FFF2-40B4-BE49-F238E27FC236}">
                <a16:creationId xmlns:a16="http://schemas.microsoft.com/office/drawing/2014/main" id="{2D6F5374-D5A8-9F27-1C06-CCCA3691DF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500366343"/>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578</Words>
  <Application>Microsoft Macintosh PowerPoint</Application>
  <PresentationFormat>Benutzerdefiniert</PresentationFormat>
  <Paragraphs>73</Paragraphs>
  <Slides>7</Slides>
  <Notes>7</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vt:i4>
      </vt:variant>
    </vt:vector>
  </HeadingPairs>
  <TitlesOfParts>
    <vt:vector size="11" baseType="lpstr">
      <vt:lpstr>Calibri</vt:lpstr>
      <vt:lpstr>Helvetica Neue</vt:lpstr>
      <vt:lpstr>Helvetica Neue Medium</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Paula Segler</cp:lastModifiedBy>
  <cp:revision>47</cp:revision>
  <dcterms:modified xsi:type="dcterms:W3CDTF">2023-11-14T10:51:46Z</dcterms:modified>
</cp:coreProperties>
</file>