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316" r:id="rId3"/>
    <p:sldId id="274" r:id="rId4"/>
    <p:sldId id="286" r:id="rId5"/>
    <p:sldId id="284" r:id="rId6"/>
    <p:sldId id="282" r:id="rId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8525985-B0B3-F8F4-DD22-7915FA5D2DE1}" name="Ronja Hofmann" initials="RH" userId="S::rh@bf-medienbildung.de::cb3cacc5-58e6-4ec0-a79d-925b85d5fc3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83AB77"/>
    <a:srgbClr val="E60A2D"/>
    <a:srgbClr val="BECDDC"/>
    <a:srgbClr val="5564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861"/>
    <p:restoredTop sz="76197"/>
  </p:normalViewPr>
  <p:slideViewPr>
    <p:cSldViewPr snapToGrid="0" snapToObjects="1">
      <p:cViewPr varScale="1">
        <p:scale>
          <a:sx n="44" d="100"/>
          <a:sy n="44" d="100"/>
        </p:scale>
        <p:origin x="624"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de-DE" dirty="0">
                <a:solidFill>
                  <a:srgbClr val="000000"/>
                </a:solidFill>
                <a:effectLst/>
                <a:latin typeface="Times"/>
              </a:rPr>
              <a:t>Begrüßen Sie die Teilnehmenden und kommen Sie anhand der Erfolgserlebnisse und Stolpersteine, die beim eigenständigen Üben in der Zwischenzeit aufgetaucht sind, ins Gespräch. </a:t>
            </a:r>
          </a:p>
          <a:p>
            <a:pPr marL="0" marR="0" lvl="0" indent="0" defTabSz="457200" eaLnBrk="1" fontAlgn="auto" latinLnBrk="0" hangingPunct="1">
              <a:lnSpc>
                <a:spcPct val="117999"/>
              </a:lnSpc>
              <a:spcBef>
                <a:spcPts val="0"/>
              </a:spcBef>
              <a:spcAft>
                <a:spcPts val="0"/>
              </a:spcAft>
              <a:buClrTx/>
              <a:buSzTx/>
              <a:buFontTx/>
              <a:buNone/>
              <a:tabLst/>
              <a:defRPr/>
            </a:pPr>
            <a:r>
              <a:rPr lang="de-DE" dirty="0">
                <a:solidFill>
                  <a:srgbClr val="000000"/>
                </a:solidFill>
                <a:effectLst/>
                <a:latin typeface="Calibri" panose="020F0502020204030204" pitchFamily="34" charset="0"/>
              </a:rPr>
              <a:t>(Dauer: 10 Minuten)</a:t>
            </a:r>
            <a:endParaRPr lang="de-DE" dirty="0">
              <a:effectLst/>
            </a:endParaRPr>
          </a:p>
          <a:p>
            <a:endParaRPr lang="de-DE" dirty="0"/>
          </a:p>
        </p:txBody>
      </p:sp>
    </p:spTree>
    <p:extLst>
      <p:ext uri="{BB962C8B-B14F-4D97-AF65-F5344CB8AC3E}">
        <p14:creationId xmlns:p14="http://schemas.microsoft.com/office/powerpoint/2010/main" val="2102392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de-DE" dirty="0">
                <a:solidFill>
                  <a:srgbClr val="000000"/>
                </a:solidFill>
                <a:effectLst/>
                <a:latin typeface="Times"/>
              </a:rPr>
              <a:t>Kommen Sie mit den Teilnehmenden ins Gespräch, ob diese schon die Suchfunktion innerhalb des Geräts (nicht die Internetsuche!) kennen oder wie sie aktuell Informationen, Einstellungen und Apps auf ihrem Gerät suchen und finden.</a:t>
            </a:r>
          </a:p>
          <a:p>
            <a:pPr marL="0" marR="0" lvl="0" indent="0" defTabSz="457200" eaLnBrk="1" fontAlgn="auto" latinLnBrk="0" hangingPunct="1">
              <a:lnSpc>
                <a:spcPct val="117999"/>
              </a:lnSpc>
              <a:spcBef>
                <a:spcPts val="0"/>
              </a:spcBef>
              <a:spcAft>
                <a:spcPts val="0"/>
              </a:spcAft>
              <a:buClrTx/>
              <a:buSzTx/>
              <a:buFontTx/>
              <a:buNone/>
              <a:tabLst/>
              <a:defRPr/>
            </a:pPr>
            <a:r>
              <a:rPr lang="de-DE" b="0" dirty="0"/>
              <a:t>(Dauer: 5 Minuten)</a:t>
            </a:r>
          </a:p>
          <a:p>
            <a:pPr marL="0" marR="0" lvl="0" indent="0" defTabSz="457200" eaLnBrk="1" fontAlgn="auto" latinLnBrk="0" hangingPunct="1">
              <a:lnSpc>
                <a:spcPct val="117999"/>
              </a:lnSpc>
              <a:spcBef>
                <a:spcPts val="0"/>
              </a:spcBef>
              <a:spcAft>
                <a:spcPts val="0"/>
              </a:spcAft>
              <a:buClrTx/>
              <a:buSzTx/>
              <a:buFontTx/>
              <a:buNone/>
              <a:tabLst/>
              <a:defRPr/>
            </a:pPr>
            <a:endParaRPr lang="de-DE" dirty="0"/>
          </a:p>
        </p:txBody>
      </p:sp>
    </p:spTree>
    <p:extLst>
      <p:ext uri="{BB962C8B-B14F-4D97-AF65-F5344CB8AC3E}">
        <p14:creationId xmlns:p14="http://schemas.microsoft.com/office/powerpoint/2010/main" val="2247782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dirty="0">
                <a:solidFill>
                  <a:srgbClr val="000000"/>
                </a:solidFill>
                <a:effectLst/>
                <a:latin typeface="Times"/>
              </a:rPr>
              <a:t>Fordern Sie die Teilnehmenden auf, entsprechend ihres genutzten Geräts in Kleingruppen zusammenzukommen (alle Personen, die ein iPhone nutzen, setzen sich zusammen; alle Personen, die ein Android-Smartphone nutzen, setzen sich zusammen; usw. – im Idealfall können sich die Kleingruppen im Folgenden räumlich weit voneinander entfernen, um Störungen zu vermeiden.) </a:t>
            </a:r>
          </a:p>
          <a:p>
            <a:r>
              <a:rPr lang="de-DE" dirty="0">
                <a:solidFill>
                  <a:srgbClr val="000000"/>
                </a:solidFill>
                <a:effectLst/>
                <a:latin typeface="Times"/>
              </a:rPr>
              <a:t>Lassen Sie die Teilnehmenden anschließend in den gerätespezifischen Kleingruppen im </a:t>
            </a:r>
            <a:r>
              <a:rPr lang="de-DE" b="1" dirty="0">
                <a:solidFill>
                  <a:srgbClr val="000000"/>
                </a:solidFill>
                <a:effectLst/>
                <a:latin typeface="Times"/>
              </a:rPr>
              <a:t>Modul 2 der Starthilfe-App</a:t>
            </a:r>
            <a:r>
              <a:rPr lang="de-DE" dirty="0">
                <a:solidFill>
                  <a:srgbClr val="000000"/>
                </a:solidFill>
                <a:effectLst/>
                <a:latin typeface="Times"/>
              </a:rPr>
              <a:t> das Kapitel „Suchfunktion“ eigenständig absolvieren und stehen Sie dabei als Lernberaterin oder Lernberater für Rückfragen oder bei Stolpersteinen zur Verfügung. </a:t>
            </a:r>
          </a:p>
          <a:p>
            <a:r>
              <a:rPr lang="de-DE" i="1" dirty="0">
                <a:solidFill>
                  <a:srgbClr val="000000"/>
                </a:solidFill>
                <a:effectLst/>
                <a:latin typeface="Times"/>
              </a:rPr>
              <a:t>Anhaltspunkt zum Beenden der Übungsphase in der App ist die Einblendung „Wissen Sie schon, was Sie tun können, wenn technische Probleme auftreten?“.</a:t>
            </a:r>
            <a:endParaRPr lang="de-DE" dirty="0"/>
          </a:p>
          <a:p>
            <a:pPr marL="0" marR="0" lvl="0" indent="0" defTabSz="457200" eaLnBrk="1" fontAlgn="auto" latinLnBrk="0" hangingPunct="1">
              <a:lnSpc>
                <a:spcPct val="117999"/>
              </a:lnSpc>
              <a:spcBef>
                <a:spcPts val="0"/>
              </a:spcBef>
              <a:spcAft>
                <a:spcPts val="0"/>
              </a:spcAft>
              <a:buClrTx/>
              <a:buSzTx/>
              <a:buFontTx/>
              <a:buNone/>
              <a:tabLst/>
              <a:defRPr/>
            </a:pPr>
            <a:r>
              <a:rPr lang="de-DE" dirty="0">
                <a:solidFill>
                  <a:srgbClr val="000000"/>
                </a:solidFill>
                <a:effectLst/>
                <a:latin typeface="Calibri" panose="020F0502020204030204" pitchFamily="34" charset="0"/>
              </a:rPr>
              <a:t>(Dauer: 10 Minuten)</a:t>
            </a:r>
          </a:p>
          <a:p>
            <a:pPr marL="0" marR="0" lvl="0" indent="0" defTabSz="457200" eaLnBrk="1" fontAlgn="auto" latinLnBrk="0" hangingPunct="1">
              <a:lnSpc>
                <a:spcPct val="117999"/>
              </a:lnSpc>
              <a:spcBef>
                <a:spcPts val="0"/>
              </a:spcBef>
              <a:spcAft>
                <a:spcPts val="0"/>
              </a:spcAft>
              <a:buClrTx/>
              <a:buSzTx/>
              <a:buFontTx/>
              <a:buNone/>
              <a:tabLst/>
              <a:defRPr/>
            </a:pPr>
            <a:endParaRPr lang="de-DE" dirty="0"/>
          </a:p>
        </p:txBody>
      </p:sp>
    </p:spTree>
    <p:extLst>
      <p:ext uri="{BB962C8B-B14F-4D97-AF65-F5344CB8AC3E}">
        <p14:creationId xmlns:p14="http://schemas.microsoft.com/office/powerpoint/2010/main" val="3445554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sz="1400" dirty="0">
                <a:solidFill>
                  <a:srgbClr val="000000"/>
                </a:solidFill>
                <a:effectLst/>
                <a:latin typeface="Times"/>
              </a:rPr>
              <a:t>Nach wie vor in den Kleingruppen sollen die Teilnehmenden nun die Suchfunktion ausprobieren und sich dabei gegenseitig unterstützen. Die Suchbegriffe können die Teilnehmenden frei wählen, die Begriffe auf dieser Folie sind nur als Inspiration gedacht. Stehen Sie als Lernberaterin oder Lernberater für Rückfragen oder bei Stolpersteinen zur Verfügung. </a:t>
            </a:r>
          </a:p>
          <a:p>
            <a:r>
              <a:rPr lang="de-DE" sz="1400" dirty="0">
                <a:solidFill>
                  <a:srgbClr val="000000"/>
                </a:solidFill>
                <a:effectLst/>
                <a:latin typeface="Times"/>
              </a:rPr>
              <a:t>(Dauer: 10 Minuten)</a:t>
            </a:r>
          </a:p>
        </p:txBody>
      </p:sp>
    </p:spTree>
    <p:extLst>
      <p:ext uri="{BB962C8B-B14F-4D97-AF65-F5344CB8AC3E}">
        <p14:creationId xmlns:p14="http://schemas.microsoft.com/office/powerpoint/2010/main" val="2375643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dirty="0">
                <a:solidFill>
                  <a:srgbClr val="000000"/>
                </a:solidFill>
                <a:effectLst/>
                <a:latin typeface="Times"/>
              </a:rPr>
              <a:t>Klären Sie Fragen, kündigen Sie das nächste Treffen an und verabschieden Sie sich.</a:t>
            </a:r>
          </a:p>
          <a:p>
            <a:pPr marL="0" marR="0" lvl="0" indent="0" defTabSz="457200" eaLnBrk="1" fontAlgn="auto" latinLnBrk="0" hangingPunct="1">
              <a:lnSpc>
                <a:spcPct val="117999"/>
              </a:lnSpc>
              <a:spcBef>
                <a:spcPts val="0"/>
              </a:spcBef>
              <a:spcAft>
                <a:spcPts val="0"/>
              </a:spcAft>
              <a:buClrTx/>
              <a:buSzTx/>
              <a:buFontTx/>
              <a:buNone/>
              <a:tabLst/>
              <a:defRPr/>
            </a:pPr>
            <a:endParaRPr lang="de-DE" sz="2200" dirty="0">
              <a:effectLst/>
              <a:latin typeface="+mn-lt"/>
              <a:ea typeface="+mn-ea"/>
              <a:cs typeface="+mn-cs"/>
              <a:sym typeface="Helvetica Neue"/>
            </a:endParaRPr>
          </a:p>
          <a:p>
            <a:pPr marL="0" marR="0" lvl="0" indent="0" defTabSz="457200" eaLnBrk="1" fontAlgn="auto" latinLnBrk="0" hangingPunct="1">
              <a:lnSpc>
                <a:spcPct val="117999"/>
              </a:lnSpc>
              <a:spcBef>
                <a:spcPts val="0"/>
              </a:spcBef>
              <a:spcAft>
                <a:spcPts val="0"/>
              </a:spcAft>
              <a:buClrTx/>
              <a:buSzTx/>
              <a:buFontTx/>
              <a:buNone/>
              <a:tabLst/>
              <a:defRPr/>
            </a:pPr>
            <a:r>
              <a:rPr lang="de-DE" sz="2200" dirty="0">
                <a:effectLst/>
                <a:latin typeface="+mn-lt"/>
                <a:ea typeface="+mn-ea"/>
                <a:cs typeface="+mn-cs"/>
                <a:sym typeface="Helvetica Neue"/>
              </a:rPr>
              <a:t>(Dauer: 5 Minuten)</a:t>
            </a:r>
          </a:p>
          <a:p>
            <a:endParaRPr lang="de-DE" dirty="0"/>
          </a:p>
        </p:txBody>
      </p:sp>
    </p:spTree>
    <p:extLst>
      <p:ext uri="{BB962C8B-B14F-4D97-AF65-F5344CB8AC3E}">
        <p14:creationId xmlns:p14="http://schemas.microsoft.com/office/powerpoint/2010/main" val="3252133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el">
    <p:spTree>
      <p:nvGrpSpPr>
        <p:cNvPr id="1" name=""/>
        <p:cNvGrpSpPr/>
        <p:nvPr/>
      </p:nvGrpSpPr>
      <p:grpSpPr>
        <a:xfrm>
          <a:off x="0" y="0"/>
          <a:ext cx="0" cy="0"/>
          <a:chOff x="0" y="0"/>
          <a:chExt cx="0" cy="0"/>
        </a:xfrm>
      </p:grpSpPr>
      <p:sp>
        <p:nvSpPr>
          <p:cNvPr id="11" name="Autor und Datum"/>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Autor und Datum</a:t>
            </a:r>
          </a:p>
        </p:txBody>
      </p:sp>
      <p:sp>
        <p:nvSpPr>
          <p:cNvPr id="12" name="Titel der Präsentation"/>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Titel der Präsentation</a:t>
            </a:r>
          </a:p>
        </p:txBody>
      </p:sp>
      <p:sp>
        <p:nvSpPr>
          <p:cNvPr id="13" name="Textebene 1…"/>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Präsentationsuntertitel</a:t>
            </a:r>
          </a:p>
          <a:p>
            <a:pPr lvl="1"/>
            <a:endParaRPr/>
          </a:p>
          <a:p>
            <a:pPr lvl="2"/>
            <a:endParaRPr/>
          </a:p>
          <a:p>
            <a:pPr lvl="3"/>
            <a:endParaRPr/>
          </a:p>
          <a:p>
            <a:pPr lvl="4"/>
            <a:endParaRPr/>
          </a:p>
        </p:txBody>
      </p:sp>
      <p:sp>
        <p:nvSpPr>
          <p:cNvPr id="14"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Fakt (groß)">
    <p:spTree>
      <p:nvGrpSpPr>
        <p:cNvPr id="1" name=""/>
        <p:cNvGrpSpPr/>
        <p:nvPr/>
      </p:nvGrpSpPr>
      <p:grpSpPr>
        <a:xfrm>
          <a:off x="0" y="0"/>
          <a:ext cx="0" cy="0"/>
          <a:chOff x="0" y="0"/>
          <a:chExt cx="0" cy="0"/>
        </a:xfrm>
      </p:grpSpPr>
      <p:sp>
        <p:nvSpPr>
          <p:cNvPr id="106" name="Textebene 1…"/>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100 %</a:t>
            </a:r>
          </a:p>
          <a:p>
            <a:pPr lvl="1"/>
            <a:endParaRPr/>
          </a:p>
          <a:p>
            <a:pPr lvl="2"/>
            <a:endParaRPr/>
          </a:p>
          <a:p>
            <a:pPr lvl="3"/>
            <a:endParaRPr/>
          </a:p>
          <a:p>
            <a:pPr lvl="4"/>
            <a:endParaRPr/>
          </a:p>
        </p:txBody>
      </p:sp>
      <p:sp>
        <p:nvSpPr>
          <p:cNvPr id="107" name="Fakte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Fakten</a:t>
            </a:r>
          </a:p>
        </p:txBody>
      </p:sp>
      <p:sp>
        <p:nvSpPr>
          <p:cNvPr id="108"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Zitat">
    <p:spTree>
      <p:nvGrpSpPr>
        <p:cNvPr id="1" name=""/>
        <p:cNvGrpSpPr/>
        <p:nvPr/>
      </p:nvGrpSpPr>
      <p:grpSpPr>
        <a:xfrm>
          <a:off x="0" y="0"/>
          <a:ext cx="0" cy="0"/>
          <a:chOff x="0" y="0"/>
          <a:chExt cx="0" cy="0"/>
        </a:xfrm>
      </p:grpSpPr>
      <p:sp>
        <p:nvSpPr>
          <p:cNvPr id="115" name="Quellenangabe"/>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Quellenangabe</a:t>
            </a:r>
          </a:p>
        </p:txBody>
      </p:sp>
      <p:sp>
        <p:nvSpPr>
          <p:cNvPr id="116" name="Textebene 1…"/>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„Bemerkenswert“</a:t>
            </a:r>
          </a:p>
          <a:p>
            <a:pPr lvl="1"/>
            <a:endParaRPr/>
          </a:p>
          <a:p>
            <a:pPr lvl="2"/>
            <a:endParaRPr/>
          </a:p>
          <a:p>
            <a:pPr lvl="3"/>
            <a:endParaRPr/>
          </a:p>
          <a:p>
            <a:pPr lvl="4"/>
            <a:endParaRPr/>
          </a:p>
        </p:txBody>
      </p:sp>
      <p:sp>
        <p:nvSpPr>
          <p:cNvPr id="117"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Foto - 3 Stück">
    <p:spTree>
      <p:nvGrpSpPr>
        <p:cNvPr id="1" name=""/>
        <p:cNvGrpSpPr/>
        <p:nvPr/>
      </p:nvGrpSpPr>
      <p:grpSpPr>
        <a:xfrm>
          <a:off x="0" y="0"/>
          <a:ext cx="0" cy="0"/>
          <a:chOff x="0" y="0"/>
          <a:chExt cx="0" cy="0"/>
        </a:xfrm>
      </p:grpSpPr>
      <p:sp>
        <p:nvSpPr>
          <p:cNvPr id="124" name="Bild"/>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25" name="Bild"/>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26" name="Bild"/>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27"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34" name="Bild"/>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35" name="Foliennumm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‹Nr.›</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Leer">
    <p:spTree>
      <p:nvGrpSpPr>
        <p:cNvPr id="1" name=""/>
        <p:cNvGrpSpPr/>
        <p:nvPr/>
      </p:nvGrpSpPr>
      <p:grpSpPr>
        <a:xfrm>
          <a:off x="0" y="0"/>
          <a:ext cx="0" cy="0"/>
          <a:chOff x="0" y="0"/>
          <a:chExt cx="0" cy="0"/>
        </a:xfrm>
      </p:grpSpPr>
      <p:sp>
        <p:nvSpPr>
          <p:cNvPr id="142"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el &amp; Foto 2">
    <p:spTree>
      <p:nvGrpSpPr>
        <p:cNvPr id="1" name=""/>
        <p:cNvGrpSpPr/>
        <p:nvPr/>
      </p:nvGrpSpPr>
      <p:grpSpPr>
        <a:xfrm>
          <a:off x="0" y="0"/>
          <a:ext cx="0" cy="0"/>
          <a:chOff x="0" y="0"/>
          <a:chExt cx="0" cy="0"/>
        </a:xfrm>
      </p:grpSpPr>
      <p:sp>
        <p:nvSpPr>
          <p:cNvPr id="32" name="910457886_1434x1669.jpg"/>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Folientitel"/>
          <p:cNvSpPr txBox="1">
            <a:spLocks noGrp="1"/>
          </p:cNvSpPr>
          <p:nvPr>
            <p:ph type="title" hasCustomPrompt="1"/>
          </p:nvPr>
        </p:nvSpPr>
        <p:spPr>
          <a:xfrm>
            <a:off x="1206500" y="1270000"/>
            <a:ext cx="9779000" cy="5882273"/>
          </a:xfrm>
          <a:prstGeom prst="rect">
            <a:avLst/>
          </a:prstGeom>
        </p:spPr>
        <p:txBody>
          <a:bodyPr anchor="b"/>
          <a:lstStyle/>
          <a:p>
            <a:r>
              <a:t>Folientitel</a:t>
            </a:r>
          </a:p>
        </p:txBody>
      </p:sp>
      <p:sp>
        <p:nvSpPr>
          <p:cNvPr id="34" name="Textebene 1…"/>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Folien-Untertitel</a:t>
            </a:r>
          </a:p>
          <a:p>
            <a:pPr lvl="1"/>
            <a:endParaRPr/>
          </a:p>
          <a:p>
            <a:pPr lvl="2"/>
            <a:endParaRPr/>
          </a:p>
          <a:p>
            <a:pPr lvl="3"/>
            <a:endParaRPr/>
          </a:p>
          <a:p>
            <a:pPr lvl="4"/>
            <a:endParaRPr/>
          </a:p>
        </p:txBody>
      </p:sp>
      <p:sp>
        <p:nvSpPr>
          <p:cNvPr id="35" name="Foliennumm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el &amp; Punkte">
    <p:spTree>
      <p:nvGrpSpPr>
        <p:cNvPr id="1" name=""/>
        <p:cNvGrpSpPr/>
        <p:nvPr/>
      </p:nvGrpSpPr>
      <p:grpSpPr>
        <a:xfrm>
          <a:off x="0" y="0"/>
          <a:ext cx="0" cy="0"/>
          <a:chOff x="0" y="0"/>
          <a:chExt cx="0" cy="0"/>
        </a:xfrm>
      </p:grpSpPr>
      <p:sp>
        <p:nvSpPr>
          <p:cNvPr id="42" name="Folientitel"/>
          <p:cNvSpPr txBox="1">
            <a:spLocks noGrp="1"/>
          </p:cNvSpPr>
          <p:nvPr>
            <p:ph type="title" hasCustomPrompt="1"/>
          </p:nvPr>
        </p:nvSpPr>
        <p:spPr>
          <a:prstGeom prst="rect">
            <a:avLst/>
          </a:prstGeom>
        </p:spPr>
        <p:txBody>
          <a:bodyPr/>
          <a:lstStyle/>
          <a:p>
            <a:r>
              <a:t>Folientitel</a:t>
            </a:r>
          </a:p>
        </p:txBody>
      </p:sp>
      <p:sp>
        <p:nvSpPr>
          <p:cNvPr id="43" name="Folien-Untertitel"/>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Folien-Untertitel</a:t>
            </a:r>
          </a:p>
        </p:txBody>
      </p:sp>
      <p:sp>
        <p:nvSpPr>
          <p:cNvPr id="44" name="Textebene 1…"/>
          <p:cNvSpPr txBox="1">
            <a:spLocks noGrp="1"/>
          </p:cNvSpPr>
          <p:nvPr>
            <p:ph type="body" idx="1" hasCustomPrompt="1"/>
          </p:nvPr>
        </p:nvSpPr>
        <p:spPr>
          <a:prstGeom prst="rect">
            <a:avLst/>
          </a:prstGeom>
        </p:spPr>
        <p:txBody>
          <a:bodyPr/>
          <a:lstStyle/>
          <a:p>
            <a:r>
              <a:t>Text für Folienpunkt</a:t>
            </a:r>
          </a:p>
          <a:p>
            <a:pPr lvl="1"/>
            <a:endParaRPr/>
          </a:p>
          <a:p>
            <a:pPr lvl="2"/>
            <a:endParaRPr/>
          </a:p>
          <a:p>
            <a:pPr lvl="3"/>
            <a:endParaRPr/>
          </a:p>
          <a:p>
            <a:pPr lvl="4"/>
            <a:endParaRPr/>
          </a:p>
        </p:txBody>
      </p:sp>
      <p:sp>
        <p:nvSpPr>
          <p:cNvPr id="45"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unkte">
    <p:spTree>
      <p:nvGrpSpPr>
        <p:cNvPr id="1" name=""/>
        <p:cNvGrpSpPr/>
        <p:nvPr/>
      </p:nvGrpSpPr>
      <p:grpSpPr>
        <a:xfrm>
          <a:off x="0" y="0"/>
          <a:ext cx="0" cy="0"/>
          <a:chOff x="0" y="0"/>
          <a:chExt cx="0" cy="0"/>
        </a:xfrm>
      </p:grpSpPr>
      <p:sp>
        <p:nvSpPr>
          <p:cNvPr id="52" name="Textebene 1…"/>
          <p:cNvSpPr txBox="1">
            <a:spLocks noGrp="1"/>
          </p:cNvSpPr>
          <p:nvPr>
            <p:ph type="body" idx="1" hasCustomPrompt="1"/>
          </p:nvPr>
        </p:nvSpPr>
        <p:spPr>
          <a:prstGeom prst="rect">
            <a:avLst/>
          </a:prstGeom>
        </p:spPr>
        <p:txBody>
          <a:bodyPr numCol="2" spcCol="1098550"/>
          <a:lstStyle/>
          <a:p>
            <a:r>
              <a:t>Text für Folienpunkt</a:t>
            </a:r>
          </a:p>
          <a:p>
            <a:pPr lvl="1"/>
            <a:endParaRPr/>
          </a:p>
          <a:p>
            <a:pPr lvl="2"/>
            <a:endParaRPr/>
          </a:p>
          <a:p>
            <a:pPr lvl="3"/>
            <a:endParaRPr/>
          </a:p>
          <a:p>
            <a:pPr lvl="4"/>
            <a:endParaRPr/>
          </a:p>
        </p:txBody>
      </p:sp>
      <p:sp>
        <p:nvSpPr>
          <p:cNvPr id="53"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el, Punkte &amp; Foto">
    <p:spTree>
      <p:nvGrpSpPr>
        <p:cNvPr id="1" name=""/>
        <p:cNvGrpSpPr/>
        <p:nvPr/>
      </p:nvGrpSpPr>
      <p:grpSpPr>
        <a:xfrm>
          <a:off x="0" y="0"/>
          <a:ext cx="0" cy="0"/>
          <a:chOff x="0" y="0"/>
          <a:chExt cx="0" cy="0"/>
        </a:xfrm>
      </p:grpSpPr>
      <p:sp>
        <p:nvSpPr>
          <p:cNvPr id="60" name="Folien-Untertitel"/>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Folien-Untertitel</a:t>
            </a:r>
          </a:p>
        </p:txBody>
      </p:sp>
      <p:sp>
        <p:nvSpPr>
          <p:cNvPr id="61" name="Textebene 1…"/>
          <p:cNvSpPr txBox="1">
            <a:spLocks noGrp="1"/>
          </p:cNvSpPr>
          <p:nvPr>
            <p:ph type="body" sz="half" idx="1" hasCustomPrompt="1"/>
          </p:nvPr>
        </p:nvSpPr>
        <p:spPr>
          <a:xfrm>
            <a:off x="1206500" y="4248504"/>
            <a:ext cx="9779000" cy="8256630"/>
          </a:xfrm>
          <a:prstGeom prst="rect">
            <a:avLst/>
          </a:prstGeom>
        </p:spPr>
        <p:txBody>
          <a:bodyPr/>
          <a:lstStyle/>
          <a:p>
            <a:r>
              <a:t>Text für Folienpunkt</a:t>
            </a:r>
          </a:p>
          <a:p>
            <a:pPr lvl="1"/>
            <a:endParaRPr/>
          </a:p>
          <a:p>
            <a:pPr lvl="2"/>
            <a:endParaRPr/>
          </a:p>
          <a:p>
            <a:pPr lvl="3"/>
            <a:endParaRPr/>
          </a:p>
          <a:p>
            <a:pPr lvl="4"/>
            <a:endParaRPr/>
          </a:p>
        </p:txBody>
      </p:sp>
      <p:sp>
        <p:nvSpPr>
          <p:cNvPr id="62" name="660384004_1290x1720.jpg"/>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3" name="Folientitel"/>
          <p:cNvSpPr txBox="1">
            <a:spLocks noGrp="1"/>
          </p:cNvSpPr>
          <p:nvPr>
            <p:ph type="title" hasCustomPrompt="1"/>
          </p:nvPr>
        </p:nvSpPr>
        <p:spPr>
          <a:xfrm>
            <a:off x="1206500" y="1079500"/>
            <a:ext cx="9779000" cy="1435100"/>
          </a:xfrm>
          <a:prstGeom prst="rect">
            <a:avLst/>
          </a:prstGeom>
        </p:spPr>
        <p:txBody>
          <a:bodyPr/>
          <a:lstStyle/>
          <a:p>
            <a:r>
              <a:t>Folientitel</a:t>
            </a:r>
          </a:p>
        </p:txBody>
      </p:sp>
      <p:sp>
        <p:nvSpPr>
          <p:cNvPr id="64"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Abschnitt">
    <p:spTree>
      <p:nvGrpSpPr>
        <p:cNvPr id="1" name=""/>
        <p:cNvGrpSpPr/>
        <p:nvPr/>
      </p:nvGrpSpPr>
      <p:grpSpPr>
        <a:xfrm>
          <a:off x="0" y="0"/>
          <a:ext cx="0" cy="0"/>
          <a:chOff x="0" y="0"/>
          <a:chExt cx="0" cy="0"/>
        </a:xfrm>
      </p:grpSpPr>
      <p:sp>
        <p:nvSpPr>
          <p:cNvPr id="71" name="Titel des Abschnitts"/>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Titel des Abschnitts</a:t>
            </a:r>
          </a:p>
        </p:txBody>
      </p:sp>
      <p:sp>
        <p:nvSpPr>
          <p:cNvPr id="72" name="Foliennumm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Nur Titel">
    <p:spTree>
      <p:nvGrpSpPr>
        <p:cNvPr id="1" name=""/>
        <p:cNvGrpSpPr/>
        <p:nvPr/>
      </p:nvGrpSpPr>
      <p:grpSpPr>
        <a:xfrm>
          <a:off x="0" y="0"/>
          <a:ext cx="0" cy="0"/>
          <a:chOff x="0" y="0"/>
          <a:chExt cx="0" cy="0"/>
        </a:xfrm>
      </p:grpSpPr>
      <p:sp>
        <p:nvSpPr>
          <p:cNvPr id="79" name="Folientitel"/>
          <p:cNvSpPr txBox="1">
            <a:spLocks noGrp="1"/>
          </p:cNvSpPr>
          <p:nvPr>
            <p:ph type="title" hasCustomPrompt="1"/>
          </p:nvPr>
        </p:nvSpPr>
        <p:spPr>
          <a:xfrm>
            <a:off x="1206500" y="1079500"/>
            <a:ext cx="21971000" cy="1434949"/>
          </a:xfrm>
          <a:prstGeom prst="rect">
            <a:avLst/>
          </a:prstGeom>
        </p:spPr>
        <p:txBody>
          <a:bodyPr/>
          <a:lstStyle/>
          <a:p>
            <a:r>
              <a:t>Folientitel</a:t>
            </a:r>
          </a:p>
        </p:txBody>
      </p:sp>
      <p:sp>
        <p:nvSpPr>
          <p:cNvPr id="80" name="Folien-Untertitel"/>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Folien-Untertitel</a:t>
            </a:r>
          </a:p>
        </p:txBody>
      </p:sp>
      <p:sp>
        <p:nvSpPr>
          <p:cNvPr id="81"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Titel"/>
          <p:cNvSpPr txBox="1">
            <a:spLocks noGrp="1"/>
          </p:cNvSpPr>
          <p:nvPr>
            <p:ph type="title" hasCustomPrompt="1"/>
          </p:nvPr>
        </p:nvSpPr>
        <p:spPr>
          <a:xfrm>
            <a:off x="1206500" y="1079500"/>
            <a:ext cx="21971000" cy="1435100"/>
          </a:xfrm>
          <a:prstGeom prst="rect">
            <a:avLst/>
          </a:prstGeom>
        </p:spPr>
        <p:txBody>
          <a:bodyPr/>
          <a:lstStyle/>
          <a:p>
            <a:r>
              <a:t>Agenda-Titel</a:t>
            </a:r>
          </a:p>
        </p:txBody>
      </p:sp>
      <p:sp>
        <p:nvSpPr>
          <p:cNvPr id="89" name="Agenda-Untertitel"/>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Agenda-Untertitel</a:t>
            </a:r>
          </a:p>
        </p:txBody>
      </p:sp>
      <p:sp>
        <p:nvSpPr>
          <p:cNvPr id="90" name="Textebene 1…"/>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Agendathemen</a:t>
            </a:r>
          </a:p>
          <a:p>
            <a:pPr lvl="1"/>
            <a:endParaRPr/>
          </a:p>
          <a:p>
            <a:pPr lvl="2"/>
            <a:endParaRPr/>
          </a:p>
          <a:p>
            <a:pPr lvl="3"/>
            <a:endParaRPr/>
          </a:p>
          <a:p>
            <a:pPr lvl="4"/>
            <a:endParaRPr/>
          </a:p>
        </p:txBody>
      </p:sp>
      <p:sp>
        <p:nvSpPr>
          <p:cNvPr id="91"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ufstellung">
    <p:spTree>
      <p:nvGrpSpPr>
        <p:cNvPr id="1" name=""/>
        <p:cNvGrpSpPr/>
        <p:nvPr/>
      </p:nvGrpSpPr>
      <p:grpSpPr>
        <a:xfrm>
          <a:off x="0" y="0"/>
          <a:ext cx="0" cy="0"/>
          <a:chOff x="0" y="0"/>
          <a:chExt cx="0" cy="0"/>
        </a:xfrm>
      </p:grpSpPr>
      <p:sp>
        <p:nvSpPr>
          <p:cNvPr id="98" name="Textebene 1…"/>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Aufstellung</a:t>
            </a:r>
          </a:p>
          <a:p>
            <a:pPr lvl="1"/>
            <a:endParaRPr/>
          </a:p>
          <a:p>
            <a:pPr lvl="2"/>
            <a:endParaRPr/>
          </a:p>
          <a:p>
            <a:pPr lvl="3"/>
            <a:endParaRPr/>
          </a:p>
          <a:p>
            <a:pPr lvl="4"/>
            <a:endParaRPr/>
          </a:p>
        </p:txBody>
      </p:sp>
      <p:sp>
        <p:nvSpPr>
          <p:cNvPr id="99"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Folientitel"/>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r>
              <a:t>Folientitel</a:t>
            </a:r>
          </a:p>
        </p:txBody>
      </p:sp>
      <p:sp>
        <p:nvSpPr>
          <p:cNvPr id="3" name="Textebene 1…"/>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r>
              <a:t>Text für Folienpunkt</a:t>
            </a:r>
          </a:p>
          <a:p>
            <a:pPr lvl="1"/>
            <a:endParaRPr/>
          </a:p>
          <a:p>
            <a:pPr lvl="2"/>
            <a:endParaRPr/>
          </a:p>
          <a:p>
            <a:pPr lvl="3"/>
            <a:endParaRPr/>
          </a:p>
          <a:p>
            <a:pPr lvl="4"/>
            <a:endParaRPr/>
          </a:p>
        </p:txBody>
      </p:sp>
      <p:sp>
        <p:nvSpPr>
          <p:cNvPr id="4" name="Foliennumm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sv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3.sv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6.emf"/><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3.sv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emf"/><Relationship Id="rId1" Type="http://schemas.openxmlformats.org/officeDocument/2006/relationships/slideLayout" Target="../slideLayouts/slideLayout14.xml"/><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0" y="2528681"/>
            <a:ext cx="24384000" cy="11188800"/>
          </a:xfrm>
          <a:prstGeom prst="rect">
            <a:avLst/>
          </a:prstGeom>
          <a:solidFill>
            <a:srgbClr val="BECDD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2" name="Digital dabei – Startpaket…"/>
          <p:cNvSpPr txBox="1">
            <a:spLocks noGrp="1"/>
          </p:cNvSpPr>
          <p:nvPr>
            <p:ph type="ctrTitle"/>
          </p:nvPr>
        </p:nvSpPr>
        <p:spPr>
          <a:xfrm>
            <a:off x="2340000" y="853200"/>
            <a:ext cx="15233750" cy="1518951"/>
          </a:xfrm>
          <a:prstGeom prst="rect">
            <a:avLst/>
          </a:prstGeom>
        </p:spPr>
        <p:txBody>
          <a:bodyPr anchor="t">
            <a:normAutofit/>
          </a:bodyPr>
          <a:lstStyle/>
          <a:p>
            <a:pPr defTabSz="402336">
              <a:lnSpc>
                <a:spcPct val="100000"/>
              </a:lnSpc>
              <a:defRPr sz="7919" spc="0">
                <a:latin typeface="Source Sans Pro"/>
                <a:ea typeface="Source Sans Pro"/>
                <a:cs typeface="Source Sans Pro"/>
                <a:sym typeface="Source Sans Pro"/>
              </a:defRPr>
            </a:pPr>
            <a:r>
              <a:rPr sz="7800" dirty="0">
                <a:solidFill>
                  <a:schemeClr val="bg2">
                    <a:lumMod val="10000"/>
                  </a:schemeClr>
                </a:solidFill>
                <a:latin typeface="Calibri" panose="020F0502020204030204" pitchFamily="34" charset="0"/>
                <a:cs typeface="Calibri" panose="020F0502020204030204" pitchFamily="34" charset="0"/>
              </a:rPr>
              <a:t>Digital dabei – Startpaket</a:t>
            </a:r>
          </a:p>
        </p:txBody>
      </p:sp>
      <p:sp>
        <p:nvSpPr>
          <p:cNvPr id="7" name="Linie"/>
          <p:cNvSpPr/>
          <p:nvPr/>
        </p:nvSpPr>
        <p:spPr>
          <a:xfrm>
            <a:off x="0" y="2528681"/>
            <a:ext cx="24384000" cy="0"/>
          </a:xfrm>
          <a:prstGeom prst="line">
            <a:avLst/>
          </a:prstGeom>
          <a:ln w="76200">
            <a:solidFill>
              <a:schemeClr val="accent5">
                <a:hueOff val="-82419"/>
                <a:satOff val="-9513"/>
                <a:lumOff val="-16343"/>
              </a:schemeClr>
            </a:solidFill>
            <a:miter lim="400000"/>
          </a:ln>
        </p:spPr>
        <p:txBody>
          <a:bodyPr lIns="50800" tIns="50800" rIns="50800" bIns="50800" anchor="ctr"/>
          <a:lstStyle/>
          <a:p>
            <a:endParaRPr/>
          </a:p>
        </p:txBody>
      </p:sp>
      <p:pic>
        <p:nvPicPr>
          <p:cNvPr id="5" name="Bild 4"/>
          <p:cNvPicPr>
            <a:picLocks noChangeAspect="1"/>
          </p:cNvPicPr>
          <p:nvPr/>
        </p:nvPicPr>
        <p:blipFill>
          <a:blip r:embed="rId3"/>
          <a:stretch>
            <a:fillRect/>
          </a:stretch>
        </p:blipFill>
        <p:spPr>
          <a:xfrm>
            <a:off x="16623334" y="1527315"/>
            <a:ext cx="3494379" cy="11653847"/>
          </a:xfrm>
          <a:prstGeom prst="rect">
            <a:avLst/>
          </a:prstGeom>
        </p:spPr>
      </p:pic>
      <p:sp>
        <p:nvSpPr>
          <p:cNvPr id="15" name="Digital dabei – Startpaket…"/>
          <p:cNvSpPr txBox="1">
            <a:spLocks/>
          </p:cNvSpPr>
          <p:nvPr/>
        </p:nvSpPr>
        <p:spPr>
          <a:xfrm>
            <a:off x="2340000" y="5814204"/>
            <a:ext cx="13462708" cy="617651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ts val="6000"/>
              </a:lnSpc>
              <a:defRPr sz="4840" b="0" spc="0">
                <a:latin typeface="Source Sans Pro"/>
                <a:ea typeface="Source Sans Pro"/>
                <a:cs typeface="Source Sans Pro"/>
                <a:sym typeface="Source Sans Pro"/>
              </a:defRPr>
            </a:pPr>
            <a:r>
              <a:rPr lang="de-DE" sz="4600" b="0" spc="0" dirty="0">
                <a:solidFill>
                  <a:schemeClr val="bg2">
                    <a:lumMod val="10000"/>
                  </a:schemeClr>
                </a:solidFill>
                <a:latin typeface="Calibri" panose="020F0502020204030204" pitchFamily="34" charset="0"/>
                <a:ea typeface="Source Sans Pro" charset="0"/>
                <a:cs typeface="Calibri" panose="020F0502020204030204" pitchFamily="34" charset="0"/>
                <a:sym typeface="Source Sans Pro"/>
              </a:rPr>
              <a:t>In diesem Baustein lernen Sie die Suchfunktion innerhalb des Geräts kennen und erproben diese.</a:t>
            </a:r>
          </a:p>
        </p:txBody>
      </p:sp>
      <p:sp>
        <p:nvSpPr>
          <p:cNvPr id="16" name="Digital dabei – Startpaket…"/>
          <p:cNvSpPr txBox="1">
            <a:spLocks/>
          </p:cNvSpPr>
          <p:nvPr/>
        </p:nvSpPr>
        <p:spPr>
          <a:xfrm>
            <a:off x="2340000" y="4140679"/>
            <a:ext cx="10321405" cy="167352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ct val="100000"/>
              </a:lnSpc>
              <a:defRPr sz="7919" spc="0">
                <a:latin typeface="Source Sans Pro"/>
                <a:ea typeface="Source Sans Pro"/>
                <a:cs typeface="Source Sans Pro"/>
                <a:sym typeface="Source Sans Pro"/>
              </a:defRPr>
            </a:pPr>
            <a:r>
              <a:rPr lang="de-DE" sz="7800" spc="0" dirty="0">
                <a:solidFill>
                  <a:schemeClr val="bg2">
                    <a:lumMod val="10000"/>
                  </a:schemeClr>
                </a:solidFill>
                <a:latin typeface="Calibri" panose="020F0502020204030204" pitchFamily="34" charset="0"/>
                <a:ea typeface="Source Sans Pro" charset="0"/>
                <a:cs typeface="Calibri" panose="020F0502020204030204" pitchFamily="34" charset="0"/>
                <a:sym typeface="Source Sans Pro"/>
              </a:rPr>
              <a:t>Baustein 2.4</a:t>
            </a:r>
          </a:p>
        </p:txBody>
      </p:sp>
      <p:pic>
        <p:nvPicPr>
          <p:cNvPr id="4" name="Grafik 3">
            <a:extLst>
              <a:ext uri="{FF2B5EF4-FFF2-40B4-BE49-F238E27FC236}">
                <a16:creationId xmlns:a16="http://schemas.microsoft.com/office/drawing/2014/main" id="{EAEA96C9-3F4A-EAAC-4A47-3CC58F17A1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19200" y="12767564"/>
            <a:ext cx="3585183" cy="527233"/>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0" y="2527200"/>
            <a:ext cx="24384000" cy="11188800"/>
          </a:xfrm>
          <a:prstGeom prst="rect">
            <a:avLst/>
          </a:prstGeom>
          <a:solidFill>
            <a:srgbClr val="BECDD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Digital dabei – Startpaket…"/>
          <p:cNvSpPr txBox="1">
            <a:spLocks/>
          </p:cNvSpPr>
          <p:nvPr/>
        </p:nvSpPr>
        <p:spPr>
          <a:xfrm>
            <a:off x="2340000" y="853200"/>
            <a:ext cx="15233750" cy="1518951"/>
          </a:xfrm>
          <a:prstGeom prst="rect">
            <a:avLst/>
          </a:prstGeom>
        </p:spPr>
        <p:txBody>
          <a:bodyPr anchor="t">
            <a:normAutofit/>
          </a:bodyPr>
          <a:lst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ct val="100000"/>
              </a:lnSpc>
              <a:defRPr sz="7919" spc="0">
                <a:latin typeface="Source Sans Pro"/>
                <a:ea typeface="Source Sans Pro"/>
                <a:cs typeface="Source Sans Pro"/>
                <a:sym typeface="Source Sans Pro"/>
              </a:defRPr>
            </a:pPr>
            <a:r>
              <a:rPr lang="de-DE" sz="7800" spc="0" dirty="0">
                <a:solidFill>
                  <a:schemeClr val="bg2">
                    <a:lumMod val="10000"/>
                  </a:schemeClr>
                </a:solidFill>
                <a:latin typeface="Calibri" panose="020F0502020204030204" pitchFamily="34" charset="0"/>
                <a:ea typeface="Source Sans Pro"/>
                <a:cs typeface="Calibri" panose="020F0502020204030204" pitchFamily="34" charset="0"/>
                <a:sym typeface="Source Sans Pro"/>
              </a:rPr>
              <a:t>Austausch</a:t>
            </a:r>
          </a:p>
        </p:txBody>
      </p:sp>
      <p:sp>
        <p:nvSpPr>
          <p:cNvPr id="4" name="Linie"/>
          <p:cNvSpPr/>
          <p:nvPr/>
        </p:nvSpPr>
        <p:spPr>
          <a:xfrm>
            <a:off x="0" y="2528681"/>
            <a:ext cx="24384000" cy="0"/>
          </a:xfrm>
          <a:prstGeom prst="line">
            <a:avLst/>
          </a:prstGeom>
          <a:ln w="76200">
            <a:solidFill>
              <a:schemeClr val="accent5">
                <a:hueOff val="-82419"/>
                <a:satOff val="-9513"/>
                <a:lumOff val="-16343"/>
              </a:schemeClr>
            </a:solidFill>
            <a:miter lim="400000"/>
          </a:ln>
        </p:spPr>
        <p:txBody>
          <a:bodyPr lIns="50800" tIns="50800" rIns="50800" bIns="50800" anchor="ctr"/>
          <a:lstStyle/>
          <a:p>
            <a:endParaRPr/>
          </a:p>
        </p:txBody>
      </p:sp>
      <p:sp>
        <p:nvSpPr>
          <p:cNvPr id="5" name="Rechteck 4"/>
          <p:cNvSpPr/>
          <p:nvPr/>
        </p:nvSpPr>
        <p:spPr>
          <a:xfrm>
            <a:off x="5342086" y="4784698"/>
            <a:ext cx="4945331" cy="6732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 name="Welche Apps kennen Sie schon?…"/>
          <p:cNvSpPr txBox="1"/>
          <p:nvPr/>
        </p:nvSpPr>
        <p:spPr>
          <a:xfrm>
            <a:off x="5895656" y="10560925"/>
            <a:ext cx="4864493" cy="835422"/>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t">
            <a:spAutoFit/>
          </a:bodyPr>
          <a:lstStyle/>
          <a:p>
            <a:pPr algn="l">
              <a:lnSpc>
                <a:spcPts val="6000"/>
              </a:lnSpc>
              <a:defRPr sz="6000" b="1">
                <a:solidFill>
                  <a:srgbClr val="000000"/>
                </a:solidFill>
                <a:latin typeface="Source Sans Pro"/>
                <a:ea typeface="Source Sans Pro"/>
                <a:cs typeface="Source Sans Pro"/>
                <a:sym typeface="Source Sans Pro"/>
              </a:defRPr>
            </a:pPr>
            <a:endParaRPr sz="4600" dirty="0">
              <a:latin typeface="Calibri" panose="020F0502020204030204" pitchFamily="34" charset="0"/>
              <a:cs typeface="Calibri" panose="020F0502020204030204" pitchFamily="34" charset="0"/>
            </a:endParaRPr>
          </a:p>
        </p:txBody>
      </p:sp>
      <p:sp>
        <p:nvSpPr>
          <p:cNvPr id="7" name="Rechtwinkliges Dreieck 6"/>
          <p:cNvSpPr/>
          <p:nvPr/>
        </p:nvSpPr>
        <p:spPr>
          <a:xfrm rot="10800000">
            <a:off x="4601155" y="5674379"/>
            <a:ext cx="744472" cy="744472"/>
          </a:xfrm>
          <a:prstGeom prst="rtTriangl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9" name="Bild 8"/>
          <p:cNvPicPr>
            <a:picLocks noChangeAspect="1"/>
          </p:cNvPicPr>
          <p:nvPr/>
        </p:nvPicPr>
        <p:blipFill>
          <a:blip r:embed="rId3"/>
          <a:stretch>
            <a:fillRect/>
          </a:stretch>
        </p:blipFill>
        <p:spPr>
          <a:xfrm>
            <a:off x="-3127129" y="4132623"/>
            <a:ext cx="6628090" cy="10291283"/>
          </a:xfrm>
          <a:prstGeom prst="rect">
            <a:avLst/>
          </a:prstGeom>
        </p:spPr>
      </p:pic>
      <p:sp>
        <p:nvSpPr>
          <p:cNvPr id="12" name="Textfeld 11"/>
          <p:cNvSpPr txBox="1"/>
          <p:nvPr/>
        </p:nvSpPr>
        <p:spPr>
          <a:xfrm>
            <a:off x="5916613" y="5378000"/>
            <a:ext cx="3912068" cy="54886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lnSpc>
                <a:spcPts val="6000"/>
              </a:lnSpc>
            </a:pPr>
            <a:r>
              <a:rPr kumimoji="0" lang="de-DE" sz="4600" b="1" u="none" strike="noStrike" cap="none" spc="0" normalizeH="0" baseline="0" dirty="0">
                <a:ln>
                  <a:noFill/>
                </a:ln>
                <a:solidFill>
                  <a:schemeClr val="bg2">
                    <a:lumMod val="10000"/>
                  </a:schemeClr>
                </a:solidFill>
                <a:effectLst/>
                <a:uFillTx/>
                <a:latin typeface="Calibri" panose="020F0502020204030204" pitchFamily="34" charset="0"/>
                <a:ea typeface="Source Sans Pro" charset="0"/>
                <a:cs typeface="Calibri" panose="020F0502020204030204" pitchFamily="34" charset="0"/>
                <a:sym typeface="Helvetica Neue"/>
              </a:rPr>
              <a:t>Wie finden Sie bisher auf Ihrem Gerät gespeicherte Informationen, Apps oder Einstellungen?</a:t>
            </a:r>
          </a:p>
        </p:txBody>
      </p:sp>
      <p:sp>
        <p:nvSpPr>
          <p:cNvPr id="18" name="Rechteck 17"/>
          <p:cNvSpPr/>
          <p:nvPr/>
        </p:nvSpPr>
        <p:spPr>
          <a:xfrm>
            <a:off x="11501719" y="3512726"/>
            <a:ext cx="5407735" cy="4808309"/>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9" name="Rechtwinkliges Dreieck 18"/>
          <p:cNvSpPr/>
          <p:nvPr/>
        </p:nvSpPr>
        <p:spPr>
          <a:xfrm rot="10800000">
            <a:off x="10755885" y="4093625"/>
            <a:ext cx="744472" cy="744472"/>
          </a:xfrm>
          <a:prstGeom prst="rtTriangl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0" name="Textfeld 19"/>
          <p:cNvSpPr txBox="1"/>
          <p:nvPr/>
        </p:nvSpPr>
        <p:spPr>
          <a:xfrm>
            <a:off x="12072705" y="4267080"/>
            <a:ext cx="4368282" cy="31803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lnSpc>
                <a:spcPts val="6000"/>
              </a:lnSpc>
            </a:pPr>
            <a:r>
              <a:rPr lang="de-DE" sz="4600" b="1" dirty="0">
                <a:solidFill>
                  <a:schemeClr val="bg2">
                    <a:lumMod val="10000"/>
                  </a:schemeClr>
                </a:solidFill>
                <a:latin typeface="Calibri" panose="020F0502020204030204" pitchFamily="34" charset="0"/>
                <a:ea typeface="Source Sans Pro" charset="0"/>
                <a:cs typeface="Calibri" panose="020F0502020204030204" pitchFamily="34" charset="0"/>
              </a:rPr>
              <a:t>Kennen Sie schon die Suchfunktion innerhalb des Geräts?</a:t>
            </a:r>
            <a:endParaRPr kumimoji="0" lang="de-DE" sz="4600" b="1" u="none" strike="noStrike" cap="none" spc="0" normalizeH="0" baseline="0" dirty="0">
              <a:ln>
                <a:noFill/>
              </a:ln>
              <a:solidFill>
                <a:schemeClr val="bg2">
                  <a:lumMod val="10000"/>
                </a:schemeClr>
              </a:solidFill>
              <a:effectLst/>
              <a:uFillTx/>
              <a:latin typeface="Calibri" panose="020F0502020204030204" pitchFamily="34" charset="0"/>
              <a:ea typeface="Source Sans Pro" charset="0"/>
              <a:cs typeface="Calibri" panose="020F0502020204030204" pitchFamily="34" charset="0"/>
              <a:sym typeface="Helvetica Neue"/>
            </a:endParaRPr>
          </a:p>
        </p:txBody>
      </p:sp>
      <p:pic>
        <p:nvPicPr>
          <p:cNvPr id="10" name="Grafik 9">
            <a:extLst>
              <a:ext uri="{FF2B5EF4-FFF2-40B4-BE49-F238E27FC236}">
                <a16:creationId xmlns:a16="http://schemas.microsoft.com/office/drawing/2014/main" id="{2AF9B422-B21F-3AEA-8618-1B969D80DDB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19200" y="12767564"/>
            <a:ext cx="3585183" cy="527233"/>
          </a:xfrm>
          <a:prstGeom prst="rect">
            <a:avLst/>
          </a:prstGeom>
        </p:spPr>
      </p:pic>
    </p:spTree>
    <p:extLst>
      <p:ext uri="{BB962C8B-B14F-4D97-AF65-F5344CB8AC3E}">
        <p14:creationId xmlns:p14="http://schemas.microsoft.com/office/powerpoint/2010/main" val="120009975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 name="App Store Icon_6.5..png" descr="App Store Icon_6.5..png"/>
          <p:cNvPicPr>
            <a:picLocks noChangeAspect="1"/>
          </p:cNvPicPr>
          <p:nvPr/>
        </p:nvPicPr>
        <p:blipFill>
          <a:blip r:embed="rId3"/>
          <a:stretch>
            <a:fillRect/>
          </a:stretch>
        </p:blipFill>
        <p:spPr>
          <a:xfrm>
            <a:off x="13981471" y="3470320"/>
            <a:ext cx="7778396" cy="7778395"/>
          </a:xfrm>
          <a:prstGeom prst="roundRect">
            <a:avLst>
              <a:gd name="adj" fmla="val 8594"/>
            </a:avLst>
          </a:prstGeom>
          <a:solidFill>
            <a:srgbClr val="FFFFFF">
              <a:shade val="85000"/>
            </a:srgbClr>
          </a:solidFill>
          <a:ln>
            <a:noFill/>
          </a:ln>
          <a:effectLst>
            <a:reflection blurRad="12700" endPos="0" dist="5000" dir="5400000" sy="-100000" algn="bl" rotWithShape="0"/>
          </a:effectLst>
        </p:spPr>
      </p:pic>
      <p:sp>
        <p:nvSpPr>
          <p:cNvPr id="6" name="Digital dabei – Startpaket…"/>
          <p:cNvSpPr txBox="1">
            <a:spLocks/>
          </p:cNvSpPr>
          <p:nvPr/>
        </p:nvSpPr>
        <p:spPr>
          <a:xfrm>
            <a:off x="2340000" y="853321"/>
            <a:ext cx="21227784" cy="1518951"/>
          </a:xfrm>
          <a:prstGeom prst="rect">
            <a:avLst/>
          </a:prstGeom>
        </p:spPr>
        <p:txBody>
          <a:bodyPr anchor="t">
            <a:normAutofit/>
          </a:bodyPr>
          <a:lst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ct val="100000"/>
              </a:lnSpc>
              <a:defRPr sz="7919" spc="0">
                <a:latin typeface="Source Sans Pro"/>
                <a:ea typeface="Source Sans Pro"/>
                <a:cs typeface="Source Sans Pro"/>
                <a:sym typeface="Source Sans Pro"/>
              </a:defRPr>
            </a:pPr>
            <a:r>
              <a:rPr lang="de-DE" sz="7800" spc="0">
                <a:solidFill>
                  <a:schemeClr val="bg2">
                    <a:lumMod val="10000"/>
                  </a:schemeClr>
                </a:solidFill>
                <a:latin typeface="Calibri" panose="020F0502020204030204" pitchFamily="34" charset="0"/>
                <a:ea typeface="Source Sans Pro"/>
                <a:cs typeface="Calibri" panose="020F0502020204030204" pitchFamily="34" charset="0"/>
                <a:sym typeface="Source Sans Pro"/>
              </a:rPr>
              <a:t>Übung in der App „Starthilfe – digital dabei“ </a:t>
            </a:r>
          </a:p>
        </p:txBody>
      </p:sp>
      <p:sp>
        <p:nvSpPr>
          <p:cNvPr id="7" name="Linie"/>
          <p:cNvSpPr/>
          <p:nvPr/>
        </p:nvSpPr>
        <p:spPr>
          <a:xfrm>
            <a:off x="0" y="2528681"/>
            <a:ext cx="24384000" cy="0"/>
          </a:xfrm>
          <a:prstGeom prst="line">
            <a:avLst/>
          </a:prstGeom>
          <a:ln w="76200">
            <a:solidFill>
              <a:schemeClr val="accent5">
                <a:hueOff val="-82419"/>
                <a:satOff val="-9513"/>
                <a:lumOff val="-16343"/>
              </a:schemeClr>
            </a:solidFill>
            <a:miter lim="400000"/>
          </a:ln>
        </p:spPr>
        <p:txBody>
          <a:bodyPr lIns="50800" tIns="50800" rIns="50800" bIns="50800" anchor="ctr"/>
          <a:lstStyle/>
          <a:p>
            <a:endParaRPr/>
          </a:p>
        </p:txBody>
      </p:sp>
      <p:sp>
        <p:nvSpPr>
          <p:cNvPr id="8" name="Textfeld 7"/>
          <p:cNvSpPr txBox="1"/>
          <p:nvPr/>
        </p:nvSpPr>
        <p:spPr>
          <a:xfrm>
            <a:off x="2340000" y="3204000"/>
            <a:ext cx="10827360" cy="77970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algn="l" defTabSz="457200">
              <a:lnSpc>
                <a:spcPts val="6000"/>
              </a:lnSpc>
              <a:defRPr sz="4500" b="1">
                <a:solidFill>
                  <a:srgbClr val="000000"/>
                </a:solidFill>
                <a:latin typeface="Source Sans Pro"/>
                <a:ea typeface="Source Sans Pro"/>
                <a:cs typeface="Source Sans Pro"/>
                <a:sym typeface="Source Sans Pro"/>
              </a:defRPr>
            </a:pPr>
            <a:r>
              <a:rPr lang="de-DE" sz="4600" dirty="0">
                <a:latin typeface="Calibri" panose="020F0502020204030204" pitchFamily="34" charset="0"/>
                <a:cs typeface="Calibri" panose="020F0502020204030204" pitchFamily="34" charset="0"/>
              </a:rPr>
              <a:t>Modul 2: Suchfunktion</a:t>
            </a:r>
          </a:p>
          <a:p>
            <a:pPr algn="l" defTabSz="457200">
              <a:lnSpc>
                <a:spcPts val="6000"/>
              </a:lnSpc>
              <a:defRPr sz="4500">
                <a:solidFill>
                  <a:srgbClr val="000000"/>
                </a:solidFill>
                <a:latin typeface="Source Sans Pro"/>
                <a:ea typeface="Source Sans Pro"/>
                <a:cs typeface="Source Sans Pro"/>
                <a:sym typeface="Source Sans Pro"/>
              </a:defRPr>
            </a:pPr>
            <a:endParaRPr lang="de-DE" sz="4600" dirty="0">
              <a:latin typeface="Calibri" panose="020F0502020204030204" pitchFamily="34" charset="0"/>
              <a:cs typeface="Calibri" panose="020F0502020204030204" pitchFamily="34" charset="0"/>
            </a:endParaRPr>
          </a:p>
          <a:p>
            <a:pPr algn="l" defTabSz="457200">
              <a:lnSpc>
                <a:spcPts val="6000"/>
              </a:lnSpc>
              <a:defRPr sz="4500">
                <a:solidFill>
                  <a:srgbClr val="000000"/>
                </a:solidFill>
                <a:latin typeface="Source Sans Pro"/>
                <a:ea typeface="Source Sans Pro"/>
                <a:cs typeface="Source Sans Pro"/>
                <a:sym typeface="Source Sans Pro"/>
              </a:defRPr>
            </a:pPr>
            <a:r>
              <a:rPr lang="de-DE" sz="4600" dirty="0">
                <a:latin typeface="Calibri" panose="020F0502020204030204" pitchFamily="34" charset="0"/>
                <a:cs typeface="Calibri" panose="020F0502020204030204" pitchFamily="34" charset="0"/>
              </a:rPr>
              <a:t>Starten Sie beim Kapitel „Suchfunktion“,</a:t>
            </a:r>
            <a:br>
              <a:rPr lang="de-DE" sz="4600" dirty="0">
                <a:latin typeface="Calibri" panose="020F0502020204030204" pitchFamily="34" charset="0"/>
                <a:cs typeface="Calibri" panose="020F0502020204030204" pitchFamily="34" charset="0"/>
              </a:rPr>
            </a:br>
            <a:r>
              <a:rPr lang="de-DE" sz="4600" dirty="0">
                <a:latin typeface="Calibri" panose="020F0502020204030204" pitchFamily="34" charset="0"/>
                <a:cs typeface="Calibri" panose="020F0502020204030204" pitchFamily="34" charset="0"/>
              </a:rPr>
              <a:t>beenden Sie bei </a:t>
            </a:r>
            <a:r>
              <a:rPr lang="de-DE" sz="4600">
                <a:latin typeface="Calibri" panose="020F0502020204030204" pitchFamily="34" charset="0"/>
                <a:cs typeface="Calibri" panose="020F0502020204030204" pitchFamily="34" charset="0"/>
              </a:rPr>
              <a:t>der Abfrage</a:t>
            </a:r>
            <a:r>
              <a:rPr lang="de-DE" sz="4600" dirty="0">
                <a:latin typeface="Calibri" panose="020F0502020204030204" pitchFamily="34" charset="0"/>
                <a:cs typeface="Calibri" panose="020F0502020204030204" pitchFamily="34" charset="0"/>
              </a:rPr>
              <a:t>:</a:t>
            </a:r>
            <a:r>
              <a:rPr lang="de-DE" sz="4600">
                <a:latin typeface="Calibri" panose="020F0502020204030204" pitchFamily="34" charset="0"/>
                <a:cs typeface="Calibri" panose="020F0502020204030204" pitchFamily="34" charset="0"/>
              </a:rPr>
              <a:t> </a:t>
            </a:r>
            <a:r>
              <a:rPr lang="de-DE" sz="4600" dirty="0">
                <a:latin typeface="Calibri" panose="020F0502020204030204" pitchFamily="34" charset="0"/>
                <a:cs typeface="Calibri" panose="020F0502020204030204" pitchFamily="34" charset="0"/>
              </a:rPr>
              <a:t>„Wissen Sie schon, was Sie tun können, wenn technische Probleme auftreten? “ </a:t>
            </a:r>
            <a:br>
              <a:rPr lang="de-DE" sz="4600" dirty="0">
                <a:latin typeface="Calibri" panose="020F0502020204030204" pitchFamily="34" charset="0"/>
                <a:cs typeface="Calibri" panose="020F0502020204030204" pitchFamily="34" charset="0"/>
              </a:rPr>
            </a:br>
            <a:endParaRPr lang="de-DE" sz="4600" dirty="0">
              <a:latin typeface="Calibri" panose="020F0502020204030204" pitchFamily="34" charset="0"/>
              <a:cs typeface="Calibri" panose="020F0502020204030204" pitchFamily="34" charset="0"/>
            </a:endParaRPr>
          </a:p>
          <a:p>
            <a:pPr algn="l" defTabSz="457200">
              <a:lnSpc>
                <a:spcPts val="6000"/>
              </a:lnSpc>
              <a:defRPr sz="4500">
                <a:solidFill>
                  <a:srgbClr val="000000"/>
                </a:solidFill>
                <a:latin typeface="Source Sans Pro"/>
                <a:ea typeface="Source Sans Pro"/>
                <a:cs typeface="Source Sans Pro"/>
                <a:sym typeface="Source Sans Pro"/>
              </a:defRPr>
            </a:pPr>
            <a:endParaRPr lang="de-DE" sz="4600" dirty="0">
              <a:latin typeface="Calibri" panose="020F0502020204030204" pitchFamily="34" charset="0"/>
              <a:cs typeface="Calibri" panose="020F0502020204030204" pitchFamily="34" charset="0"/>
            </a:endParaRPr>
          </a:p>
          <a:p>
            <a:pPr algn="l" defTabSz="457200">
              <a:lnSpc>
                <a:spcPts val="6000"/>
              </a:lnSpc>
              <a:defRPr sz="4500">
                <a:solidFill>
                  <a:srgbClr val="000000"/>
                </a:solidFill>
                <a:latin typeface="Source Sans Pro"/>
                <a:ea typeface="Source Sans Pro"/>
                <a:cs typeface="Source Sans Pro"/>
                <a:sym typeface="Source Sans Pro"/>
              </a:defRPr>
            </a:pPr>
            <a:br>
              <a:rPr lang="de-DE" sz="4600" dirty="0">
                <a:latin typeface="Calibri" panose="020F0502020204030204" pitchFamily="34" charset="0"/>
                <a:cs typeface="Calibri" panose="020F0502020204030204" pitchFamily="34" charset="0"/>
              </a:rPr>
            </a:br>
            <a:endParaRPr lang="de-DE" sz="4600" dirty="0">
              <a:latin typeface="Calibri" panose="020F0502020204030204" pitchFamily="34" charset="0"/>
              <a:cs typeface="Calibri" panose="020F0502020204030204" pitchFamily="34" charset="0"/>
            </a:endParaRPr>
          </a:p>
        </p:txBody>
      </p:sp>
      <p:sp>
        <p:nvSpPr>
          <p:cNvPr id="11" name="Rechteck 10"/>
          <p:cNvSpPr/>
          <p:nvPr/>
        </p:nvSpPr>
        <p:spPr>
          <a:xfrm>
            <a:off x="0" y="12276000"/>
            <a:ext cx="24384000" cy="1440000"/>
          </a:xfrm>
          <a:prstGeom prst="rect">
            <a:avLst/>
          </a:prstGeom>
          <a:solidFill>
            <a:srgbClr val="BECDD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2" name="Grafik 1">
            <a:extLst>
              <a:ext uri="{FF2B5EF4-FFF2-40B4-BE49-F238E27FC236}">
                <a16:creationId xmlns:a16="http://schemas.microsoft.com/office/drawing/2014/main" id="{B209EF5A-2C67-E958-149F-1824319C89D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19200" y="12767564"/>
            <a:ext cx="3585183" cy="527233"/>
          </a:xfrm>
          <a:prstGeom prst="rect">
            <a:avLst/>
          </a:prstGeom>
        </p:spPr>
      </p:pic>
    </p:spTree>
    <p:extLst>
      <p:ext uri="{BB962C8B-B14F-4D97-AF65-F5344CB8AC3E}">
        <p14:creationId xmlns:p14="http://schemas.microsoft.com/office/powerpoint/2010/main" val="159088941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gital dabei – Startpaket…"/>
          <p:cNvSpPr txBox="1">
            <a:spLocks/>
          </p:cNvSpPr>
          <p:nvPr/>
        </p:nvSpPr>
        <p:spPr>
          <a:xfrm>
            <a:off x="2340000" y="853321"/>
            <a:ext cx="21227784" cy="1518951"/>
          </a:xfrm>
          <a:prstGeom prst="rect">
            <a:avLst/>
          </a:prstGeom>
        </p:spPr>
        <p:txBody>
          <a:bodyPr anchor="t">
            <a:normAutofit/>
          </a:bodyPr>
          <a:lst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ct val="100000"/>
              </a:lnSpc>
              <a:defRPr sz="7919" spc="0">
                <a:latin typeface="Source Sans Pro"/>
                <a:ea typeface="Source Sans Pro"/>
                <a:cs typeface="Source Sans Pro"/>
                <a:sym typeface="Source Sans Pro"/>
              </a:defRPr>
            </a:pPr>
            <a:r>
              <a:rPr lang="de-DE" sz="7800" spc="0" dirty="0">
                <a:solidFill>
                  <a:schemeClr val="bg2">
                    <a:lumMod val="10000"/>
                  </a:schemeClr>
                </a:solidFill>
                <a:latin typeface="Calibri" panose="020F0502020204030204" pitchFamily="34" charset="0"/>
                <a:ea typeface="Source Sans Pro"/>
                <a:cs typeface="Calibri" panose="020F0502020204030204" pitchFamily="34" charset="0"/>
                <a:sym typeface="Source Sans Pro"/>
              </a:rPr>
              <a:t>Die Suchfunktion erproben</a:t>
            </a:r>
          </a:p>
        </p:txBody>
      </p:sp>
      <p:sp>
        <p:nvSpPr>
          <p:cNvPr id="9" name="Linie"/>
          <p:cNvSpPr/>
          <p:nvPr/>
        </p:nvSpPr>
        <p:spPr>
          <a:xfrm>
            <a:off x="0" y="2528681"/>
            <a:ext cx="24384000" cy="0"/>
          </a:xfrm>
          <a:prstGeom prst="line">
            <a:avLst/>
          </a:prstGeom>
          <a:ln w="76200">
            <a:solidFill>
              <a:schemeClr val="accent5">
                <a:hueOff val="-82419"/>
                <a:satOff val="-9513"/>
                <a:lumOff val="-16343"/>
              </a:schemeClr>
            </a:solidFill>
            <a:miter lim="400000"/>
          </a:ln>
        </p:spPr>
        <p:txBody>
          <a:bodyPr lIns="50800" tIns="50800" rIns="50800" bIns="50800" anchor="ctr"/>
          <a:lstStyle/>
          <a:p>
            <a:endParaRPr/>
          </a:p>
        </p:txBody>
      </p:sp>
      <p:sp>
        <p:nvSpPr>
          <p:cNvPr id="10" name="Rechteck 9"/>
          <p:cNvSpPr/>
          <p:nvPr/>
        </p:nvSpPr>
        <p:spPr>
          <a:xfrm>
            <a:off x="0" y="12276000"/>
            <a:ext cx="24384000" cy="1440000"/>
          </a:xfrm>
          <a:prstGeom prst="rect">
            <a:avLst/>
          </a:prstGeom>
          <a:solidFill>
            <a:srgbClr val="BECDD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 name="Textfeld 3"/>
          <p:cNvSpPr txBox="1"/>
          <p:nvPr/>
        </p:nvSpPr>
        <p:spPr>
          <a:xfrm>
            <a:off x="2340000" y="3204000"/>
            <a:ext cx="15871800" cy="85664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algn="l" defTabSz="402336" hangingPunct="1">
              <a:lnSpc>
                <a:spcPts val="6000"/>
              </a:lnSpc>
              <a:defRPr sz="4840" b="0" spc="0">
                <a:latin typeface="Source Sans Pro"/>
                <a:ea typeface="Source Sans Pro"/>
                <a:cs typeface="Source Sans Pro"/>
                <a:sym typeface="Source Sans Pro"/>
              </a:defRPr>
            </a:pPr>
            <a:r>
              <a:rPr lang="de-DE" sz="4600" dirty="0">
                <a:solidFill>
                  <a:schemeClr val="bg2">
                    <a:lumMod val="10000"/>
                  </a:schemeClr>
                </a:solidFill>
                <a:latin typeface="Calibri" panose="020F0502020204030204" pitchFamily="34" charset="0"/>
                <a:ea typeface="Source Sans Pro" charset="0"/>
                <a:cs typeface="Calibri" panose="020F0502020204030204" pitchFamily="34" charset="0"/>
                <a:sym typeface="Source Sans Pro"/>
              </a:rPr>
              <a:t>Suchen Sie auf Ihrem Gerät nach Informationen oder Einstellungen, die für Sie nützlich sind.</a:t>
            </a:r>
            <a:br>
              <a:rPr lang="de-DE" sz="4600" dirty="0">
                <a:solidFill>
                  <a:schemeClr val="bg2">
                    <a:lumMod val="10000"/>
                  </a:schemeClr>
                </a:solidFill>
                <a:latin typeface="Calibri" panose="020F0502020204030204" pitchFamily="34" charset="0"/>
                <a:ea typeface="Source Sans Pro" charset="0"/>
                <a:cs typeface="Calibri" panose="020F0502020204030204" pitchFamily="34" charset="0"/>
                <a:sym typeface="Source Sans Pro"/>
              </a:rPr>
            </a:br>
            <a:endParaRPr lang="de-DE" sz="4600" dirty="0">
              <a:solidFill>
                <a:schemeClr val="bg2">
                  <a:lumMod val="10000"/>
                </a:schemeClr>
              </a:solidFill>
              <a:latin typeface="Calibri" panose="020F0502020204030204" pitchFamily="34" charset="0"/>
              <a:ea typeface="Source Sans Pro" charset="0"/>
              <a:cs typeface="Calibri" panose="020F0502020204030204" pitchFamily="34" charset="0"/>
              <a:sym typeface="Source Sans Pro"/>
            </a:endParaRPr>
          </a:p>
          <a:p>
            <a:pPr algn="l" defTabSz="402336" hangingPunct="1">
              <a:lnSpc>
                <a:spcPts val="6000"/>
              </a:lnSpc>
              <a:defRPr sz="4840" b="0" spc="0">
                <a:latin typeface="Source Sans Pro"/>
                <a:ea typeface="Source Sans Pro"/>
                <a:cs typeface="Source Sans Pro"/>
                <a:sym typeface="Source Sans Pro"/>
              </a:defRPr>
            </a:pPr>
            <a:r>
              <a:rPr lang="de-DE" sz="4600" dirty="0">
                <a:solidFill>
                  <a:schemeClr val="bg2">
                    <a:lumMod val="10000"/>
                  </a:schemeClr>
                </a:solidFill>
                <a:latin typeface="Calibri" panose="020F0502020204030204" pitchFamily="34" charset="0"/>
                <a:ea typeface="Source Sans Pro" charset="0"/>
                <a:cs typeface="Calibri" panose="020F0502020204030204" pitchFamily="34" charset="0"/>
                <a:sym typeface="Source Sans Pro"/>
              </a:rPr>
              <a:t>Suchen Sie beispielsweise nach …</a:t>
            </a:r>
          </a:p>
          <a:p>
            <a:pPr algn="l" defTabSz="402336" hangingPunct="1">
              <a:lnSpc>
                <a:spcPts val="6000"/>
              </a:lnSpc>
              <a:defRPr sz="4840" b="0" spc="0">
                <a:latin typeface="Source Sans Pro"/>
                <a:ea typeface="Source Sans Pro"/>
                <a:cs typeface="Source Sans Pro"/>
                <a:sym typeface="Source Sans Pro"/>
              </a:defRPr>
            </a:pPr>
            <a:r>
              <a:rPr lang="de-DE" sz="4600" dirty="0">
                <a:solidFill>
                  <a:schemeClr val="bg2">
                    <a:lumMod val="10000"/>
                  </a:schemeClr>
                </a:solidFill>
                <a:latin typeface="Calibri" panose="020F0502020204030204" pitchFamily="34" charset="0"/>
                <a:ea typeface="Source Sans Pro" charset="0"/>
                <a:cs typeface="Calibri" panose="020F0502020204030204" pitchFamily="34" charset="0"/>
                <a:sym typeface="Source Sans Pro"/>
              </a:rPr>
              <a:t>… Helligkeit</a:t>
            </a:r>
          </a:p>
          <a:p>
            <a:pPr algn="l" defTabSz="402336" hangingPunct="1">
              <a:lnSpc>
                <a:spcPts val="6000"/>
              </a:lnSpc>
              <a:defRPr sz="4840" b="0" spc="0">
                <a:latin typeface="Source Sans Pro"/>
                <a:ea typeface="Source Sans Pro"/>
                <a:cs typeface="Source Sans Pro"/>
                <a:sym typeface="Source Sans Pro"/>
              </a:defRPr>
            </a:pPr>
            <a:r>
              <a:rPr lang="de-DE" sz="4600" dirty="0">
                <a:solidFill>
                  <a:schemeClr val="bg2">
                    <a:lumMod val="10000"/>
                  </a:schemeClr>
                </a:solidFill>
                <a:latin typeface="Calibri" panose="020F0502020204030204" pitchFamily="34" charset="0"/>
                <a:ea typeface="Source Sans Pro" charset="0"/>
                <a:cs typeface="Calibri" panose="020F0502020204030204" pitchFamily="34" charset="0"/>
                <a:sym typeface="Source Sans Pro"/>
              </a:rPr>
              <a:t>… WLAN</a:t>
            </a:r>
          </a:p>
          <a:p>
            <a:pPr algn="l" defTabSz="402336" hangingPunct="1">
              <a:lnSpc>
                <a:spcPts val="6000"/>
              </a:lnSpc>
              <a:defRPr sz="4840" b="0" spc="0">
                <a:latin typeface="Source Sans Pro"/>
                <a:ea typeface="Source Sans Pro"/>
                <a:cs typeface="Source Sans Pro"/>
                <a:sym typeface="Source Sans Pro"/>
              </a:defRPr>
            </a:pPr>
            <a:r>
              <a:rPr lang="de-DE" sz="4600" dirty="0">
                <a:solidFill>
                  <a:schemeClr val="bg2">
                    <a:lumMod val="10000"/>
                  </a:schemeClr>
                </a:solidFill>
                <a:latin typeface="Calibri" panose="020F0502020204030204" pitchFamily="34" charset="0"/>
                <a:ea typeface="Source Sans Pro" charset="0"/>
                <a:cs typeface="Calibri" panose="020F0502020204030204" pitchFamily="34" charset="0"/>
                <a:sym typeface="Source Sans Pro"/>
              </a:rPr>
              <a:t>… Töne</a:t>
            </a:r>
          </a:p>
          <a:p>
            <a:pPr algn="l" defTabSz="402336" hangingPunct="1">
              <a:lnSpc>
                <a:spcPts val="6000"/>
              </a:lnSpc>
              <a:defRPr sz="4840" b="0" spc="0">
                <a:latin typeface="Source Sans Pro"/>
                <a:ea typeface="Source Sans Pro"/>
                <a:cs typeface="Source Sans Pro"/>
                <a:sym typeface="Source Sans Pro"/>
              </a:defRPr>
            </a:pPr>
            <a:r>
              <a:rPr lang="de-DE" sz="4600" dirty="0">
                <a:solidFill>
                  <a:schemeClr val="bg2">
                    <a:lumMod val="10000"/>
                  </a:schemeClr>
                </a:solidFill>
                <a:latin typeface="Calibri" panose="020F0502020204030204" pitchFamily="34" charset="0"/>
                <a:ea typeface="Source Sans Pro" charset="0"/>
                <a:cs typeface="Calibri" panose="020F0502020204030204" pitchFamily="34" charset="0"/>
                <a:sym typeface="Source Sans Pro"/>
              </a:rPr>
              <a:t>… Starthilfe</a:t>
            </a:r>
          </a:p>
          <a:p>
            <a:pPr algn="l" defTabSz="402336" hangingPunct="1">
              <a:lnSpc>
                <a:spcPts val="6000"/>
              </a:lnSpc>
              <a:defRPr sz="4840" b="0" spc="0">
                <a:latin typeface="Source Sans Pro"/>
                <a:ea typeface="Source Sans Pro"/>
                <a:cs typeface="Source Sans Pro"/>
                <a:sym typeface="Source Sans Pro"/>
              </a:defRPr>
            </a:pPr>
            <a:r>
              <a:rPr lang="de-DE" sz="4600" dirty="0">
                <a:solidFill>
                  <a:schemeClr val="bg2">
                    <a:lumMod val="10000"/>
                  </a:schemeClr>
                </a:solidFill>
                <a:latin typeface="Calibri" panose="020F0502020204030204" pitchFamily="34" charset="0"/>
                <a:ea typeface="Source Sans Pro" charset="0"/>
                <a:cs typeface="Calibri" panose="020F0502020204030204" pitchFamily="34" charset="0"/>
                <a:sym typeface="Source Sans Pro"/>
              </a:rPr>
              <a:t>…</a:t>
            </a:r>
          </a:p>
          <a:p>
            <a:pPr algn="l" defTabSz="402336" hangingPunct="1">
              <a:lnSpc>
                <a:spcPts val="6000"/>
              </a:lnSpc>
              <a:defRPr sz="4840" b="0" spc="0">
                <a:latin typeface="Source Sans Pro"/>
                <a:ea typeface="Source Sans Pro"/>
                <a:cs typeface="Source Sans Pro"/>
                <a:sym typeface="Source Sans Pro"/>
              </a:defRPr>
            </a:pPr>
            <a:endParaRPr lang="de-DE" sz="4600" dirty="0">
              <a:solidFill>
                <a:schemeClr val="bg2">
                  <a:lumMod val="10000"/>
                </a:schemeClr>
              </a:solidFill>
              <a:latin typeface="Calibri" panose="020F0502020204030204" pitchFamily="34" charset="0"/>
              <a:ea typeface="Source Sans Pro" charset="0"/>
              <a:cs typeface="Calibri" panose="020F0502020204030204" pitchFamily="34" charset="0"/>
              <a:sym typeface="Source Sans Pro"/>
            </a:endParaRPr>
          </a:p>
          <a:p>
            <a:pPr algn="l" defTabSz="402336" hangingPunct="1">
              <a:lnSpc>
                <a:spcPts val="6000"/>
              </a:lnSpc>
              <a:defRPr sz="4840" b="0" spc="0">
                <a:latin typeface="Source Sans Pro"/>
                <a:ea typeface="Source Sans Pro"/>
                <a:cs typeface="Source Sans Pro"/>
                <a:sym typeface="Source Sans Pro"/>
              </a:defRPr>
            </a:pPr>
            <a:r>
              <a:rPr lang="de-DE" sz="4600" dirty="0">
                <a:solidFill>
                  <a:schemeClr val="bg2">
                    <a:lumMod val="10000"/>
                  </a:schemeClr>
                </a:solidFill>
                <a:latin typeface="Calibri" panose="020F0502020204030204" pitchFamily="34" charset="0"/>
                <a:ea typeface="Source Sans Pro" charset="0"/>
                <a:cs typeface="Calibri" panose="020F0502020204030204" pitchFamily="34" charset="0"/>
                <a:sym typeface="Source Sans Pro"/>
              </a:rPr>
              <a:t>Unterstützen Sie sich gegenseitig in Ihren Kleingruppen.</a:t>
            </a:r>
          </a:p>
        </p:txBody>
      </p:sp>
      <p:pic>
        <p:nvPicPr>
          <p:cNvPr id="7" name="Grafik 6">
            <a:extLst>
              <a:ext uri="{FF2B5EF4-FFF2-40B4-BE49-F238E27FC236}">
                <a16:creationId xmlns:a16="http://schemas.microsoft.com/office/drawing/2014/main" id="{40726D7B-D795-09A2-E22B-F5751BD9814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19200" y="12767564"/>
            <a:ext cx="3585183" cy="527233"/>
          </a:xfrm>
          <a:prstGeom prst="rect">
            <a:avLst/>
          </a:prstGeom>
        </p:spPr>
      </p:pic>
      <p:pic>
        <p:nvPicPr>
          <p:cNvPr id="5" name="Bild 6">
            <a:extLst>
              <a:ext uri="{FF2B5EF4-FFF2-40B4-BE49-F238E27FC236}">
                <a16:creationId xmlns:a16="http://schemas.microsoft.com/office/drawing/2014/main" id="{21CB15A9-7A6C-B59D-05E3-25453451327D}"/>
              </a:ext>
            </a:extLst>
          </p:cNvPr>
          <p:cNvPicPr>
            <a:picLocks noChangeAspect="1"/>
          </p:cNvPicPr>
          <p:nvPr/>
        </p:nvPicPr>
        <p:blipFill>
          <a:blip r:embed="rId5"/>
          <a:stretch>
            <a:fillRect/>
          </a:stretch>
        </p:blipFill>
        <p:spPr>
          <a:xfrm>
            <a:off x="19849003" y="7651949"/>
            <a:ext cx="3276600" cy="5143500"/>
          </a:xfrm>
          <a:prstGeom prst="rect">
            <a:avLst/>
          </a:prstGeom>
        </p:spPr>
      </p:pic>
    </p:spTree>
    <p:extLst>
      <p:ext uri="{BB962C8B-B14F-4D97-AF65-F5344CB8AC3E}">
        <p14:creationId xmlns:p14="http://schemas.microsoft.com/office/powerpoint/2010/main" val="281020357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0" y="2527200"/>
            <a:ext cx="24384000" cy="11188800"/>
          </a:xfrm>
          <a:prstGeom prst="rect">
            <a:avLst/>
          </a:prstGeom>
          <a:solidFill>
            <a:srgbClr val="BECDD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Digital dabei – Startpaket…"/>
          <p:cNvSpPr txBox="1">
            <a:spLocks/>
          </p:cNvSpPr>
          <p:nvPr/>
        </p:nvSpPr>
        <p:spPr>
          <a:xfrm>
            <a:off x="2340000" y="853200"/>
            <a:ext cx="15233750" cy="1518951"/>
          </a:xfrm>
          <a:prstGeom prst="rect">
            <a:avLst/>
          </a:prstGeom>
        </p:spPr>
        <p:txBody>
          <a:bodyPr anchor="t">
            <a:normAutofit/>
          </a:bodyPr>
          <a:lst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ct val="100000"/>
              </a:lnSpc>
              <a:defRPr sz="7919" spc="0">
                <a:latin typeface="Source Sans Pro"/>
                <a:ea typeface="Source Sans Pro"/>
                <a:cs typeface="Source Sans Pro"/>
                <a:sym typeface="Source Sans Pro"/>
              </a:defRPr>
            </a:pPr>
            <a:r>
              <a:rPr lang="de-DE" sz="7800" spc="0" dirty="0">
                <a:solidFill>
                  <a:schemeClr val="bg2">
                    <a:lumMod val="10000"/>
                  </a:schemeClr>
                </a:solidFill>
                <a:latin typeface="Calibri" panose="020F0502020204030204" pitchFamily="34" charset="0"/>
                <a:ea typeface="Source Sans Pro"/>
                <a:cs typeface="Calibri" panose="020F0502020204030204" pitchFamily="34" charset="0"/>
                <a:sym typeface="Source Sans Pro"/>
              </a:rPr>
              <a:t>Fragen</a:t>
            </a:r>
          </a:p>
        </p:txBody>
      </p:sp>
      <p:sp>
        <p:nvSpPr>
          <p:cNvPr id="4" name="Linie"/>
          <p:cNvSpPr/>
          <p:nvPr/>
        </p:nvSpPr>
        <p:spPr>
          <a:xfrm>
            <a:off x="0" y="2528681"/>
            <a:ext cx="24384000" cy="0"/>
          </a:xfrm>
          <a:prstGeom prst="line">
            <a:avLst/>
          </a:prstGeom>
          <a:ln w="76200">
            <a:solidFill>
              <a:schemeClr val="accent5">
                <a:hueOff val="-82419"/>
                <a:satOff val="-9513"/>
                <a:lumOff val="-16343"/>
              </a:schemeClr>
            </a:solidFill>
            <a:miter lim="400000"/>
          </a:ln>
        </p:spPr>
        <p:txBody>
          <a:bodyPr lIns="50800" tIns="50800" rIns="50800" bIns="50800" anchor="ctr"/>
          <a:lstStyle/>
          <a:p>
            <a:endParaRPr/>
          </a:p>
        </p:txBody>
      </p:sp>
      <p:sp>
        <p:nvSpPr>
          <p:cNvPr id="5" name="Rechteck 4"/>
          <p:cNvSpPr/>
          <p:nvPr/>
        </p:nvSpPr>
        <p:spPr>
          <a:xfrm>
            <a:off x="5310053" y="4422898"/>
            <a:ext cx="6300056" cy="3285646"/>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 name="Welche Apps kennen Sie schon?…"/>
          <p:cNvSpPr txBox="1"/>
          <p:nvPr/>
        </p:nvSpPr>
        <p:spPr>
          <a:xfrm>
            <a:off x="5895656" y="10560925"/>
            <a:ext cx="4864493" cy="835422"/>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t">
            <a:spAutoFit/>
          </a:bodyPr>
          <a:lstStyle/>
          <a:p>
            <a:pPr algn="l">
              <a:lnSpc>
                <a:spcPts val="6000"/>
              </a:lnSpc>
              <a:defRPr sz="6000" b="1">
                <a:solidFill>
                  <a:srgbClr val="000000"/>
                </a:solidFill>
                <a:latin typeface="Source Sans Pro"/>
                <a:ea typeface="Source Sans Pro"/>
                <a:cs typeface="Source Sans Pro"/>
                <a:sym typeface="Source Sans Pro"/>
              </a:defRPr>
            </a:pPr>
            <a:endParaRPr sz="4600" dirty="0">
              <a:latin typeface="Calibri" panose="020F0502020204030204" pitchFamily="34" charset="0"/>
              <a:cs typeface="Calibri" panose="020F0502020204030204" pitchFamily="34" charset="0"/>
            </a:endParaRPr>
          </a:p>
        </p:txBody>
      </p:sp>
      <p:sp>
        <p:nvSpPr>
          <p:cNvPr id="7" name="Rechtwinkliges Dreieck 6"/>
          <p:cNvSpPr/>
          <p:nvPr/>
        </p:nvSpPr>
        <p:spPr>
          <a:xfrm rot="10800000">
            <a:off x="4586165" y="5674379"/>
            <a:ext cx="744472" cy="744472"/>
          </a:xfrm>
          <a:prstGeom prst="rtTriangl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9" name="Bild 8"/>
          <p:cNvPicPr>
            <a:picLocks noChangeAspect="1"/>
          </p:cNvPicPr>
          <p:nvPr/>
        </p:nvPicPr>
        <p:blipFill>
          <a:blip r:embed="rId3"/>
          <a:stretch>
            <a:fillRect/>
          </a:stretch>
        </p:blipFill>
        <p:spPr>
          <a:xfrm>
            <a:off x="-3127129" y="4132623"/>
            <a:ext cx="6628090" cy="10291283"/>
          </a:xfrm>
          <a:prstGeom prst="rect">
            <a:avLst/>
          </a:prstGeom>
        </p:spPr>
      </p:pic>
      <p:sp>
        <p:nvSpPr>
          <p:cNvPr id="12" name="Textfeld 11"/>
          <p:cNvSpPr txBox="1"/>
          <p:nvPr/>
        </p:nvSpPr>
        <p:spPr>
          <a:xfrm>
            <a:off x="5885193" y="5630280"/>
            <a:ext cx="5281571"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lnSpc>
                <a:spcPts val="6000"/>
              </a:lnSpc>
            </a:pPr>
            <a:r>
              <a:rPr lang="de-DE" sz="4600" b="1" dirty="0">
                <a:solidFill>
                  <a:schemeClr val="bg2">
                    <a:lumMod val="10000"/>
                  </a:schemeClr>
                </a:solidFill>
                <a:latin typeface="Calibri" panose="020F0502020204030204" pitchFamily="34" charset="0"/>
                <a:ea typeface="Source Sans Pro" charset="0"/>
                <a:cs typeface="Calibri" panose="020F0502020204030204" pitchFamily="34" charset="0"/>
              </a:rPr>
              <a:t>Was ist noch offen?</a:t>
            </a:r>
            <a:endParaRPr kumimoji="0" lang="de-DE" sz="4600" b="1" u="none" strike="noStrike" cap="none" spc="0" normalizeH="0" baseline="0" dirty="0">
              <a:ln>
                <a:noFill/>
              </a:ln>
              <a:solidFill>
                <a:schemeClr val="bg2">
                  <a:lumMod val="10000"/>
                </a:schemeClr>
              </a:solidFill>
              <a:effectLst/>
              <a:uFillTx/>
              <a:latin typeface="Calibri" panose="020F0502020204030204" pitchFamily="34" charset="0"/>
              <a:ea typeface="Source Sans Pro" charset="0"/>
              <a:cs typeface="Calibri" panose="020F0502020204030204" pitchFamily="34" charset="0"/>
              <a:sym typeface="Helvetica Neue"/>
            </a:endParaRPr>
          </a:p>
        </p:txBody>
      </p:sp>
      <p:pic>
        <p:nvPicPr>
          <p:cNvPr id="10" name="Grafik 9">
            <a:extLst>
              <a:ext uri="{FF2B5EF4-FFF2-40B4-BE49-F238E27FC236}">
                <a16:creationId xmlns:a16="http://schemas.microsoft.com/office/drawing/2014/main" id="{CA18E7AA-353E-BE40-8EFB-C758D196A0E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19200" y="12767564"/>
            <a:ext cx="3585183" cy="527233"/>
          </a:xfrm>
          <a:prstGeom prst="rect">
            <a:avLst/>
          </a:prstGeom>
        </p:spPr>
      </p:pic>
    </p:spTree>
    <p:extLst>
      <p:ext uri="{BB962C8B-B14F-4D97-AF65-F5344CB8AC3E}">
        <p14:creationId xmlns:p14="http://schemas.microsoft.com/office/powerpoint/2010/main" val="135897852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0" y="2528681"/>
            <a:ext cx="24384000" cy="11188800"/>
          </a:xfrm>
          <a:prstGeom prst="rect">
            <a:avLst/>
          </a:prstGeom>
          <a:solidFill>
            <a:srgbClr val="BECDD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Digital dabei – Startpaket…"/>
          <p:cNvSpPr txBox="1">
            <a:spLocks/>
          </p:cNvSpPr>
          <p:nvPr/>
        </p:nvSpPr>
        <p:spPr>
          <a:xfrm>
            <a:off x="2340000" y="853200"/>
            <a:ext cx="15233750" cy="1518951"/>
          </a:xfrm>
          <a:prstGeom prst="rect">
            <a:avLst/>
          </a:prstGeom>
        </p:spPr>
        <p:txBody>
          <a:bodyPr anchor="t">
            <a:normAutofit/>
          </a:bodyPr>
          <a:lst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ct val="100000"/>
              </a:lnSpc>
              <a:defRPr sz="7919" spc="0">
                <a:latin typeface="Source Sans Pro"/>
                <a:ea typeface="Source Sans Pro"/>
                <a:cs typeface="Source Sans Pro"/>
                <a:sym typeface="Source Sans Pro"/>
              </a:defRPr>
            </a:pPr>
            <a:r>
              <a:rPr lang="de-DE" sz="7800" spc="0" dirty="0">
                <a:solidFill>
                  <a:schemeClr val="bg2">
                    <a:lumMod val="10000"/>
                  </a:schemeClr>
                </a:solidFill>
                <a:latin typeface="Calibri" panose="020F0502020204030204" pitchFamily="34" charset="0"/>
                <a:ea typeface="Source Sans Pro"/>
                <a:cs typeface="Calibri" panose="020F0502020204030204" pitchFamily="34" charset="0"/>
                <a:sym typeface="Source Sans Pro"/>
              </a:rPr>
              <a:t>Digital dabei – Startpaket</a:t>
            </a:r>
          </a:p>
        </p:txBody>
      </p:sp>
      <p:sp>
        <p:nvSpPr>
          <p:cNvPr id="4" name="Linie"/>
          <p:cNvSpPr/>
          <p:nvPr/>
        </p:nvSpPr>
        <p:spPr>
          <a:xfrm>
            <a:off x="0" y="2528681"/>
            <a:ext cx="24384000" cy="0"/>
          </a:xfrm>
          <a:prstGeom prst="line">
            <a:avLst/>
          </a:prstGeom>
          <a:ln w="76200">
            <a:solidFill>
              <a:schemeClr val="accent5">
                <a:hueOff val="-82419"/>
                <a:satOff val="-9513"/>
                <a:lumOff val="-16343"/>
              </a:schemeClr>
            </a:solidFill>
            <a:miter lim="400000"/>
          </a:ln>
        </p:spPr>
        <p:txBody>
          <a:bodyPr lIns="50800" tIns="50800" rIns="50800" bIns="50800" anchor="ctr"/>
          <a:lstStyle/>
          <a:p>
            <a:endParaRPr/>
          </a:p>
        </p:txBody>
      </p:sp>
      <p:sp>
        <p:nvSpPr>
          <p:cNvPr id="5" name="Digital dabei – Startpaket…"/>
          <p:cNvSpPr txBox="1">
            <a:spLocks/>
          </p:cNvSpPr>
          <p:nvPr/>
        </p:nvSpPr>
        <p:spPr>
          <a:xfrm>
            <a:off x="2391341" y="5812723"/>
            <a:ext cx="13722754" cy="617651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rmAutofit/>
          </a:bodyPr>
          <a:lstStyle>
            <a:lvl1pPr marL="0" marR="0" indent="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ts val="6000"/>
              </a:lnSpc>
              <a:defRPr sz="4840" b="0" spc="0">
                <a:latin typeface="Source Sans Pro"/>
                <a:ea typeface="Source Sans Pro"/>
                <a:cs typeface="Source Sans Pro"/>
                <a:sym typeface="Source Sans Pro"/>
              </a:defRPr>
            </a:pPr>
            <a:endParaRPr lang="de-DE" sz="4600" b="0" spc="0" dirty="0">
              <a:solidFill>
                <a:schemeClr val="bg2">
                  <a:lumMod val="10000"/>
                </a:schemeClr>
              </a:solidFill>
              <a:latin typeface="Calibri" panose="020F0502020204030204" pitchFamily="34" charset="0"/>
              <a:ea typeface="Source Sans Pro" charset="0"/>
              <a:cs typeface="Calibri" panose="020F0502020204030204" pitchFamily="34" charset="0"/>
              <a:sym typeface="Source Sans Pro"/>
            </a:endParaRPr>
          </a:p>
        </p:txBody>
      </p:sp>
      <p:sp>
        <p:nvSpPr>
          <p:cNvPr id="6" name="Digital dabei – Startpaket…"/>
          <p:cNvSpPr txBox="1">
            <a:spLocks/>
          </p:cNvSpPr>
          <p:nvPr/>
        </p:nvSpPr>
        <p:spPr>
          <a:xfrm>
            <a:off x="2340000" y="4139198"/>
            <a:ext cx="12179461" cy="389161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rmAutofit/>
          </a:bodyPr>
          <a:lstStyle>
            <a:lvl1pPr marL="0" marR="0" indent="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ct val="100000"/>
              </a:lnSpc>
              <a:defRPr sz="7919" spc="0">
                <a:latin typeface="Source Sans Pro"/>
                <a:ea typeface="Source Sans Pro"/>
                <a:cs typeface="Source Sans Pro"/>
                <a:sym typeface="Source Sans Pro"/>
              </a:defRPr>
            </a:pPr>
            <a:r>
              <a:rPr lang="de-DE" sz="7800" spc="0" dirty="0">
                <a:solidFill>
                  <a:schemeClr val="bg2">
                    <a:lumMod val="10000"/>
                  </a:schemeClr>
                </a:solidFill>
                <a:latin typeface="Calibri" panose="020F0502020204030204" pitchFamily="34" charset="0"/>
                <a:ea typeface="Source Sans Pro" charset="0"/>
                <a:cs typeface="Calibri" panose="020F0502020204030204" pitchFamily="34" charset="0"/>
                <a:sym typeface="Source Sans Pro"/>
              </a:rPr>
              <a:t>Danke und bis </a:t>
            </a:r>
          </a:p>
          <a:p>
            <a:pPr defTabSz="402336" hangingPunct="1">
              <a:lnSpc>
                <a:spcPct val="100000"/>
              </a:lnSpc>
              <a:defRPr sz="7919" spc="0">
                <a:latin typeface="Source Sans Pro"/>
                <a:ea typeface="Source Sans Pro"/>
                <a:cs typeface="Source Sans Pro"/>
                <a:sym typeface="Source Sans Pro"/>
              </a:defRPr>
            </a:pPr>
            <a:r>
              <a:rPr lang="de-DE" sz="7800" spc="0" dirty="0">
                <a:solidFill>
                  <a:schemeClr val="bg2">
                    <a:lumMod val="10000"/>
                  </a:schemeClr>
                </a:solidFill>
                <a:latin typeface="Calibri" panose="020F0502020204030204" pitchFamily="34" charset="0"/>
                <a:ea typeface="Source Sans Pro" charset="0"/>
                <a:cs typeface="Calibri" panose="020F0502020204030204" pitchFamily="34" charset="0"/>
                <a:sym typeface="Source Sans Pro"/>
              </a:rPr>
              <a:t>zum nächsten Mal!</a:t>
            </a:r>
          </a:p>
        </p:txBody>
      </p:sp>
      <p:pic>
        <p:nvPicPr>
          <p:cNvPr id="8" name="Bild 7"/>
          <p:cNvPicPr>
            <a:picLocks noChangeAspect="1"/>
          </p:cNvPicPr>
          <p:nvPr/>
        </p:nvPicPr>
        <p:blipFill>
          <a:blip r:embed="rId2"/>
          <a:stretch>
            <a:fillRect/>
          </a:stretch>
        </p:blipFill>
        <p:spPr>
          <a:xfrm>
            <a:off x="17305312" y="1531088"/>
            <a:ext cx="3234266" cy="11650074"/>
          </a:xfrm>
          <a:prstGeom prst="rect">
            <a:avLst/>
          </a:prstGeom>
        </p:spPr>
      </p:pic>
      <p:pic>
        <p:nvPicPr>
          <p:cNvPr id="9" name="Grafik 8">
            <a:extLst>
              <a:ext uri="{FF2B5EF4-FFF2-40B4-BE49-F238E27FC236}">
                <a16:creationId xmlns:a16="http://schemas.microsoft.com/office/drawing/2014/main" id="{A1FE16AB-B06E-C0DD-2CD5-BE41BC8003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19200" y="12767564"/>
            <a:ext cx="3585183" cy="527233"/>
          </a:xfrm>
          <a:prstGeom prst="rect">
            <a:avLst/>
          </a:prstGeom>
        </p:spPr>
      </p:pic>
    </p:spTree>
    <p:extLst>
      <p:ext uri="{BB962C8B-B14F-4D97-AF65-F5344CB8AC3E}">
        <p14:creationId xmlns:p14="http://schemas.microsoft.com/office/powerpoint/2010/main" val="2183725216"/>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433</Words>
  <Application>Microsoft Macintosh PowerPoint</Application>
  <PresentationFormat>Benutzerdefiniert</PresentationFormat>
  <Paragraphs>40</Paragraphs>
  <Slides>6</Slides>
  <Notes>5</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6</vt:i4>
      </vt:variant>
    </vt:vector>
  </HeadingPairs>
  <TitlesOfParts>
    <vt:vector size="11" baseType="lpstr">
      <vt:lpstr>Calibri</vt:lpstr>
      <vt:lpstr>Helvetica Neue</vt:lpstr>
      <vt:lpstr>Helvetica Neue Medium</vt:lpstr>
      <vt:lpstr>Times</vt:lpstr>
      <vt:lpstr>21_BasicWhite</vt:lpstr>
      <vt:lpstr>Digital dabei – Startpaket</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dabei – Startpaket  Baustein 3  In diesem Baustein werden die Bedien-Gesten gemeinsam geübt, sowie die Grundlagen für die eigenständige Weiterarbeit mit der App vermittelt.</dc:title>
  <cp:lastModifiedBy>Franziska Schröder</cp:lastModifiedBy>
  <cp:revision>54</cp:revision>
  <dcterms:modified xsi:type="dcterms:W3CDTF">2023-11-02T11:33:07Z</dcterms:modified>
</cp:coreProperties>
</file>