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73" r:id="rId3"/>
    <p:sldId id="275" r:id="rId4"/>
    <p:sldId id="285" r:id="rId5"/>
    <p:sldId id="276" r:id="rId6"/>
    <p:sldId id="278" r:id="rId7"/>
    <p:sldId id="284" r:id="rId8"/>
    <p:sldId id="282" r:id="rId9"/>
    <p:sldId id="263"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13"/>
    <p:restoredTop sz="62313"/>
  </p:normalViewPr>
  <p:slideViewPr>
    <p:cSldViewPr snapToGrid="0" snapToObjects="1">
      <p:cViewPr varScale="1">
        <p:scale>
          <a:sx n="38" d="100"/>
          <a:sy n="38" d="100"/>
        </p:scale>
        <p:origin x="169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Begrüßen Sie die Teilnehmenden und geben Sie einen Überblick über die heutige Begleitung. (Dauer: 5 Minuten)</a:t>
            </a: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dirty="0">
                <a:effectLst/>
                <a:latin typeface="+mn-lt"/>
                <a:ea typeface="+mn-ea"/>
                <a:cs typeface="+mn-cs"/>
                <a:sym typeface="Helvetica Neue"/>
              </a:rPr>
              <a:t>Lassen Sie die Teilnehmenden das</a:t>
            </a:r>
            <a:r>
              <a:rPr lang="de-DE" sz="2200" b="1" dirty="0">
                <a:effectLst/>
                <a:latin typeface="+mn-lt"/>
                <a:ea typeface="+mn-ea"/>
                <a:cs typeface="+mn-cs"/>
                <a:sym typeface="Helvetica Neue"/>
              </a:rPr>
              <a:t> Kapitel „Die Symbolleiste“ im Modul 2 der Lern-App</a:t>
            </a:r>
            <a:r>
              <a:rPr lang="de-DE" sz="2200" dirty="0">
                <a:effectLst/>
                <a:latin typeface="+mn-lt"/>
                <a:ea typeface="+mn-ea"/>
                <a:cs typeface="+mn-cs"/>
                <a:sym typeface="Helvetica Neue"/>
              </a:rPr>
              <a:t> eigenständig absolvieren und stehen Sie dabei als Lernberaterin oder Lernberater für Rückfragen oder bei Stolpersteinen zur Verfügung. </a:t>
            </a:r>
          </a:p>
          <a:p>
            <a:r>
              <a:rPr lang="de-DE" sz="2200" i="1" dirty="0">
                <a:effectLst/>
                <a:latin typeface="+mn-lt"/>
                <a:ea typeface="+mn-ea"/>
                <a:cs typeface="+mn-cs"/>
                <a:sym typeface="Helvetica Neue"/>
              </a:rPr>
              <a:t>Anhaltspunkt zum Beenden der Übungsphase in der App ist die Abfrage „Was bedeutet eigentlich WLAN?“</a:t>
            </a:r>
          </a:p>
          <a:p>
            <a:r>
              <a:rPr lang="de-DE" sz="2200" i="0" dirty="0">
                <a:effectLst/>
                <a:latin typeface="+mn-lt"/>
                <a:ea typeface="+mn-ea"/>
                <a:cs typeface="+mn-cs"/>
                <a:sym typeface="Helvetica Neue"/>
              </a:rPr>
              <a:t>(Dauer: 10 Minuten)</a:t>
            </a:r>
          </a:p>
          <a:p>
            <a:endParaRPr lang="de-DE" dirty="0"/>
          </a:p>
        </p:txBody>
      </p:sp>
    </p:spTree>
    <p:extLst>
      <p:ext uri="{BB962C8B-B14F-4D97-AF65-F5344CB8AC3E}">
        <p14:creationId xmlns:p14="http://schemas.microsoft.com/office/powerpoint/2010/main" val="2647089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t>Lassen Sie die Teilnehmenden jeweils die Symbole in ihrer eigenen Symbolleiste anschauen, sodass sie deren Bedeutung verstehen. Stehen Sie dabei als </a:t>
            </a:r>
            <a:r>
              <a:rPr lang="de-DE" sz="2200" dirty="0">
                <a:effectLst/>
                <a:latin typeface="+mn-lt"/>
                <a:ea typeface="+mn-ea"/>
                <a:cs typeface="+mn-cs"/>
                <a:sym typeface="Helvetica Neue"/>
              </a:rPr>
              <a:t>Lernberaterin oder Lernberater</a:t>
            </a:r>
            <a:r>
              <a:rPr lang="de-DE" dirty="0"/>
              <a:t> zur Verfügung. </a:t>
            </a:r>
            <a:r>
              <a:rPr lang="de-DE" dirty="0">
                <a:solidFill>
                  <a:srgbClr val="000000"/>
                </a:solidFill>
                <a:effectLst/>
                <a:latin typeface="Helvetica Neue" panose="02000503000000020004" pitchFamily="2" charset="0"/>
              </a:rPr>
              <a:t>(Dauer: 5 Minuten)</a:t>
            </a:r>
          </a:p>
          <a:p>
            <a:endParaRPr lang="de-DE" dirty="0"/>
          </a:p>
        </p:txBody>
      </p:sp>
    </p:spTree>
    <p:extLst>
      <p:ext uri="{BB962C8B-B14F-4D97-AF65-F5344CB8AC3E}">
        <p14:creationId xmlns:p14="http://schemas.microsoft.com/office/powerpoint/2010/main" val="414273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Bei den Symbolen in der Symbolleiste tauchten bereits die Begriffe WLAN und mobile Daten auf. </a:t>
            </a:r>
            <a:r>
              <a:rPr lang="de-DE" dirty="0"/>
              <a:t>Kommen Sie anhand dieser ins Gespräch zum Thema Internet </a:t>
            </a:r>
            <a:r>
              <a:rPr lang="de-DE" dirty="0">
                <a:solidFill>
                  <a:srgbClr val="000000"/>
                </a:solidFill>
                <a:effectLst/>
                <a:latin typeface="Calibri" panose="020F0502020204030204" pitchFamily="34" charset="0"/>
              </a:rPr>
              <a:t>und klären Sie Vor- und Nachteile der Internetnutzung. Erfragen Sie, ob die Teilnehmenden Wünsche und Befürchtungen in Bezug auf die Internetnutzung haben. Diese Diskussion hat das Potential viel Raum einzunehmen, achten Sie daher besonders auf die Zeit und setzen Sie </a:t>
            </a:r>
            <a:r>
              <a:rPr lang="de-DE">
                <a:solidFill>
                  <a:srgbClr val="000000"/>
                </a:solidFill>
                <a:effectLst/>
                <a:latin typeface="Calibri" panose="020F0502020204030204" pitchFamily="34" charset="0"/>
              </a:rPr>
              <a:t>einen klaren Rahmen. </a:t>
            </a:r>
            <a:endParaRPr lang="de-DE" dirty="0">
              <a:solidFill>
                <a:srgbClr val="000000"/>
              </a:solidFill>
              <a:effectLst/>
              <a:latin typeface="Calibri" panose="020F0502020204030204" pitchFamily="34" charset="0"/>
            </a:endParaRPr>
          </a:p>
          <a:p>
            <a:r>
              <a:rPr lang="de-DE" dirty="0"/>
              <a:t>(Dauer: 10 Minuten)</a:t>
            </a:r>
          </a:p>
        </p:txBody>
      </p:sp>
    </p:spTree>
    <p:extLst>
      <p:ext uri="{BB962C8B-B14F-4D97-AF65-F5344CB8AC3E}">
        <p14:creationId xmlns:p14="http://schemas.microsoft.com/office/powerpoint/2010/main" val="373493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2200" dirty="0">
                <a:effectLst/>
                <a:latin typeface="+mn-lt"/>
                <a:ea typeface="+mn-ea"/>
                <a:cs typeface="+mn-cs"/>
                <a:sym typeface="Helvetica Neue"/>
              </a:rPr>
              <a:t>Fahren Sie dann mit der Übung in der App fort: Lassen Sie die Teilnehmenden anschließend weitere</a:t>
            </a:r>
            <a:r>
              <a:rPr lang="de-DE" sz="2200" b="1" dirty="0">
                <a:effectLst/>
                <a:latin typeface="+mn-lt"/>
                <a:ea typeface="+mn-ea"/>
                <a:cs typeface="+mn-cs"/>
                <a:sym typeface="Helvetica Neue"/>
              </a:rPr>
              <a:t> Teile im Modul 2 der Starthilfe-App</a:t>
            </a:r>
            <a:r>
              <a:rPr lang="de-DE" sz="2200" dirty="0">
                <a:effectLst/>
                <a:latin typeface="+mn-lt"/>
                <a:ea typeface="+mn-ea"/>
                <a:cs typeface="+mn-cs"/>
                <a:sym typeface="Helvetica Neue"/>
              </a:rPr>
              <a:t> eigenständig absolvieren und stehen Sie dabei als Lernberaterin oder Lernberater für Rückfragen oder bei Stolpersteinen zur Verfügung. </a:t>
            </a:r>
          </a:p>
          <a:p>
            <a:r>
              <a:rPr lang="de-DE" sz="2200" dirty="0">
                <a:effectLst/>
                <a:latin typeface="+mn-lt"/>
                <a:ea typeface="+mn-ea"/>
                <a:cs typeface="+mn-cs"/>
                <a:sym typeface="Helvetica Neue"/>
              </a:rPr>
              <a:t>Folgende Kapitel sollten nun in der App durchlaufen werden:</a:t>
            </a:r>
          </a:p>
          <a:p>
            <a:r>
              <a:rPr lang="de-DE" sz="2200" dirty="0">
                <a:effectLst/>
                <a:latin typeface="+mn-lt"/>
                <a:ea typeface="+mn-ea"/>
                <a:cs typeface="+mn-cs"/>
                <a:sym typeface="Helvetica Neue"/>
              </a:rPr>
              <a:t>„Was bedeutet WLAN?“</a:t>
            </a:r>
          </a:p>
          <a:p>
            <a:r>
              <a:rPr lang="de-DE" sz="2200" dirty="0">
                <a:effectLst/>
                <a:latin typeface="+mn-lt"/>
                <a:ea typeface="+mn-ea"/>
                <a:cs typeface="+mn-cs"/>
                <a:sym typeface="Helvetica Neue"/>
              </a:rPr>
              <a:t>„Was bedeutet SIM?“</a:t>
            </a:r>
          </a:p>
          <a:p>
            <a:r>
              <a:rPr lang="de-DE" sz="2200" dirty="0">
                <a:effectLst/>
                <a:latin typeface="+mn-lt"/>
                <a:ea typeface="+mn-ea"/>
                <a:cs typeface="+mn-cs"/>
                <a:sym typeface="Helvetica Neue"/>
              </a:rPr>
              <a:t>„Datenverbindungen ein- und ausschalten“</a:t>
            </a:r>
          </a:p>
          <a:p>
            <a:r>
              <a:rPr lang="de-DE" sz="2200" i="1" dirty="0">
                <a:effectLst/>
                <a:latin typeface="+mn-lt"/>
                <a:ea typeface="+mn-ea"/>
                <a:cs typeface="+mn-cs"/>
                <a:sym typeface="Helvetica Neue"/>
              </a:rPr>
              <a:t>Anhaltspunkt zum Beenden der Übungsphase in der App ist die Überschrift „Eine kleine Übung“.</a:t>
            </a:r>
            <a:endParaRPr lang="de-DE" sz="2200" i="0" dirty="0">
              <a:effectLst/>
              <a:latin typeface="+mn-lt"/>
              <a:ea typeface="+mn-ea"/>
              <a:cs typeface="+mn-cs"/>
              <a:sym typeface="Helvetica Neue"/>
            </a:endParaRPr>
          </a:p>
          <a:p>
            <a:r>
              <a:rPr lang="de-DE" sz="2200" i="0" dirty="0">
                <a:effectLst/>
                <a:latin typeface="+mn-lt"/>
                <a:ea typeface="+mn-ea"/>
                <a:cs typeface="+mn-cs"/>
                <a:sym typeface="Helvetica Neue"/>
              </a:rPr>
              <a:t>(Dauer: 10 Minuten)</a:t>
            </a:r>
          </a:p>
          <a:p>
            <a:endParaRPr lang="de-DE" dirty="0"/>
          </a:p>
        </p:txBody>
      </p:sp>
    </p:spTree>
    <p:extLst>
      <p:ext uri="{BB962C8B-B14F-4D97-AF65-F5344CB8AC3E}">
        <p14:creationId xmlns:p14="http://schemas.microsoft.com/office/powerpoint/2010/main" val="372008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Schalten Sie gemeinsam die Datenverbindung Ihres Geräts aus und ein und besprechen Sie gemeinsam, in welcher Situation welche Einstellung empfehlenswert ist. </a:t>
            </a:r>
          </a:p>
          <a:p>
            <a:pPr marL="0" marR="0" lvl="0" indent="0" defTabSz="457200" eaLnBrk="1" fontAlgn="auto" latinLnBrk="0" hangingPunct="1">
              <a:lnSpc>
                <a:spcPct val="117999"/>
              </a:lnSpc>
              <a:spcBef>
                <a:spcPts val="0"/>
              </a:spcBef>
              <a:spcAft>
                <a:spcPts val="0"/>
              </a:spcAft>
              <a:buClrTx/>
              <a:buSzTx/>
              <a:buFontTx/>
              <a:buNone/>
              <a:tabLst/>
              <a:defRPr/>
            </a:pPr>
            <a:endParaRPr lang="de-DE" sz="2200" dirty="0">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Hinweise zur Weitergabe an die Teilnehmenden:</a:t>
            </a:r>
            <a:br>
              <a:rPr lang="de-DE" sz="2200" dirty="0">
                <a:effectLst/>
                <a:latin typeface="+mn-lt"/>
                <a:ea typeface="+mn-ea"/>
                <a:cs typeface="+mn-cs"/>
                <a:sym typeface="Helvetica Neue"/>
              </a:rPr>
            </a:br>
            <a:r>
              <a:rPr lang="de-DE" sz="2200" b="1" dirty="0">
                <a:effectLst/>
                <a:latin typeface="+mn-lt"/>
                <a:ea typeface="+mn-ea"/>
                <a:cs typeface="+mn-cs"/>
                <a:sym typeface="Helvetica Neue"/>
              </a:rPr>
              <a:t>WLAN </a:t>
            </a:r>
            <a:r>
              <a:rPr lang="de-DE" sz="2200" dirty="0">
                <a:effectLst/>
                <a:latin typeface="+mn-lt"/>
                <a:ea typeface="+mn-ea"/>
                <a:cs typeface="+mn-cs"/>
                <a:sym typeface="Helvetica Neue"/>
              </a:rPr>
              <a:t>können Sie gern immer aktiviert lassen. Kommen Sie dann in einen Bereich, in dem ein Ihnen schon bekanntes WLAN verfügbar ist, verbindet sich Ihr Gerät automatisch damit.</a:t>
            </a:r>
          </a:p>
          <a:p>
            <a:pPr marL="0" marR="0" lvl="0" indent="0" defTabSz="457200" eaLnBrk="1" fontAlgn="auto" latinLnBrk="0" hangingPunct="1">
              <a:lnSpc>
                <a:spcPct val="117999"/>
              </a:lnSpc>
              <a:spcBef>
                <a:spcPts val="0"/>
              </a:spcBef>
              <a:spcAft>
                <a:spcPts val="0"/>
              </a:spcAft>
              <a:buClrTx/>
              <a:buSzTx/>
              <a:buFontTx/>
              <a:buNone/>
              <a:tabLst/>
              <a:defRPr/>
            </a:pPr>
            <a:r>
              <a:rPr lang="de-DE" sz="2200" b="1" dirty="0">
                <a:effectLst/>
                <a:latin typeface="+mn-lt"/>
                <a:ea typeface="+mn-ea"/>
                <a:cs typeface="+mn-cs"/>
                <a:sym typeface="Helvetica Neue"/>
              </a:rPr>
              <a:t>Bluetooth</a:t>
            </a:r>
            <a:r>
              <a:rPr lang="de-DE" sz="2200" dirty="0">
                <a:effectLst/>
                <a:latin typeface="+mn-lt"/>
                <a:ea typeface="+mn-ea"/>
                <a:cs typeface="+mn-cs"/>
                <a:sym typeface="Helvetica Neue"/>
              </a:rPr>
              <a:t> sollten Sie ausschalten, wenn Sie es gerade nicht benötigen. Dies spart Energie und erhöht die Sicherheit.</a:t>
            </a: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Der </a:t>
            </a:r>
            <a:r>
              <a:rPr lang="de-DE" sz="2200" b="1" dirty="0">
                <a:effectLst/>
                <a:latin typeface="+mn-lt"/>
                <a:ea typeface="+mn-ea"/>
                <a:cs typeface="+mn-cs"/>
                <a:sym typeface="Helvetica Neue"/>
              </a:rPr>
              <a:t>Flugmodus </a:t>
            </a:r>
            <a:r>
              <a:rPr lang="de-DE" sz="2200" dirty="0">
                <a:effectLst/>
                <a:latin typeface="+mn-lt"/>
                <a:ea typeface="+mn-ea"/>
                <a:cs typeface="+mn-cs"/>
                <a:sym typeface="Helvetica Neue"/>
              </a:rPr>
              <a:t>eignet sich, wenn Sie ungestört sein möchten, beispielsweise wenn Sie einen Mittagsschlaf machen, oder auch auch Sicherheitsgründen – wie der Name es sagt – im Flugzeug. Auch wenn Sie den Ladevorgang beschleunigen wollen, können Sie den Flugmodus </a:t>
            </a:r>
            <a:r>
              <a:rPr lang="de-DE" sz="2200">
                <a:effectLst/>
                <a:latin typeface="+mn-lt"/>
                <a:ea typeface="+mn-ea"/>
                <a:cs typeface="+mn-cs"/>
                <a:sym typeface="Helvetica Neue"/>
              </a:rPr>
              <a:t>hierfür aktivieren.</a:t>
            </a:r>
            <a:endParaRPr lang="de-DE" sz="2200" dirty="0">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(Dauer: 10 Minuten)</a:t>
            </a:r>
            <a:endParaRPr dirty="0"/>
          </a:p>
        </p:txBody>
      </p:sp>
    </p:spTree>
    <p:extLst>
      <p:ext uri="{BB962C8B-B14F-4D97-AF65-F5344CB8AC3E}">
        <p14:creationId xmlns:p14="http://schemas.microsoft.com/office/powerpoint/2010/main" val="3199469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Geben Sie das Arbeitsblatt </a:t>
            </a:r>
            <a:r>
              <a:rPr lang="de-DE" sz="2200" b="1" dirty="0">
                <a:effectLst/>
                <a:latin typeface="+mn-lt"/>
                <a:ea typeface="+mn-ea"/>
                <a:cs typeface="+mn-cs"/>
                <a:sym typeface="Helvetica Neue"/>
              </a:rPr>
              <a:t>„Übungen in der Starthilfe-App zur Wiederholung aufrufen“</a:t>
            </a:r>
            <a:r>
              <a:rPr lang="de-DE" sz="2200" dirty="0">
                <a:effectLst/>
                <a:latin typeface="+mn-lt"/>
                <a:ea typeface="+mn-ea"/>
                <a:cs typeface="+mn-cs"/>
                <a:sym typeface="Helvetica Neue"/>
              </a:rPr>
              <a:t> aus und bitten Sie die Teilnehmenden, dies bis zum kommenden Treffen zu erproben. (Dauer: 5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sz="2200" dirty="0">
              <a:effectLst/>
              <a:latin typeface="+mn-lt"/>
              <a:ea typeface="+mn-ea"/>
              <a:cs typeface="+mn-cs"/>
              <a:sym typeface="Helvetica Neue"/>
            </a:endParaRPr>
          </a:p>
        </p:txBody>
      </p:sp>
    </p:spTree>
    <p:extLst>
      <p:ext uri="{BB962C8B-B14F-4D97-AF65-F5344CB8AC3E}">
        <p14:creationId xmlns:p14="http://schemas.microsoft.com/office/powerpoint/2010/main" val="3208151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98861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Layout" Target="../slideLayouts/slideLayout15.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840" b="0" dirty="0">
                <a:latin typeface="Calibri" panose="020F0502020204030204" pitchFamily="34" charset="0"/>
                <a:cs typeface="Calibri" panose="020F0502020204030204" pitchFamily="34" charset="0"/>
                <a:sym typeface="Source Sans Pro"/>
              </a:rPr>
              <a:t>In diesem Baustein stehen die Themen Symbolleiste, Internet und Datenverbindungen im Zentrum</a:t>
            </a: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2.3</a:t>
            </a:r>
          </a:p>
        </p:txBody>
      </p:sp>
      <p:pic>
        <p:nvPicPr>
          <p:cNvPr id="3" name="Grafik 2">
            <a:extLst>
              <a:ext uri="{FF2B5EF4-FFF2-40B4-BE49-F238E27FC236}">
                <a16:creationId xmlns:a16="http://schemas.microsoft.com/office/drawing/2014/main" id="{BD105E7F-40C1-BDDC-DB68-43DCD40DAA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Das Gerät erkunden</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2</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br>
              <a:rPr lang="de-DE" sz="4600" dirty="0">
                <a:latin typeface="Calibri" panose="020F0502020204030204" pitchFamily="34" charset="0"/>
                <a:cs typeface="Calibri" panose="020F0502020204030204" pitchFamily="34" charset="0"/>
              </a:rPr>
            </a:br>
            <a:r>
              <a:rPr lang="de-DE" sz="4600" dirty="0">
                <a:latin typeface="Calibri" panose="020F0502020204030204" pitchFamily="34" charset="0"/>
                <a:cs typeface="Calibri" panose="020F0502020204030204" pitchFamily="34" charset="0"/>
              </a:rPr>
              <a:t>Starten Sie mit der Übung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„Die Symbolleiste“,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stoppen Sie bei der Abfrage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„Was bedeutet eigentlich WLAN?“. </a:t>
            </a:r>
          </a:p>
          <a:p>
            <a:pPr algn="l" defTabSz="457200">
              <a:lnSpc>
                <a:spcPts val="6000"/>
              </a:lnSpc>
              <a:defRPr sz="45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DA81BE4C-EA61-C69C-D79F-566D2F4F6B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2963893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Symbolleiste</a:t>
            </a:r>
          </a:p>
        </p:txBody>
      </p:sp>
      <p:sp>
        <p:nvSpPr>
          <p:cNvPr id="8"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4" name="Bild 3"/>
          <p:cNvPicPr>
            <a:picLocks noChangeAspect="1"/>
          </p:cNvPicPr>
          <p:nvPr/>
        </p:nvPicPr>
        <p:blipFill>
          <a:blip r:embed="rId3"/>
          <a:stretch>
            <a:fillRect/>
          </a:stretch>
        </p:blipFill>
        <p:spPr>
          <a:xfrm>
            <a:off x="17909669" y="1527315"/>
            <a:ext cx="2429760" cy="11653847"/>
          </a:xfrm>
          <a:prstGeom prst="rect">
            <a:avLst/>
          </a:prstGeom>
        </p:spPr>
      </p:pic>
      <p:sp>
        <p:nvSpPr>
          <p:cNvPr id="15" name="Rechteck 14"/>
          <p:cNvSpPr/>
          <p:nvPr/>
        </p:nvSpPr>
        <p:spPr>
          <a:xfrm>
            <a:off x="1765006" y="3859965"/>
            <a:ext cx="14183806" cy="7560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Welche Apps kennen Sie schon?…"/>
          <p:cNvSpPr txBox="1"/>
          <p:nvPr/>
        </p:nvSpPr>
        <p:spPr>
          <a:xfrm>
            <a:off x="2340000" y="4676869"/>
            <a:ext cx="12732474" cy="545008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lnSpc>
                <a:spcPts val="6000"/>
              </a:lnSpc>
              <a:defRPr sz="6000" b="1">
                <a:solidFill>
                  <a:srgbClr val="000000"/>
                </a:solidFill>
                <a:latin typeface="Source Sans Pro"/>
                <a:ea typeface="Source Sans Pro"/>
                <a:cs typeface="Source Sans Pro"/>
                <a:sym typeface="Source Sans Pro"/>
              </a:defRPr>
            </a:pPr>
            <a:r>
              <a:rPr sz="4600" dirty="0">
                <a:latin typeface="Calibri" panose="020F0502020204030204" pitchFamily="34" charset="0"/>
                <a:cs typeface="Calibri" panose="020F0502020204030204" pitchFamily="34" charset="0"/>
              </a:rPr>
              <a:t>W</a:t>
            </a:r>
            <a:r>
              <a:rPr lang="de-DE" sz="4600" dirty="0">
                <a:latin typeface="Calibri" panose="020F0502020204030204" pitchFamily="34" charset="0"/>
                <a:cs typeface="Calibri" panose="020F0502020204030204" pitchFamily="34" charset="0"/>
              </a:rPr>
              <a:t>o sehen Sie die Uhrzeit?</a:t>
            </a: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Wie ist der Akkustand Ihres Geräts?</a:t>
            </a: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Woran erkennen Sie, ob Ihr Gerät geladen wird?</a:t>
            </a:r>
          </a:p>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a:p>
            <a:pPr algn="l">
              <a:lnSpc>
                <a:spcPts val="6000"/>
              </a:lnSpc>
              <a:defRPr sz="60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Wie erkennen Sie die Stärke Ihrer Verbindung?</a:t>
            </a:r>
          </a:p>
        </p:txBody>
      </p:sp>
      <p:sp>
        <p:nvSpPr>
          <p:cNvPr id="17" name="Rechtwinkliges Dreieck 16"/>
          <p:cNvSpPr/>
          <p:nvPr/>
        </p:nvSpPr>
        <p:spPr>
          <a:xfrm rot="5400000">
            <a:off x="15948811" y="4742119"/>
            <a:ext cx="1084521" cy="1084521"/>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FA4110C0-C854-3ABD-C8CD-7C2D27C50D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93072980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3">
            <a:extLst>
              <a:ext uri="{FF2B5EF4-FFF2-40B4-BE49-F238E27FC236}">
                <a16:creationId xmlns:a16="http://schemas.microsoft.com/office/drawing/2014/main" id="{11CBC6F8-FD32-A356-C9C7-3DD52D942D1D}"/>
              </a:ext>
            </a:extLst>
          </p:cNvPr>
          <p:cNvPicPr>
            <a:picLocks noChangeAspect="1"/>
          </p:cNvPicPr>
          <p:nvPr/>
        </p:nvPicPr>
        <p:blipFill>
          <a:blip r:embed="rId3"/>
          <a:stretch>
            <a:fillRect/>
          </a:stretch>
        </p:blipFill>
        <p:spPr>
          <a:xfrm>
            <a:off x="19921987" y="7651546"/>
            <a:ext cx="3276600" cy="5143500"/>
          </a:xfrm>
          <a:prstGeom prst="rect">
            <a:avLst/>
          </a:prstGeom>
        </p:spPr>
      </p:pic>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Internet</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hteck 6"/>
          <p:cNvSpPr/>
          <p:nvPr/>
        </p:nvSpPr>
        <p:spPr>
          <a:xfrm>
            <a:off x="1545489" y="3928288"/>
            <a:ext cx="4864493" cy="3068436"/>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Welche Apps kennen Sie schon?…"/>
          <p:cNvSpPr txBox="1"/>
          <p:nvPr/>
        </p:nvSpPr>
        <p:spPr>
          <a:xfrm>
            <a:off x="2350462" y="100235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9" name="Textfeld 8"/>
          <p:cNvSpPr txBox="1"/>
          <p:nvPr/>
        </p:nvSpPr>
        <p:spPr>
          <a:xfrm>
            <a:off x="2072225" y="4255056"/>
            <a:ext cx="404643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verbinden Sie mit dem Internet?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0" name="Rechteck 9"/>
          <p:cNvSpPr/>
          <p:nvPr/>
        </p:nvSpPr>
        <p:spPr>
          <a:xfrm>
            <a:off x="2645736" y="7985340"/>
            <a:ext cx="6558894" cy="3636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extfeld 11"/>
          <p:cNvSpPr txBox="1"/>
          <p:nvPr/>
        </p:nvSpPr>
        <p:spPr>
          <a:xfrm>
            <a:off x="3259304" y="8213161"/>
            <a:ext cx="5518842"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Wann und wofür nutzen Sie das Internet / möchten es künftig nutzen?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3" name="Rechteck 12"/>
          <p:cNvSpPr/>
          <p:nvPr/>
        </p:nvSpPr>
        <p:spPr>
          <a:xfrm>
            <a:off x="7996116" y="2844822"/>
            <a:ext cx="5513943" cy="450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Textfeld 13"/>
          <p:cNvSpPr txBox="1"/>
          <p:nvPr/>
        </p:nvSpPr>
        <p:spPr>
          <a:xfrm>
            <a:off x="8531666" y="3115271"/>
            <a:ext cx="4679307" cy="3949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Welche Befürchtungen haben Sie in Hinblick auf die Internetnutzung? </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5" name="Rechteck 14"/>
          <p:cNvSpPr/>
          <p:nvPr/>
        </p:nvSpPr>
        <p:spPr>
          <a:xfrm>
            <a:off x="10645874" y="8151410"/>
            <a:ext cx="6558895" cy="3286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6" name="Textfeld 15"/>
          <p:cNvSpPr txBox="1"/>
          <p:nvPr/>
        </p:nvSpPr>
        <p:spPr>
          <a:xfrm>
            <a:off x="11097961" y="8589352"/>
            <a:ext cx="558000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Welche Vorteile sehen Sie in der Internetnutzung?</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8" name="Rechtwinkliges Dreieck 17"/>
          <p:cNvSpPr/>
          <p:nvPr/>
        </p:nvSpPr>
        <p:spPr>
          <a:xfrm>
            <a:off x="13510059" y="6112864"/>
            <a:ext cx="830523" cy="755378"/>
          </a:xfrm>
          <a:prstGeom prst="rtTriangle">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Rechtwinkliges Dreieck 19"/>
          <p:cNvSpPr/>
          <p:nvPr/>
        </p:nvSpPr>
        <p:spPr>
          <a:xfrm>
            <a:off x="17168291" y="8912502"/>
            <a:ext cx="744472" cy="744472"/>
          </a:xfrm>
          <a:prstGeom prst="rtTriangle">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htwinkliges Dreieck 20"/>
          <p:cNvSpPr/>
          <p:nvPr/>
        </p:nvSpPr>
        <p:spPr>
          <a:xfrm>
            <a:off x="9186391" y="10228493"/>
            <a:ext cx="744472" cy="744472"/>
          </a:xfrm>
          <a:prstGeom prst="rtTriangle">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2" name="Rechtwinkliges Dreieck 21"/>
          <p:cNvSpPr/>
          <p:nvPr/>
        </p:nvSpPr>
        <p:spPr>
          <a:xfrm>
            <a:off x="6386430" y="4434952"/>
            <a:ext cx="744472" cy="744472"/>
          </a:xfrm>
          <a:prstGeom prst="rtTriangle">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5" name="Grafik 4">
            <a:extLst>
              <a:ext uri="{FF2B5EF4-FFF2-40B4-BE49-F238E27FC236}">
                <a16:creationId xmlns:a16="http://schemas.microsoft.com/office/drawing/2014/main" id="{03480E93-630A-F496-529E-B0C388FC15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13069078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62581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Das Gerät erkunden</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2</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Starten Sie mit der Übung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„Was bedeutet WLAN?“,</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stoppen Sie bei „Eine kleine Übung!“</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nach der Erklärung zu Datenverbindungen.</a:t>
            </a: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23686E8F-3C7B-976C-BFB7-7003E47885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3956208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39999" y="3204000"/>
            <a:ext cx="15912831" cy="881816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Schalten Sie gemeinsam die Datenverbindung Ihres Geräts aus und ein – so, wie Sie es eben in der App gelernt haben.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lvl="0" defTabSz="457200">
              <a:lnSpc>
                <a:spcPts val="6000"/>
              </a:lnSpc>
              <a:defRPr sz="4500" b="1">
                <a:solidFill>
                  <a:srgbClr val="000000"/>
                </a:solidFill>
                <a:latin typeface="Source Sans Pro"/>
                <a:ea typeface="Source Sans Pro"/>
                <a:cs typeface="Source Sans Pro"/>
                <a:sym typeface="Source Sans Pro"/>
              </a:defRPr>
            </a:pPr>
            <a:r>
              <a:rPr lang="de-DE" sz="4600" b="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t>Besprechen Sie: In welcher Situation ist </a:t>
            </a:r>
          </a:p>
          <a:p>
            <a:pPr lvl="0" defTabSz="457200">
              <a:lnSpc>
                <a:spcPts val="6000"/>
              </a:lnSpc>
              <a:defRPr sz="4500" b="1">
                <a:solidFill>
                  <a:srgbClr val="000000"/>
                </a:solidFill>
                <a:latin typeface="Source Sans Pro"/>
                <a:ea typeface="Source Sans Pro"/>
                <a:cs typeface="Source Sans Pro"/>
                <a:sym typeface="Source Sans Pro"/>
              </a:defRPr>
            </a:pPr>
            <a:r>
              <a:rPr lang="de-DE" sz="4600" b="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t>welche Einstellung empfehlenswert?</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 Austausch: Datenverbindungen</a:t>
            </a:r>
          </a:p>
        </p:txBody>
      </p:sp>
      <p:sp>
        <p:nvSpPr>
          <p:cNvPr id="12" name="Digital dabei – Startpaket…"/>
          <p:cNvSpPr txBox="1">
            <a:spLocks/>
          </p:cNvSpPr>
          <p:nvPr/>
        </p:nvSpPr>
        <p:spPr>
          <a:xfrm>
            <a:off x="1478230" y="5205602"/>
            <a:ext cx="19282081" cy="400184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Deaktivieren / Aktivieren Sie WLAN</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Deaktivieren / Aktivieren Sie Bluetooth</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Deaktivieren / Aktivieren Sie den Flugmodus</a:t>
            </a: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11" name="Textfeld 10"/>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endPar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2" name="Grafik 1">
            <a:extLst>
              <a:ext uri="{FF2B5EF4-FFF2-40B4-BE49-F238E27FC236}">
                <a16:creationId xmlns:a16="http://schemas.microsoft.com/office/drawing/2014/main" id="{7527E2B6-A2DD-F464-8BF8-970B1489D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62726637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Optionale Vertiefung</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0" y="3459180"/>
            <a:ext cx="16250605" cy="6988901"/>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sym typeface="Source Sans Pro"/>
              </a:rPr>
              <a:t>Gerät aktivieren, App öffnen und Übungen aufrufen</a:t>
            </a:r>
          </a:p>
          <a:p>
            <a:pPr algn="l">
              <a:lnSpc>
                <a:spcPts val="6000"/>
              </a:lnSpc>
              <a:defRPr sz="46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sym typeface="Source Sans Pro"/>
            </a:endParaRPr>
          </a:p>
          <a:p>
            <a:pPr algn="l">
              <a:lnSpc>
                <a:spcPts val="6000"/>
              </a:lnSpc>
              <a:defRPr sz="46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sym typeface="Source Sans Pro"/>
              </a:rPr>
              <a:t>Bitte vervollständigen Sie bis zum nächsten Treffen:</a:t>
            </a:r>
          </a:p>
          <a:p>
            <a:pPr algn="l">
              <a:lnSpc>
                <a:spcPts val="6000"/>
              </a:lnSpc>
              <a:defRPr sz="46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sym typeface="Source Sans Pro"/>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2</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„Übung: Was ist was?“,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„Übung: Was tun wenn…?“,</a:t>
            </a:r>
          </a:p>
          <a:p>
            <a:pPr algn="l" defTabSz="457200">
              <a:lnSpc>
                <a:spcPts val="6000"/>
              </a:lnSpc>
              <a:defRPr sz="10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„Übung: Worträtsel“.</a:t>
            </a:r>
            <a:r>
              <a:rPr lang="de-DE" sz="4600" dirty="0">
                <a:latin typeface="Calibri" panose="020F0502020204030204" pitchFamily="34" charset="0"/>
                <a:cs typeface="Calibri" panose="020F0502020204030204" pitchFamily="34" charset="0"/>
                <a:sym typeface="Source Sans Pro"/>
              </a:rPr>
              <a:t>  </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pic>
        <p:nvPicPr>
          <p:cNvPr id="6" name="Grafik 5">
            <a:extLst>
              <a:ext uri="{FF2B5EF4-FFF2-40B4-BE49-F238E27FC236}">
                <a16:creationId xmlns:a16="http://schemas.microsoft.com/office/drawing/2014/main" id="{BE311A5A-BF64-83C7-EB23-339C8A2445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8521692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8" name="Grafik 7">
            <a:extLst>
              <a:ext uri="{FF2B5EF4-FFF2-40B4-BE49-F238E27FC236}">
                <a16:creationId xmlns:a16="http://schemas.microsoft.com/office/drawing/2014/main" id="{8319380C-8C74-A3C7-D890-2C24E3D63C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9339196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5"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16"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10" name="Bild 9"/>
          <p:cNvPicPr>
            <a:picLocks noChangeAspect="1"/>
          </p:cNvPicPr>
          <p:nvPr/>
        </p:nvPicPr>
        <p:blipFill>
          <a:blip r:embed="rId2"/>
          <a:stretch>
            <a:fillRect/>
          </a:stretch>
        </p:blipFill>
        <p:spPr>
          <a:xfrm>
            <a:off x="15655217" y="1765005"/>
            <a:ext cx="6058772" cy="10854324"/>
          </a:xfrm>
          <a:prstGeom prst="rect">
            <a:avLst/>
          </a:prstGeom>
        </p:spPr>
      </p:pic>
      <p:pic>
        <p:nvPicPr>
          <p:cNvPr id="2" name="Grafik 1">
            <a:extLst>
              <a:ext uri="{FF2B5EF4-FFF2-40B4-BE49-F238E27FC236}">
                <a16:creationId xmlns:a16="http://schemas.microsoft.com/office/drawing/2014/main" id="{46FD85F0-601F-3FC0-36D2-E1B990FF8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752</Words>
  <Application>Microsoft Macintosh PowerPoint</Application>
  <PresentationFormat>Benutzerdefiniert</PresentationFormat>
  <Paragraphs>85</Paragraphs>
  <Slides>9</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47</cp:revision>
  <dcterms:modified xsi:type="dcterms:W3CDTF">2023-11-14T10:50:08Z</dcterms:modified>
</cp:coreProperties>
</file>