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5" r:id="rId3"/>
    <p:sldId id="287" r:id="rId4"/>
    <p:sldId id="288" r:id="rId5"/>
    <p:sldId id="289" r:id="rId6"/>
    <p:sldId id="290" r:id="rId7"/>
    <p:sldId id="292" r:id="rId8"/>
    <p:sldId id="291" r:id="rId9"/>
    <p:sldId id="293" r:id="rId10"/>
    <p:sldId id="294" r:id="rId11"/>
    <p:sldId id="295" r:id="rId12"/>
    <p:sldId id="296" r:id="rId13"/>
    <p:sldId id="297" r:id="rId14"/>
    <p:sldId id="298" r:id="rId15"/>
    <p:sldId id="299" r:id="rId16"/>
    <p:sldId id="300" r:id="rId17"/>
    <p:sldId id="301" r:id="rId18"/>
    <p:sldId id="302" r:id="rId19"/>
    <p:sldId id="303"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p:restoredTop sz="67483"/>
  </p:normalViewPr>
  <p:slideViewPr>
    <p:cSldViewPr snapToGrid="0" snapToObjects="1">
      <p:cViewPr varScale="1">
        <p:scale>
          <a:sx n="40" d="100"/>
          <a:sy n="40" d="100"/>
        </p:scale>
        <p:origin x="246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endParaRPr lang="de-DE" dirty="0">
              <a:effectLst/>
            </a:endParaRPr>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Unterstützen Sie die Teilnehmenden, falls sie sich eine Bildschirmsperre einrichten möchten. Erklären Sie anhand der Bilderreihe in der Präsentation, wie die Teilnehmenden eine Bildschirmsperre ihrer Wahl einrichten können. Stehen Sie bei Stolpersteinen zu Verfügung. </a:t>
            </a:r>
          </a:p>
          <a:p>
            <a:pPr marL="0" marR="0" lvl="0" indent="0" defTabSz="457200" eaLnBrk="1" fontAlgn="auto" latinLnBrk="0" hangingPunct="1">
              <a:lnSpc>
                <a:spcPct val="117999"/>
              </a:lnSpc>
              <a:spcBef>
                <a:spcPts val="0"/>
              </a:spcBef>
              <a:spcAft>
                <a:spcPts val="0"/>
              </a:spcAft>
              <a:buClrTx/>
              <a:buSzTx/>
              <a:buFontTx/>
              <a:buNone/>
              <a:tabLst/>
              <a:defRPr/>
            </a:pPr>
            <a:r>
              <a:rPr lang="de-DE" sz="2400" dirty="0">
                <a:solidFill>
                  <a:srgbClr val="000000"/>
                </a:solidFill>
                <a:effectLst/>
                <a:latin typeface="Calibri" panose="020F0502020204030204" pitchFamily="34" charset="0"/>
              </a:rPr>
              <a:t>Achten Sie darauf, dass die Teilnehmenden jeweils nur bei dem System ihres Geräts (Android oder Apple) nach den entsprechenden Einstellungen suchen. Zunächst werden die Schritte an Android-Geräten gezeigt, anschließend für Apple-Geräte.</a:t>
            </a:r>
          </a:p>
          <a:p>
            <a:pPr marL="0" marR="0" lvl="0" indent="0" defTabSz="457200" eaLnBrk="1" fontAlgn="auto" latinLnBrk="0" hangingPunct="1">
              <a:lnSpc>
                <a:spcPct val="117999"/>
              </a:lnSpc>
              <a:spcBef>
                <a:spcPts val="0"/>
              </a:spcBef>
              <a:spcAft>
                <a:spcPts val="0"/>
              </a:spcAft>
              <a:buClrTx/>
              <a:buSzTx/>
              <a:buFontTx/>
              <a:buNone/>
              <a:tabLst/>
              <a:defRPr/>
            </a:pPr>
            <a:r>
              <a:rPr lang="de-DE" sz="2400" dirty="0">
                <a:solidFill>
                  <a:srgbClr val="000000"/>
                </a:solidFill>
                <a:effectLst/>
                <a:latin typeface="Helvetica Neue" panose="02000503000000020004" pitchFamily="2" charset="0"/>
              </a:rPr>
              <a:t>(Folie 1/8, Gesamtdauer der 8 Folien: 15 Minuten)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Tippen Sie auf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Sperrbildschirm, Displaysperre </a:t>
            </a:r>
            <a:r>
              <a:rPr lang="de-DE"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oder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Gerätesperre</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Bei manchen Herstellern finden Sie auf dieser Ebene bereits einen gesonderten Punkt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Gesichtserkennung</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Ist keiner dieser Begriffe zu sehen, tippen Sie zunächst auf den Menüpunkt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Sicherheit“</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76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Wenn Sie schon eine Bildschirmsperre eingerichtet haben, müssen Sie, um diese zu ändern, zunächst Ihre PIN, Ihr Muster oder Ihr Passwort eingeben. </a:t>
            </a:r>
          </a:p>
        </p:txBody>
      </p:sp>
    </p:spTree>
    <p:extLst>
      <p:ext uri="{BB962C8B-B14F-4D97-AF65-F5344CB8AC3E}">
        <p14:creationId xmlns:p14="http://schemas.microsoft.com/office/powerpoint/2010/main" val="396066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Jetzt können Sie die gewünschte Methode auswählen: Streichen/Wischen, Muster, PIN, Passwort, Fingerabdruck oder Gesichtserkennung. Danach folgen Sie den Anweisungen. </a:t>
            </a:r>
          </a:p>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Wenn Sie ein Muster einstellen wollen, müssen Sie dieses zweimal mit Ihrem Finger nachfahren. Auch die PIN müssen Sie zweimal hintereinander eingeben. Damit wird sichergestellt, dass Sie sich nicht versehentlich vertippt haben. Beim Fingerabdruck und der Gesichtserkennung müssen Sie Ihren Finger bzw. Ihr Gesicht einmalig registrieren.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866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Wählen Sie den Menüpunkt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Code</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bzw.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Touch ID und Code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bzw.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Face ID und Code </a:t>
            </a:r>
            <a:r>
              <a:rPr lang="de-DE"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abhängig vom Gerät wird eine dieser Varianten angezeigt. </a:t>
            </a:r>
            <a:endParaRPr lang="de-DE"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867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Wenn Sie jetzt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Code aktivieren </a:t>
            </a:r>
            <a:r>
              <a:rPr lang="de-DE" sz="1800" dirty="0">
                <a:effectLst/>
                <a:latin typeface="Calibri" panose="020F0502020204030204" pitchFamily="34" charset="0"/>
                <a:ea typeface="Calibri" panose="020F0502020204030204" pitchFamily="34" charset="0"/>
                <a:cs typeface="Times New Roman" panose="02020603050405020304" pitchFamily="18" charset="0"/>
              </a:rPr>
              <a:t>tippen, können Sie einen Sperrcode für das Gerät einstellen. Haben Sie bereits einen Code eingestellt, tippen Sie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Code ändern. </a:t>
            </a:r>
            <a:r>
              <a:rPr lang="de-DE" sz="1800" b="0" dirty="0">
                <a:effectLst/>
                <a:latin typeface="Calibri" panose="020F0502020204030204" pitchFamily="34" charset="0"/>
                <a:ea typeface="Calibri" panose="020F0502020204030204" pitchFamily="34" charset="0"/>
                <a:cs typeface="Times New Roman" panose="02020603050405020304" pitchFamily="18" charset="0"/>
              </a:rPr>
              <a:t>Auch wenn Sie als primäre Bildschirmsperre den Fingerabdruck oder die Gesichtserkennung aktivieren wollen – ein Code muss immer zuerst eingerichtet werden, für den Fall, dass Ihr Finger oder Gesicht nicht erkannt werden kann.</a:t>
            </a:r>
          </a:p>
        </p:txBody>
      </p:sp>
    </p:spTree>
    <p:extLst>
      <p:ext uri="{BB962C8B-B14F-4D97-AF65-F5344CB8AC3E}">
        <p14:creationId xmlns:p14="http://schemas.microsoft.com/office/powerpoint/2010/main" val="1032984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 Code besteht standardmäßig aus sechs Ziffern. Wenn Sie die Länge ändern wollen (oder einen alphanumerischen Code eingeben wollen), tippen Sie auf </a:t>
            </a:r>
            <a:r>
              <a:rPr lang="de-D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Codeoptionen</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1950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Anschließend können Sie je nach Gerät Fingerabdruck oder Gesichtserkennung aktivieren. Wählen Sie dazu (nach wie vor unter den Einstellungen) den Menüpunkt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Fingerabdruck hinzufügen </a:t>
            </a:r>
            <a:r>
              <a:rPr lang="de-DE" sz="1800" b="0" dirty="0">
                <a:effectLst/>
                <a:latin typeface="Calibri" panose="020F0502020204030204" pitchFamily="34" charset="0"/>
                <a:ea typeface="Calibri" panose="020F0502020204030204" pitchFamily="34" charset="0"/>
                <a:cs typeface="Times New Roman" panose="02020603050405020304" pitchFamily="18" charset="0"/>
              </a:rPr>
              <a:t>bzw.</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Face ID konfigurieren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folgen Sie den Anweisungen.</a:t>
            </a:r>
          </a:p>
        </p:txBody>
      </p:sp>
    </p:spTree>
    <p:extLst>
      <p:ext uri="{BB962C8B-B14F-4D97-AF65-F5344CB8AC3E}">
        <p14:creationId xmlns:p14="http://schemas.microsoft.com/office/powerpoint/2010/main" val="269266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Times"/>
              </a:rPr>
              <a:t>Weisen Sie auf die Kapitel „Was ist eine Bildschirmsperre?“ und „Die Bildschirmsperre einrichten: So geht’s!“ im Modul 2 der App hin – hier finden die Teilnehmenden die heute besprochenen Inhalte zum Nachlesen.</a:t>
            </a: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Kündigen Sie das nächste Treffen an und verabschieden Sie sich. </a:t>
            </a: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(Dauer: 10 Minuten)</a:t>
            </a:r>
          </a:p>
          <a:p>
            <a:endParaRPr lang="de-DE" dirty="0"/>
          </a:p>
        </p:txBody>
      </p:sp>
    </p:spTree>
    <p:extLst>
      <p:ext uri="{BB962C8B-B14F-4D97-AF65-F5344CB8AC3E}">
        <p14:creationId xmlns:p14="http://schemas.microsoft.com/office/powerpoint/2010/main" val="156462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Kommen Sie mit den Teilnehmenden ins Gespräch. Erfragen Sie, ob die Teilnehmenden wissen, was eine Bildschirmsperre ist </a:t>
            </a:r>
            <a:r>
              <a:rPr lang="de-DE" dirty="0">
                <a:solidFill>
                  <a:srgbClr val="000000"/>
                </a:solidFill>
                <a:effectLst/>
                <a:latin typeface="Times"/>
              </a:rPr>
              <a:t>(bei Android auch zu finden unter den Begriffen „Displaysperre“ oder „Sperrbildschirmtyp“) </a:t>
            </a:r>
            <a:r>
              <a:rPr lang="de-DE" dirty="0">
                <a:solidFill>
                  <a:srgbClr val="000000"/>
                </a:solidFill>
                <a:effectLst/>
                <a:latin typeface="Calibri" panose="020F0502020204030204" pitchFamily="34" charset="0"/>
              </a:rPr>
              <a:t>und wenn ja, ob sie eine eingerichtet haben. Thematisieren Sie außerdem, wieso eine Bildschirmsperre wichtig ist.</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(Dauer: 10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solidFill>
                <a:srgbClr val="000000"/>
              </a:solidFill>
              <a:effectLst/>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dirty="0"/>
              <a:t>Informationen, die Sie an die Teilnehmenden direkt weitergeben können </a:t>
            </a:r>
            <a:r>
              <a:rPr lang="de-DE" dirty="0">
                <a:sym typeface="Wingdings" pitchFamily="2" charset="2"/>
              </a:rPr>
              <a:t>(daher die Ansprache mit „Sie“):</a:t>
            </a:r>
          </a:p>
          <a:p>
            <a:pPr marL="0" marR="0" lvl="0" indent="0" defTabSz="457200" eaLnBrk="1" fontAlgn="auto" latinLnBrk="0" hangingPunct="1">
              <a:lnSpc>
                <a:spcPct val="117999"/>
              </a:lnSpc>
              <a:spcBef>
                <a:spcPts val="0"/>
              </a:spcBef>
              <a:spcAft>
                <a:spcPts val="0"/>
              </a:spcAft>
              <a:buClrTx/>
              <a:buSzTx/>
              <a:buFontTx/>
              <a:buNone/>
              <a:tabLst/>
              <a:defRPr/>
            </a:pPr>
            <a:r>
              <a:rPr lang="de-DE" b="1" dirty="0">
                <a:sym typeface="Wingdings" pitchFamily="2" charset="2"/>
              </a:rPr>
              <a:t>Die Bildschirmsperre:</a:t>
            </a:r>
            <a:endParaRPr lang="de-DE" b="1" dirty="0"/>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Sie können bei jedem Smartphone oder Tablet eine Bildschirmsperre einstellen. Die Bildschirmsperre ist das Passwort zu Ihrem Gerät. Ist Ihr Gerät sicher gesperrt, können weder Diebe noch neugierige Bekannte auf das Gerät zugreifen und kommen somit nicht an Ihre Informationen. </a:t>
            </a:r>
            <a:endParaRPr lang="de-DE" dirty="0">
              <a:effectLst/>
            </a:endParaRPr>
          </a:p>
          <a:p>
            <a:endParaRPr lang="de-DE" dirty="0"/>
          </a:p>
        </p:txBody>
      </p:sp>
    </p:spTree>
    <p:extLst>
      <p:ext uri="{BB962C8B-B14F-4D97-AF65-F5344CB8AC3E}">
        <p14:creationId xmlns:p14="http://schemas.microsoft.com/office/powerpoint/2010/main" val="375445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Calibri" panose="020F0502020204030204" pitchFamily="34" charset="0"/>
              </a:rPr>
              <a:t>Erklären Sie, welche Möglichkeiten die Teilnehmenden haben, ihr Gerät zu sperren. Beziehen Sie sich auf die Folien in der Präsentation. </a:t>
            </a:r>
            <a:r>
              <a:rPr lang="de-DE" sz="1400" dirty="0">
                <a:solidFill>
                  <a:srgbClr val="000000"/>
                </a:solidFill>
                <a:effectLst/>
                <a:latin typeface="Helvetica Neue" panose="02000503000000020004" pitchFamily="2" charset="0"/>
              </a:rPr>
              <a:t>(Folie 1/6, Gesamtdauer der 6 Folien: 10 Minuten)</a:t>
            </a:r>
            <a:endParaRPr lang="de-DE" sz="1800" dirty="0">
              <a:effectLst/>
            </a:endParaRPr>
          </a:p>
          <a:p>
            <a:endParaRPr lang="de-DE"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de-DE" sz="2400" b="1" dirty="0">
                <a:effectLst/>
                <a:latin typeface="Calibri" panose="020F0502020204030204" pitchFamily="34" charset="0"/>
                <a:ea typeface="Calibri" panose="020F0502020204030204" pitchFamily="34" charset="0"/>
                <a:cs typeface="Times New Roman" panose="02020603050405020304" pitchFamily="18" charset="0"/>
              </a:rPr>
              <a:t>Streichen bzw. Wischen (keine Sicherheit!)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r>
              <a:rPr lang="de-DE" sz="2400" dirty="0">
                <a:effectLst/>
                <a:latin typeface="Calibri" panose="020F0502020204030204" pitchFamily="34" charset="0"/>
                <a:ea typeface="Calibri" panose="020F0502020204030204" pitchFamily="34" charset="0"/>
                <a:cs typeface="Times New Roman" panose="02020603050405020304" pitchFamily="18" charset="0"/>
              </a:rPr>
              <a:t>Wenn Sie Streichen (bei manchen Systemen „Wischen“ genannt) eingestellt haben, müssen Sie zum Entsperren lediglich auf dem Touch-Screen von unten nach oben wischen, und schon ist das Gerät freigeschaltet. Diese Methode bietet daher keinerlei Sicherheit.</a:t>
            </a:r>
          </a:p>
          <a:p>
            <a:endParaRPr lang="de-DE" dirty="0"/>
          </a:p>
        </p:txBody>
      </p:sp>
    </p:spTree>
    <p:extLst>
      <p:ext uri="{BB962C8B-B14F-4D97-AF65-F5344CB8AC3E}">
        <p14:creationId xmlns:p14="http://schemas.microsoft.com/office/powerpoint/2010/main" val="180814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Code bzw. PIN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Der Code bzw. die PIN für die Bildschirmsperre besteht aus mindestens vier Ziffern und ist nicht mit der SIM-PIN (also dem Code für die SIM-Karte des Geräts) zu verwechseln. Vorteil eines Codes ist, dass kurze Zahlenkombinationen meist leicht zu merken und einzugeben sind. Allerdings: Je kürzer und leichter, desto einfacher ist es für Unbefugte, den Code zu erraten. Verwenden Sie deshalb mehr als 4 Ziffern und verzichten Sie auf Zahlenfolgen wie „123456“ und Wiederholungen wie „111111“ oder „123123“.</a:t>
            </a:r>
          </a:p>
        </p:txBody>
      </p:sp>
    </p:spTree>
    <p:extLst>
      <p:ext uri="{BB962C8B-B14F-4D97-AF65-F5344CB8AC3E}">
        <p14:creationId xmlns:p14="http://schemas.microsoft.com/office/powerpoint/2010/main" val="1305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Fingerabdruck</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Für ein schnelles und unkompliziertes Entsperren des Geräts bietet sich der Fingerabdruck an. Dazu müssen Sie den Abdruck einer Ihrer Finger (z.B. Daumen) einmalig auf Ihrem Gerät registrieren. Um Ihr Gerät fortan zu entsperren, genügt es, diesen Finger einen Moment auf den Sensor zu legen. Bei nassem, verletztem oder verschmutztem Finger kann die Erkennung misslingen, in diesem Fall wird eine alternativ hinterlegte Sperre (z.B. Code) abgefragt. Somit lässt sich das Entsperren per Fingerabdruck immer nur zusätzlich zu einer anderen Sperre einrichten (auch wenn diese im Normalfall nicht abgefragt wird). </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Nicht alle Geräte haben einen solchen Sensor, er steht jedoch in vielen neueren Smartphones und einigen neueren Tablets zur Verfügung. Fast alle aktuellen iPhones verfügen stattdessen über Sensoren zur Gesichtserkennung (siehe nächste Folie).</a:t>
            </a: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6516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Gesicht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Die meisten neueren Geräte bieten als weitere Möglichkeit die Gesichtserkennung. Um das Smartphone oder Tablet zu entsperren, halten Sie das Gerät einfach vor Ihr Gesicht – da Sie es ja gerade entsperren wollen, haben Sie es meist schon richtig positioniert. Über die Kamera Ihres Geräts (oder mithilfe zusätzlicher Sensoren) wird Ihr Gesicht gescannt, bei Übereinstimmung mit dem zuvor registrierten Gesicht wird das Gerät entsperrt. Wenn Sie eine Maske oder Sonnenbrille tragen oder das Licht zu schwach ist, kann die Erkennung misslingen, in diesem Fall wird eine alternativ hinterlegte Sperre (z.B. Code) abgefragt. Somit lässt sich das Entsperren per Gesicht immer nur zusätzlich zu einer anderen Sperre einrichten (auch wenn diese im Normalfall nicht abgefragt wird). </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Bei Apple-Geräten gilt die Gesichtserkennung (hier „Face ID“ genannt) als äußerst sicher. Bei Android-Geräten gibt es große Unterschiede, wie sicher die Gesichtserkennung umgesetzt ist – wir empfehlen daher, vor Nutzung der Funktion entsprechende Testberichte für Ihr Gerät zu lesen (Geräte, die zur Erkennung lediglich die Selfie-Kamera nutzen, lassen sich oft schon durch ein Foto der Person entsperren, erst durch zusätzliche Sensoren wird die Erkennung zuverlässiger).</a:t>
            </a: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7257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Bei Android: Passwort </a:t>
            </a:r>
            <a:br>
              <a:rPr lang="de-DE" sz="1800" b="1"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Das Passwort muss in der Regel mindestens vier Zeichen enthalten, darunter einen Buchstaben. Die Sicherheit eines Passworts steigt, wenn es möglichst lang ist und neben Groß- und Kleinbuchstaben auch Zahlen und Sonderzeichen enthält. Verzichten Sie auf allzu einfache Passwörter wie Ihren Namen oder einzelne Wörter. Bedenken Sie jedoch, dass Sie sich das Passwort merken und jedes Mal eingeben müssen, um Ihr Gerät zu entsperren. </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b="1" dirty="0">
                <a:effectLst/>
                <a:latin typeface="Calibri" panose="020F0502020204030204" pitchFamily="34" charset="0"/>
                <a:ea typeface="Calibri" panose="020F0502020204030204" pitchFamily="34" charset="0"/>
                <a:cs typeface="Times New Roman" panose="02020603050405020304" pitchFamily="18" charset="0"/>
              </a:rPr>
              <a:t>Bei Apple: alphanumerischer Code</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Bei Apple findet sich das Passwort in der Einstellung „Code“. Standardmäßig wird dort ein Zahlencode verlangt (s.o.), jedoch lässt sich beim Eingeben eines neuen Codes auch die Option „Eigener alphanumerischer Code“ auswählen. Hier kann dann ein Passwort aus Zahlen, Buchstaben und Sonderzeichen eingegeben werden.</a:t>
            </a: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135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Muster (nur Android)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Eine beliebte Methode ist die Gestenerkennung über ein Muster. Hierfür legen Sie zunächst ein Muster fest, das in einem Raster mit neun Punkten mindestens vier Punkte verbindet. Dieses Muster müssen Sie jedes Mal, wenn Sie Ihr Gerät entsperren wollen, auf dem Smartphone oder Tablet mit dem Finger zeichnen. Muster sind einfach zu merken und ermöglichen ein schnelles Entsperren des Geräts. Allerdings ist das Gerät durch Schmierspuren auf dem Display oder ein zu einfaches Muster häufig nur mäßig gesichert. Verwenden Sie deshalb ein schwer zu erratendes Muster (keine einfachen geometrischen oder Buchstaben-Formen) mit mehr als vier Punkten und verwischen Sie anschließend eventuelle Schmierspuren.</a:t>
            </a:r>
          </a:p>
          <a:p>
            <a:r>
              <a:rPr lang="de-DE" sz="1800" dirty="0">
                <a:effectLst/>
                <a:latin typeface="Calibri" panose="020F0502020204030204" pitchFamily="34" charset="0"/>
                <a:ea typeface="Calibri" panose="020F0502020204030204" pitchFamily="34" charset="0"/>
                <a:cs typeface="Times New Roman" panose="02020603050405020304" pitchFamily="18" charset="0"/>
              </a:rPr>
              <a:t>Die Bildschirmsperre per Muster gibt es nur bei Android-Geräten, bei Apple ist dies keine Option.</a:t>
            </a: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701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Beachten Sie:</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Bildschirmsperre ist nicht mit der SIM-PIN (dem PIN-Code für die SIM-Karte) des Smartphones oder Tablets zu verwechseln. Die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SIM-PIN</a:t>
            </a:r>
            <a:r>
              <a:rPr lang="de-DE" sz="1800" dirty="0">
                <a:effectLst/>
                <a:latin typeface="Calibri" panose="020F0502020204030204" pitchFamily="34" charset="0"/>
                <a:ea typeface="Calibri" panose="020F0502020204030204" pitchFamily="34" charset="0"/>
                <a:cs typeface="Times New Roman" panose="02020603050405020304" pitchFamily="18" charset="0"/>
              </a:rPr>
              <a:t> wird nur beim Einschalten des Gerätes (wenn es vorher ganz ausgeschaltet war) abgefragt und schützt Sie davor, dass Unbefugte über Ihre SIM-Karte telefonieren oder mobile Daten nutzen. Durch die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Bildschirmsperre</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sich immer einschaltet, wenn das Gerät in den Ruhezustand geht, wird das Smartphone oder Tablet mit all seinen Funktionen und gespeicherten Daten geschützt.</a:t>
            </a:r>
          </a:p>
          <a:p>
            <a:endParaRPr lang="de-DE" dirty="0"/>
          </a:p>
        </p:txBody>
      </p:sp>
    </p:spTree>
    <p:extLst>
      <p:ext uri="{BB962C8B-B14F-4D97-AF65-F5344CB8AC3E}">
        <p14:creationId xmlns:p14="http://schemas.microsoft.com/office/powerpoint/2010/main" val="354710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3.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emf"/><Relationship Id="rId1" Type="http://schemas.openxmlformats.org/officeDocument/2006/relationships/slideLayout" Target="../slideLayouts/slideLayout14.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emf"/><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emf"/><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geht es um die Bildschirmsperre –</a:t>
            </a:r>
            <a:b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b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wir besprechen ihre Funktion, </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klären, welche Varianten es gibt </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und richten gemeinsam eine Bildschirmsperre ein.</a:t>
            </a:r>
            <a:endParaRPr lang="de-DE" sz="1600" b="0" dirty="0">
              <a:solidFill>
                <a:srgbClr val="000000"/>
              </a:solidFill>
              <a:effectLst/>
              <a:latin typeface="Calibri" panose="020F0502020204030204" pitchFamily="34" charset="0"/>
              <a:cs typeface="Calibri" panose="020F0502020204030204" pitchFamily="34" charset="0"/>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2.2</a:t>
            </a:r>
          </a:p>
        </p:txBody>
      </p:sp>
      <p:pic>
        <p:nvPicPr>
          <p:cNvPr id="4" name="Grafik 3">
            <a:extLst>
              <a:ext uri="{FF2B5EF4-FFF2-40B4-BE49-F238E27FC236}">
                <a16:creationId xmlns:a16="http://schemas.microsoft.com/office/drawing/2014/main" id="{1B626FB8-EFE6-B550-1FEE-A00B83B740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45564"/>
            <a:ext cx="15413580"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Öffnen Sie die App „Einstellungen“.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3" name="Grafik 2">
            <a:extLst>
              <a:ext uri="{FF2B5EF4-FFF2-40B4-BE49-F238E27FC236}">
                <a16:creationId xmlns:a16="http://schemas.microsoft.com/office/drawing/2014/main" id="{9F300C0E-E3D0-AC27-2B8B-C4288D392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341" y="4640269"/>
            <a:ext cx="3060947" cy="3060947"/>
          </a:xfrm>
          <a:prstGeom prst="rect">
            <a:avLst/>
          </a:prstGeom>
        </p:spPr>
      </p:pic>
      <p:sp>
        <p:nvSpPr>
          <p:cNvPr id="5" name="Digital dabei – Startpaket…">
            <a:extLst>
              <a:ext uri="{FF2B5EF4-FFF2-40B4-BE49-F238E27FC236}">
                <a16:creationId xmlns:a16="http://schemas.microsoft.com/office/drawing/2014/main" id="{06194CD1-6D92-15E5-4598-82BBB718DE6D}"/>
              </a:ext>
            </a:extLst>
          </p:cNvPr>
          <p:cNvSpPr txBox="1">
            <a:spLocks/>
          </p:cNvSpPr>
          <p:nvPr/>
        </p:nvSpPr>
        <p:spPr>
          <a:xfrm>
            <a:off x="2391340" y="8514122"/>
            <a:ext cx="15831345" cy="57624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Achtung: Ab jetzt unterscheiden sich die Schritte je nach System, also abhängig davon, ob Sie ein Android- oder ein Apple-</a:t>
            </a:r>
            <a:b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b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Gerät nutzen!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12" name="Grafik 11">
            <a:extLst>
              <a:ext uri="{FF2B5EF4-FFF2-40B4-BE49-F238E27FC236}">
                <a16:creationId xmlns:a16="http://schemas.microsoft.com/office/drawing/2014/main" id="{C5F54CC3-F80A-712C-E18E-A46A97335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850" y="4654303"/>
            <a:ext cx="3060947" cy="3060947"/>
          </a:xfrm>
          <a:prstGeom prst="rect">
            <a:avLst/>
          </a:prstGeom>
        </p:spPr>
      </p:pic>
      <p:pic>
        <p:nvPicPr>
          <p:cNvPr id="2" name="Grafik 1">
            <a:extLst>
              <a:ext uri="{FF2B5EF4-FFF2-40B4-BE49-F238E27FC236}">
                <a16:creationId xmlns:a16="http://schemas.microsoft.com/office/drawing/2014/main" id="{087AF5F2-6FBD-C315-DD0C-A6C06A8611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 Android</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0" y="3204000"/>
            <a:ext cx="7973353" cy="776033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Tippen Sie auf „Sperrbildschirm“, „Displaysperre“ oder „Gerätesperre“.</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Bei manchen Herstellern finden Sie auf dieser Ebene bereits einen gesonderten Punkt „Gesichtserkennung“.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Ist keiner dieser Begriffe zu sehen, tippen Sie zunächst auf den Menüpunkt „Sicherheit“. </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2" name="Textfeld 1">
            <a:extLst>
              <a:ext uri="{FF2B5EF4-FFF2-40B4-BE49-F238E27FC236}">
                <a16:creationId xmlns:a16="http://schemas.microsoft.com/office/drawing/2014/main" id="{4A40EB25-B03E-01B6-6B9C-9DA856D10DAC}"/>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descr="Ein Bild, das Text enthält.&#10;&#10;Automatisch generierte Beschreibung">
            <a:extLst>
              <a:ext uri="{FF2B5EF4-FFF2-40B4-BE49-F238E27FC236}">
                <a16:creationId xmlns:a16="http://schemas.microsoft.com/office/drawing/2014/main" id="{2CD1161C-F4C9-C15A-AF2F-DCA98B383DF4}"/>
              </a:ext>
            </a:extLst>
          </p:cNvPr>
          <p:cNvPicPr>
            <a:picLocks noChangeAspect="1"/>
          </p:cNvPicPr>
          <p:nvPr/>
        </p:nvPicPr>
        <p:blipFill rotWithShape="1">
          <a:blip r:embed="rId4">
            <a:extLst>
              <a:ext uri="{28A0092B-C50C-407E-A947-70E740481C1C}">
                <a14:useLocalDpi xmlns:a14="http://schemas.microsoft.com/office/drawing/2010/main" val="0"/>
              </a:ext>
            </a:extLst>
          </a:blip>
          <a:srcRect t="6248"/>
          <a:stretch/>
        </p:blipFill>
        <p:spPr>
          <a:xfrm>
            <a:off x="12186062" y="2689599"/>
            <a:ext cx="4511242" cy="9429991"/>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7D0E9C86-37C2-C59A-EFCA-B03759204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162179" y="9378572"/>
            <a:ext cx="837316" cy="1674631"/>
          </a:xfrm>
          <a:prstGeom prst="rect">
            <a:avLst/>
          </a:prstGeom>
        </p:spPr>
      </p:pic>
      <p:pic>
        <p:nvPicPr>
          <p:cNvPr id="6" name="Grafik 5">
            <a:extLst>
              <a:ext uri="{FF2B5EF4-FFF2-40B4-BE49-F238E27FC236}">
                <a16:creationId xmlns:a16="http://schemas.microsoft.com/office/drawing/2014/main" id="{F09BDDF5-85FF-5421-AB57-4275583A39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4835985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 Android</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9908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Wählen Sie dann ggf. „Sperrbildschirmtyp“ oder „Displaysperre“ aus.</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Um eine bestehende Bildschirmsperre zu ändern, müssen Sie zunächst Ihre PIN,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Ihr Muster (wie hier) oder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Ihr Passwort eingeben. </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10" name="Grafik 9">
            <a:extLst>
              <a:ext uri="{FF2B5EF4-FFF2-40B4-BE49-F238E27FC236}">
                <a16:creationId xmlns:a16="http://schemas.microsoft.com/office/drawing/2014/main" id="{16C3A4B2-8A32-2B6E-3787-07010BB9DE0B}"/>
              </a:ext>
            </a:extLst>
          </p:cNvPr>
          <p:cNvPicPr>
            <a:picLocks noChangeAspect="1"/>
          </p:cNvPicPr>
          <p:nvPr/>
        </p:nvPicPr>
        <p:blipFill rotWithShape="1">
          <a:blip r:embed="rId4">
            <a:extLst>
              <a:ext uri="{28A0092B-C50C-407E-A947-70E740481C1C}">
                <a14:useLocalDpi xmlns:a14="http://schemas.microsoft.com/office/drawing/2010/main" val="0"/>
              </a:ext>
            </a:extLst>
          </a:blip>
          <a:srcRect t="48864" b="16116"/>
          <a:stretch/>
        </p:blipFill>
        <p:spPr>
          <a:xfrm>
            <a:off x="10583966" y="3081455"/>
            <a:ext cx="8940693" cy="6981040"/>
          </a:xfrm>
          <a:prstGeom prst="rect">
            <a:avLst/>
          </a:prstGeom>
        </p:spPr>
      </p:pic>
      <p:sp>
        <p:nvSpPr>
          <p:cNvPr id="2" name="Textfeld 1">
            <a:extLst>
              <a:ext uri="{FF2B5EF4-FFF2-40B4-BE49-F238E27FC236}">
                <a16:creationId xmlns:a16="http://schemas.microsoft.com/office/drawing/2014/main" id="{4ED4B49A-5C1A-B300-B8B7-35D9B6D9BE00}"/>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4DAA07F4-5299-6A19-4B74-3CFB508B3D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1733851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 Android</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2195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Jetzt können Sie die gewünschte Methode auswählen: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Streichen/Wischen, Muster, PIN, Passwort, Fingerabdruck oder Gesichtserkennung.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Danach folgen Sie den Anweisungen. </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4F7AA397-2A07-BB4F-8659-C8165D3EB051}"/>
              </a:ext>
            </a:extLst>
          </p:cNvPr>
          <p:cNvPicPr>
            <a:picLocks noChangeAspect="1"/>
          </p:cNvPicPr>
          <p:nvPr/>
        </p:nvPicPr>
        <p:blipFill rotWithShape="1">
          <a:blip r:embed="rId4">
            <a:extLst>
              <a:ext uri="{28A0092B-C50C-407E-A947-70E740481C1C}">
                <a14:useLocalDpi xmlns:a14="http://schemas.microsoft.com/office/drawing/2010/main" val="0"/>
              </a:ext>
            </a:extLst>
          </a:blip>
          <a:srcRect t="4897" b="27793"/>
          <a:stretch/>
        </p:blipFill>
        <p:spPr>
          <a:xfrm>
            <a:off x="12192000" y="3204000"/>
            <a:ext cx="6022467" cy="9038485"/>
          </a:xfrm>
          <a:prstGeom prst="rect">
            <a:avLst/>
          </a:prstGeom>
        </p:spPr>
      </p:pic>
      <p:sp>
        <p:nvSpPr>
          <p:cNvPr id="2" name="Textfeld 1">
            <a:extLst>
              <a:ext uri="{FF2B5EF4-FFF2-40B4-BE49-F238E27FC236}">
                <a16:creationId xmlns:a16="http://schemas.microsoft.com/office/drawing/2014/main" id="{3CC183D2-7CBF-55C6-E583-FD055519100F}"/>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291F5F8B-BCCA-C0DC-2406-9A18E629DA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9475633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 Apple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14169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Wählen Sie den Menüpunkt „Code“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bzw. „Touch ID und Code“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bzw. „Face ID und Code“.</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9" name="Textfeld 8">
            <a:extLst>
              <a:ext uri="{FF2B5EF4-FFF2-40B4-BE49-F238E27FC236}">
                <a16:creationId xmlns:a16="http://schemas.microsoft.com/office/drawing/2014/main" id="{4A40FC8A-25A5-FF6D-1202-ED2D111932A8}"/>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4F7DA385-DE33-71EA-1D1D-97A66C176A27}"/>
              </a:ext>
            </a:extLst>
          </p:cNvPr>
          <p:cNvPicPr>
            <a:picLocks noChangeAspect="1"/>
          </p:cNvPicPr>
          <p:nvPr/>
        </p:nvPicPr>
        <p:blipFill rotWithShape="1">
          <a:blip r:embed="rId4">
            <a:extLst>
              <a:ext uri="{28A0092B-C50C-407E-A947-70E740481C1C}">
                <a14:useLocalDpi xmlns:a14="http://schemas.microsoft.com/office/drawing/2010/main" val="0"/>
              </a:ext>
            </a:extLst>
          </a:blip>
          <a:srcRect t="3700"/>
          <a:stretch/>
        </p:blipFill>
        <p:spPr>
          <a:xfrm>
            <a:off x="12192000" y="2733330"/>
            <a:ext cx="5451751" cy="9338022"/>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4185F52C-7EF4-5510-2CC8-7CD1A85BF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352260" y="7883921"/>
            <a:ext cx="837316" cy="1674631"/>
          </a:xfrm>
          <a:prstGeom prst="rect">
            <a:avLst/>
          </a:prstGeom>
        </p:spPr>
      </p:pic>
      <p:pic>
        <p:nvPicPr>
          <p:cNvPr id="2" name="Grafik 1">
            <a:extLst>
              <a:ext uri="{FF2B5EF4-FFF2-40B4-BE49-F238E27FC236}">
                <a16:creationId xmlns:a16="http://schemas.microsoft.com/office/drawing/2014/main" id="{3146AB1A-A5DE-C25E-03C7-8052E293A8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06482071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 Apple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545001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Wenn Sie jetzt auf „Code aktivieren“ tippen, können Sie einen Sperrcode für das Gerät einstellen.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Haben Sie bereits einen Code eingestellt, tippen Sie auf „Code ändern“. </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33BA2A07-4786-E843-7E75-6FFBD791D910}"/>
              </a:ext>
            </a:extLst>
          </p:cNvPr>
          <p:cNvPicPr>
            <a:picLocks noChangeAspect="1"/>
          </p:cNvPicPr>
          <p:nvPr/>
        </p:nvPicPr>
        <p:blipFill rotWithShape="1">
          <a:blip r:embed="rId4">
            <a:extLst>
              <a:ext uri="{28A0092B-C50C-407E-A947-70E740481C1C}">
                <a14:useLocalDpi xmlns:a14="http://schemas.microsoft.com/office/drawing/2010/main" val="0"/>
              </a:ext>
            </a:extLst>
          </a:blip>
          <a:srcRect t="75327" b="5475"/>
          <a:stretch/>
        </p:blipFill>
        <p:spPr>
          <a:xfrm>
            <a:off x="12052158" y="3204000"/>
            <a:ext cx="9919753" cy="3387189"/>
          </a:xfrm>
          <a:prstGeom prst="rect">
            <a:avLst/>
          </a:prstGeom>
        </p:spPr>
      </p:pic>
      <p:sp>
        <p:nvSpPr>
          <p:cNvPr id="9" name="Textfeld 8">
            <a:extLst>
              <a:ext uri="{FF2B5EF4-FFF2-40B4-BE49-F238E27FC236}">
                <a16:creationId xmlns:a16="http://schemas.microsoft.com/office/drawing/2014/main" id="{6EF85270-C4D8-F91C-08C0-B05886A0D45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8162CCBB-6348-8139-6D07-F8D30376A7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594299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 Apple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119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Der Code besteht standardmäßig aus sechs Ziffern.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Wenn Sie die Länge ändern wollen, tippen Sie auf „Codeoptionen“.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F4C67873-24ED-3E2C-17C2-03F7B63A988B}"/>
              </a:ext>
            </a:extLst>
          </p:cNvPr>
          <p:cNvPicPr>
            <a:picLocks noChangeAspect="1"/>
          </p:cNvPicPr>
          <p:nvPr/>
        </p:nvPicPr>
        <p:blipFill rotWithShape="1">
          <a:blip r:embed="rId4">
            <a:extLst>
              <a:ext uri="{28A0092B-C50C-407E-A947-70E740481C1C}">
                <a14:useLocalDpi xmlns:a14="http://schemas.microsoft.com/office/drawing/2010/main" val="0"/>
              </a:ext>
            </a:extLst>
          </a:blip>
          <a:srcRect t="27691" b="32009"/>
          <a:stretch/>
        </p:blipFill>
        <p:spPr>
          <a:xfrm>
            <a:off x="11859118" y="3204000"/>
            <a:ext cx="7429170" cy="5325211"/>
          </a:xfrm>
          <a:prstGeom prst="rect">
            <a:avLst/>
          </a:prstGeom>
        </p:spPr>
      </p:pic>
      <p:sp>
        <p:nvSpPr>
          <p:cNvPr id="9" name="Textfeld 8">
            <a:extLst>
              <a:ext uri="{FF2B5EF4-FFF2-40B4-BE49-F238E27FC236}">
                <a16:creationId xmlns:a16="http://schemas.microsoft.com/office/drawing/2014/main" id="{01228E04-4A03-68DB-9198-4CA98EC10EA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7/8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BB14029B-3F99-AF5B-C0D4-571C060349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1868062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einrichten: Apple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2195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Anschließend können Sie je nach Gerät Fingerabdruck oder Gesichtserkennung aktivieren. Wählen Sie dazu den Menüpunkt „Fingerabdruck hinzufügen“ bzw. „Face ID konfigurieren“ und folgen Sie den Anweisungen.</a:t>
            </a: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4D7FF8E0-A85E-067F-8631-29A8502E9828}"/>
              </a:ext>
            </a:extLst>
          </p:cNvPr>
          <p:cNvPicPr>
            <a:picLocks noChangeAspect="1"/>
          </p:cNvPicPr>
          <p:nvPr/>
        </p:nvPicPr>
        <p:blipFill rotWithShape="1">
          <a:blip r:embed="rId4">
            <a:extLst>
              <a:ext uri="{28A0092B-C50C-407E-A947-70E740481C1C}">
                <a14:useLocalDpi xmlns:a14="http://schemas.microsoft.com/office/drawing/2010/main" val="0"/>
              </a:ext>
            </a:extLst>
          </a:blip>
          <a:srcRect t="59373" b="23628"/>
          <a:stretch/>
        </p:blipFill>
        <p:spPr>
          <a:xfrm>
            <a:off x="12192000" y="3204000"/>
            <a:ext cx="8299449" cy="2509427"/>
          </a:xfrm>
          <a:prstGeom prst="rect">
            <a:avLst/>
          </a:prstGeom>
        </p:spPr>
      </p:pic>
      <p:sp>
        <p:nvSpPr>
          <p:cNvPr id="9" name="Textfeld 8">
            <a:extLst>
              <a:ext uri="{FF2B5EF4-FFF2-40B4-BE49-F238E27FC236}">
                <a16:creationId xmlns:a16="http://schemas.microsoft.com/office/drawing/2014/main" id="{BD700C99-5C6C-7327-302F-C1CD5E5AD85F}"/>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8/8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707DFE26-608F-3E7A-487C-33211B6920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17616936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8" name="Grafik 7">
            <a:extLst>
              <a:ext uri="{FF2B5EF4-FFF2-40B4-BE49-F238E27FC236}">
                <a16:creationId xmlns:a16="http://schemas.microsoft.com/office/drawing/2014/main" id="{F66EA75D-014F-75C6-9354-48C2580248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10" name="Rechteck 9">
            <a:extLst>
              <a:ext uri="{FF2B5EF4-FFF2-40B4-BE49-F238E27FC236}">
                <a16:creationId xmlns:a16="http://schemas.microsoft.com/office/drawing/2014/main" id="{22746FCB-E295-D809-0EF3-518BECBAE3D1}"/>
              </a:ext>
            </a:extLst>
          </p:cNvPr>
          <p:cNvSpPr/>
          <p:nvPr/>
        </p:nvSpPr>
        <p:spPr>
          <a:xfrm>
            <a:off x="10186852" y="8446258"/>
            <a:ext cx="6535299"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winkliges Dreieck 10">
            <a:extLst>
              <a:ext uri="{FF2B5EF4-FFF2-40B4-BE49-F238E27FC236}">
                <a16:creationId xmlns:a16="http://schemas.microsoft.com/office/drawing/2014/main" id="{3CEC6713-AA56-B680-F232-3091295DAF21}"/>
              </a:ext>
            </a:extLst>
          </p:cNvPr>
          <p:cNvSpPr/>
          <p:nvPr/>
        </p:nvSpPr>
        <p:spPr>
          <a:xfrm rot="10800000">
            <a:off x="9462965" y="969773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Textfeld 12">
            <a:extLst>
              <a:ext uri="{FF2B5EF4-FFF2-40B4-BE49-F238E27FC236}">
                <a16:creationId xmlns:a16="http://schemas.microsoft.com/office/drawing/2014/main" id="{4C5D73D6-85D1-8B0C-541F-5C6231E265D7}"/>
              </a:ext>
            </a:extLst>
          </p:cNvPr>
          <p:cNvSpPr txBox="1"/>
          <p:nvPr/>
        </p:nvSpPr>
        <p:spPr>
          <a:xfrm>
            <a:off x="10761993" y="9268920"/>
            <a:ext cx="572491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Nutzen Sie die App als Nachschlagewerk.</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Tree>
    <p:extLst>
      <p:ext uri="{BB962C8B-B14F-4D97-AF65-F5344CB8AC3E}">
        <p14:creationId xmlns:p14="http://schemas.microsoft.com/office/powerpoint/2010/main" val="190248414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2"/>
          <a:stretch>
            <a:fillRect/>
          </a:stretch>
        </p:blipFill>
        <p:spPr>
          <a:xfrm>
            <a:off x="17305312" y="1531088"/>
            <a:ext cx="3234266" cy="11650074"/>
          </a:xfrm>
          <a:prstGeom prst="rect">
            <a:avLst/>
          </a:prstGeom>
        </p:spPr>
      </p:pic>
      <p:pic>
        <p:nvPicPr>
          <p:cNvPr id="7" name="Grafik 6">
            <a:extLst>
              <a:ext uri="{FF2B5EF4-FFF2-40B4-BE49-F238E27FC236}">
                <a16:creationId xmlns:a16="http://schemas.microsoft.com/office/drawing/2014/main" id="{2406D9A3-6A92-B313-1C5C-ADF665656B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6465081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Bildschirmsperre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57473" y="4422898"/>
            <a:ext cx="5176549"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50462"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13" name="Rechteck 12"/>
          <p:cNvSpPr/>
          <p:nvPr/>
        </p:nvSpPr>
        <p:spPr>
          <a:xfrm>
            <a:off x="10075600" y="7950140"/>
            <a:ext cx="4679308" cy="38642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feld 14"/>
          <p:cNvSpPr txBox="1"/>
          <p:nvPr/>
        </p:nvSpPr>
        <p:spPr>
          <a:xfrm>
            <a:off x="10611932" y="8292105"/>
            <a:ext cx="374266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Welche Bildschirm-sperre nutzen Sie?</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6" name="Rechteck 15"/>
          <p:cNvSpPr/>
          <p:nvPr/>
        </p:nvSpPr>
        <p:spPr>
          <a:xfrm>
            <a:off x="9481220" y="3528568"/>
            <a:ext cx="6727528" cy="252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feld 17"/>
          <p:cNvSpPr txBox="1"/>
          <p:nvPr/>
        </p:nvSpPr>
        <p:spPr>
          <a:xfrm>
            <a:off x="2222322" y="4860263"/>
            <a:ext cx="4737377"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Kann</a:t>
            </a: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 jeder</a:t>
            </a:r>
          </a:p>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einfach so</a:t>
            </a:r>
          </a:p>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Ihr Gerät nutzen</a:t>
            </a: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9" name="Rechtwinkliges Dreieck 18"/>
          <p:cNvSpPr/>
          <p:nvPr/>
        </p:nvSpPr>
        <p:spPr>
          <a:xfrm rot="5400000">
            <a:off x="16208747" y="378755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htwinkliges Dreieck 19"/>
          <p:cNvSpPr/>
          <p:nvPr/>
        </p:nvSpPr>
        <p:spPr>
          <a:xfrm rot="5400000">
            <a:off x="14754908" y="968942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htwinkliges Dreieck 20"/>
          <p:cNvSpPr/>
          <p:nvPr/>
        </p:nvSpPr>
        <p:spPr>
          <a:xfrm rot="5400000">
            <a:off x="6899837" y="643615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Bild 21"/>
          <p:cNvPicPr>
            <a:picLocks noChangeAspect="1"/>
          </p:cNvPicPr>
          <p:nvPr/>
        </p:nvPicPr>
        <p:blipFill>
          <a:blip r:embed="rId3"/>
          <a:stretch>
            <a:fillRect/>
          </a:stretch>
        </p:blipFill>
        <p:spPr>
          <a:xfrm>
            <a:off x="18360025" y="1527314"/>
            <a:ext cx="1903126" cy="11653847"/>
          </a:xfrm>
          <a:prstGeom prst="rect">
            <a:avLst/>
          </a:prstGeom>
        </p:spPr>
      </p:pic>
      <p:pic>
        <p:nvPicPr>
          <p:cNvPr id="7" name="Grafik 6">
            <a:extLst>
              <a:ext uri="{FF2B5EF4-FFF2-40B4-BE49-F238E27FC236}">
                <a16:creationId xmlns:a16="http://schemas.microsoft.com/office/drawing/2014/main" id="{E7AFF368-AA33-8BFB-68D9-CD3DB37AC2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9" name="Textfeld 8"/>
          <p:cNvSpPr txBox="1"/>
          <p:nvPr/>
        </p:nvSpPr>
        <p:spPr>
          <a:xfrm>
            <a:off x="9996752" y="3967830"/>
            <a:ext cx="525729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eine Bildschirmsperre?</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Tree>
    <p:extLst>
      <p:ext uri="{BB962C8B-B14F-4D97-AF65-F5344CB8AC3E}">
        <p14:creationId xmlns:p14="http://schemas.microsoft.com/office/powerpoint/2010/main" val="23975936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Streichen bzw. Wischen</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11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Zum Entsperren müssen Sie lediglich über den Touch-Screen wischen, und schon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ist das Gerät freigeschaltet. </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Das Entsperren geht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schnell und einfach.</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Diese Methode bietet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keinerlei Sicherheit!</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8" name="Grafik 17">
            <a:extLst>
              <a:ext uri="{FF2B5EF4-FFF2-40B4-BE49-F238E27FC236}">
                <a16:creationId xmlns:a16="http://schemas.microsoft.com/office/drawing/2014/main" id="{A1E08DF5-7F20-E835-52C9-4F94D6894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478" y="3226036"/>
            <a:ext cx="1755202" cy="1755202"/>
          </a:xfrm>
          <a:prstGeom prst="rect">
            <a:avLst/>
          </a:prstGeom>
        </p:spPr>
      </p:pic>
      <p:pic>
        <p:nvPicPr>
          <p:cNvPr id="19" name="Grafik 18">
            <a:extLst>
              <a:ext uri="{FF2B5EF4-FFF2-40B4-BE49-F238E27FC236}">
                <a16:creationId xmlns:a16="http://schemas.microsoft.com/office/drawing/2014/main" id="{81EBEA9A-4483-E1EC-DE9B-7F1A4BCFC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482" y="6219716"/>
            <a:ext cx="1755198" cy="1755198"/>
          </a:xfrm>
          <a:prstGeom prst="rect">
            <a:avLst/>
          </a:prstGeom>
        </p:spPr>
      </p:pic>
      <p:pic>
        <p:nvPicPr>
          <p:cNvPr id="2" name="Grafik 1">
            <a:extLst>
              <a:ext uri="{FF2B5EF4-FFF2-40B4-BE49-F238E27FC236}">
                <a16:creationId xmlns:a16="http://schemas.microsoft.com/office/drawing/2014/main" id="{0C2489C7-B957-5349-4425-BB060E8E79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7941302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Code bzw. PIN</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2372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Der Code bzw. die PIN besteht aus mindestens vier Ziffern.</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204000"/>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Kurze Zahlenkombinationen sind leicht zu merken und einzugeben.</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Je kürzer und leichter,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desto einfacher ist es,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den Code zu erraten.</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18" name="Grafik 17">
            <a:extLst>
              <a:ext uri="{FF2B5EF4-FFF2-40B4-BE49-F238E27FC236}">
                <a16:creationId xmlns:a16="http://schemas.microsoft.com/office/drawing/2014/main" id="{A1E08DF5-7F20-E835-52C9-4F94D6894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478" y="3225600"/>
            <a:ext cx="1755202" cy="1755202"/>
          </a:xfrm>
          <a:prstGeom prst="rect">
            <a:avLst/>
          </a:prstGeom>
        </p:spPr>
      </p:pic>
      <p:pic>
        <p:nvPicPr>
          <p:cNvPr id="19" name="Grafik 18">
            <a:extLst>
              <a:ext uri="{FF2B5EF4-FFF2-40B4-BE49-F238E27FC236}">
                <a16:creationId xmlns:a16="http://schemas.microsoft.com/office/drawing/2014/main" id="{81EBEA9A-4483-E1EC-DE9B-7F1A4BCFC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482" y="6220800"/>
            <a:ext cx="1755198" cy="1755198"/>
          </a:xfrm>
          <a:prstGeom prst="rect">
            <a:avLst/>
          </a:prstGeom>
        </p:spPr>
      </p:pic>
      <p:sp>
        <p:nvSpPr>
          <p:cNvPr id="2" name="Textfeld 1">
            <a:extLst>
              <a:ext uri="{FF2B5EF4-FFF2-40B4-BE49-F238E27FC236}">
                <a16:creationId xmlns:a16="http://schemas.microsoft.com/office/drawing/2014/main" id="{BA1321A8-D26D-8A8D-DDB7-A1F06E3491BC}"/>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29618D32-606D-1175-4231-A4E8A3160561}"/>
              </a:ext>
            </a:extLst>
          </p:cNvPr>
          <p:cNvPicPr>
            <a:picLocks noChangeAspect="1"/>
          </p:cNvPicPr>
          <p:nvPr/>
        </p:nvPicPr>
        <p:blipFill rotWithShape="1">
          <a:blip r:embed="rId6">
            <a:extLst>
              <a:ext uri="{28A0092B-C50C-407E-A947-70E740481C1C}">
                <a14:useLocalDpi xmlns:a14="http://schemas.microsoft.com/office/drawing/2010/main" val="0"/>
              </a:ext>
            </a:extLst>
          </a:blip>
          <a:srcRect l="12170" t="31145" r="10641" b="4568"/>
          <a:stretch/>
        </p:blipFill>
        <p:spPr>
          <a:xfrm>
            <a:off x="6400800" y="5150152"/>
            <a:ext cx="3251200" cy="6037168"/>
          </a:xfrm>
          <a:prstGeom prst="rect">
            <a:avLst/>
          </a:prstGeom>
        </p:spPr>
      </p:pic>
      <p:pic>
        <p:nvPicPr>
          <p:cNvPr id="11" name="Grafik 10" descr="Ein Bild, das Text, Elektronik enthält.&#10;&#10;Automatisch generierte Beschreibung">
            <a:extLst>
              <a:ext uri="{FF2B5EF4-FFF2-40B4-BE49-F238E27FC236}">
                <a16:creationId xmlns:a16="http://schemas.microsoft.com/office/drawing/2014/main" id="{E9E1857E-9674-4EAB-C7E6-F0270CA7E6F6}"/>
              </a:ext>
            </a:extLst>
          </p:cNvPr>
          <p:cNvPicPr>
            <a:picLocks noChangeAspect="1"/>
          </p:cNvPicPr>
          <p:nvPr/>
        </p:nvPicPr>
        <p:blipFill rotWithShape="1">
          <a:blip r:embed="rId7">
            <a:extLst>
              <a:ext uri="{28A0092B-C50C-407E-A947-70E740481C1C}">
                <a14:useLocalDpi xmlns:a14="http://schemas.microsoft.com/office/drawing/2010/main" val="0"/>
              </a:ext>
            </a:extLst>
          </a:blip>
          <a:srcRect l="5276" t="11448" r="8307" b="12219"/>
          <a:stretch/>
        </p:blipFill>
        <p:spPr>
          <a:xfrm>
            <a:off x="2449095" y="5150151"/>
            <a:ext cx="3842611" cy="6037168"/>
          </a:xfrm>
          <a:prstGeom prst="rect">
            <a:avLst/>
          </a:prstGeom>
        </p:spPr>
      </p:pic>
      <p:pic>
        <p:nvPicPr>
          <p:cNvPr id="6" name="Grafik 5">
            <a:extLst>
              <a:ext uri="{FF2B5EF4-FFF2-40B4-BE49-F238E27FC236}">
                <a16:creationId xmlns:a16="http://schemas.microsoft.com/office/drawing/2014/main" id="{260E2A89-0853-464A-B419-3F7E88B665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9669720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Fingerabdruck</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9889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Sie müssen den Abdruck eines Fingers (z.B. Ihres Daumens) einmalig auf Ihrem Gerät registrieren.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Um Ihr Gerät fortan zu entsperren, genügt es,</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diesen Finger einen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Moment auf den Sensor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zu legen.</a:t>
            </a:r>
          </a:p>
        </p:txBody>
      </p:sp>
      <p:sp>
        <p:nvSpPr>
          <p:cNvPr id="12" name="Digital dabei – Startpaket…"/>
          <p:cNvSpPr txBox="1">
            <a:spLocks/>
          </p:cNvSpPr>
          <p:nvPr/>
        </p:nvSpPr>
        <p:spPr>
          <a:xfrm>
            <a:off x="12052158" y="3225600"/>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Das Entsperren gelingt schnell, unkompliziert und sicher.</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Nicht alle Geräte haben einen Fingerabdrucksensor.</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Bei unreinem Finger kann die Erkennung misslingen.</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585FBE6F-CF88-B1CE-5F90-66C5FA174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478" y="3225600"/>
            <a:ext cx="1755202" cy="1755202"/>
          </a:xfrm>
          <a:prstGeom prst="rect">
            <a:avLst/>
          </a:prstGeom>
        </p:spPr>
      </p:pic>
      <p:pic>
        <p:nvPicPr>
          <p:cNvPr id="9" name="Grafik 8">
            <a:extLst>
              <a:ext uri="{FF2B5EF4-FFF2-40B4-BE49-F238E27FC236}">
                <a16:creationId xmlns:a16="http://schemas.microsoft.com/office/drawing/2014/main" id="{89428910-ADF7-67ED-C805-B9AFA4AD1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482" y="6220800"/>
            <a:ext cx="1755198" cy="1755198"/>
          </a:xfrm>
          <a:prstGeom prst="rect">
            <a:avLst/>
          </a:prstGeom>
        </p:spPr>
      </p:pic>
      <p:pic>
        <p:nvPicPr>
          <p:cNvPr id="10" name="Grafik 9">
            <a:extLst>
              <a:ext uri="{FF2B5EF4-FFF2-40B4-BE49-F238E27FC236}">
                <a16:creationId xmlns:a16="http://schemas.microsoft.com/office/drawing/2014/main" id="{F111B027-3304-379D-0B1D-F524F3BED5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7673067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Gesicht</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22151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Sie müssen Ihr Gesicht einmalig auf Ihrem Gerät registrieren.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Über die Kamera (oder weitere Sensoren) Ihres Geräts wird Ihr Gesicht gescannt, bei Übereinstimmung mit dem zuvor registrierten Gesicht wird das Gerät entsperrt.</a:t>
            </a:r>
          </a:p>
        </p:txBody>
      </p:sp>
      <p:sp>
        <p:nvSpPr>
          <p:cNvPr id="12" name="Digital dabei – Startpaket…"/>
          <p:cNvSpPr txBox="1">
            <a:spLocks/>
          </p:cNvSpPr>
          <p:nvPr/>
        </p:nvSpPr>
        <p:spPr>
          <a:xfrm>
            <a:off x="12052158" y="3225600"/>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Das Entsperren gelingt schnell und unkompliziert.</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Nicht bei allen Geräten ist die Gesichtserkennung sicher!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Wenn Sie eine Maske tragen</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oder das Licht zu schwach ist,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kann die Erkennung misslingen.</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DBD65D9A-24EE-8C79-B5A5-04AF4707B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478" y="3225600"/>
            <a:ext cx="1755202" cy="1755202"/>
          </a:xfrm>
          <a:prstGeom prst="rect">
            <a:avLst/>
          </a:prstGeom>
        </p:spPr>
      </p:pic>
      <p:pic>
        <p:nvPicPr>
          <p:cNvPr id="6" name="Grafik 5">
            <a:extLst>
              <a:ext uri="{FF2B5EF4-FFF2-40B4-BE49-F238E27FC236}">
                <a16:creationId xmlns:a16="http://schemas.microsoft.com/office/drawing/2014/main" id="{9D132460-03D3-4E15-A67D-4FB26139D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482" y="6220800"/>
            <a:ext cx="1755198" cy="1755198"/>
          </a:xfrm>
          <a:prstGeom prst="rect">
            <a:avLst/>
          </a:prstGeom>
        </p:spPr>
      </p:pic>
      <p:pic>
        <p:nvPicPr>
          <p:cNvPr id="10" name="Grafik 9">
            <a:extLst>
              <a:ext uri="{FF2B5EF4-FFF2-40B4-BE49-F238E27FC236}">
                <a16:creationId xmlns:a16="http://schemas.microsoft.com/office/drawing/2014/main" id="{73407008-A545-AC16-B726-C07B85844E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46227041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311080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Passwort/alphanumerischer Code</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2372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Das Passwort muss mindestens vier Zeichen enthalten, darunter einen Buchstaben. </a:t>
            </a:r>
          </a:p>
        </p:txBody>
      </p:sp>
      <p:sp>
        <p:nvSpPr>
          <p:cNvPr id="12" name="Digital dabei – Startpaket…"/>
          <p:cNvSpPr txBox="1">
            <a:spLocks/>
          </p:cNvSpPr>
          <p:nvPr/>
        </p:nvSpPr>
        <p:spPr>
          <a:xfrm>
            <a:off x="12052158" y="3225600"/>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Bei komplizierten Passwörtern ist das Gerät sehr sicher.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Komplizierte Passwörter sind schwer zu merken und müssen jedes Mal eingegeben werden.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Sehr einfache Passwörter sind auch</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sehr unsicher.</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descr="Ein Bild, das Text, Elektronik enthält.&#10;&#10;Automatisch generierte Beschreibung">
            <a:extLst>
              <a:ext uri="{FF2B5EF4-FFF2-40B4-BE49-F238E27FC236}">
                <a16:creationId xmlns:a16="http://schemas.microsoft.com/office/drawing/2014/main" id="{92F019C5-7FFB-F46C-F439-57F49E87A880}"/>
              </a:ext>
            </a:extLst>
          </p:cNvPr>
          <p:cNvPicPr>
            <a:picLocks noChangeAspect="1"/>
          </p:cNvPicPr>
          <p:nvPr/>
        </p:nvPicPr>
        <p:blipFill rotWithShape="1">
          <a:blip r:embed="rId4">
            <a:extLst>
              <a:ext uri="{28A0092B-C50C-407E-A947-70E740481C1C}">
                <a14:useLocalDpi xmlns:a14="http://schemas.microsoft.com/office/drawing/2010/main" val="0"/>
              </a:ext>
            </a:extLst>
          </a:blip>
          <a:srcRect t="46154" b="4993"/>
          <a:stretch/>
        </p:blipFill>
        <p:spPr>
          <a:xfrm>
            <a:off x="2745864" y="5711800"/>
            <a:ext cx="5793331" cy="6310372"/>
          </a:xfrm>
          <a:prstGeom prst="rect">
            <a:avLst/>
          </a:prstGeom>
        </p:spPr>
      </p:pic>
      <p:pic>
        <p:nvPicPr>
          <p:cNvPr id="2" name="Grafik 1">
            <a:extLst>
              <a:ext uri="{FF2B5EF4-FFF2-40B4-BE49-F238E27FC236}">
                <a16:creationId xmlns:a16="http://schemas.microsoft.com/office/drawing/2014/main" id="{965A0750-C4F8-A4C2-EC0F-BAC518E6C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478" y="3225600"/>
            <a:ext cx="1755202" cy="1755202"/>
          </a:xfrm>
          <a:prstGeom prst="rect">
            <a:avLst/>
          </a:prstGeom>
        </p:spPr>
      </p:pic>
      <p:pic>
        <p:nvPicPr>
          <p:cNvPr id="10" name="Grafik 9">
            <a:extLst>
              <a:ext uri="{FF2B5EF4-FFF2-40B4-BE49-F238E27FC236}">
                <a16:creationId xmlns:a16="http://schemas.microsoft.com/office/drawing/2014/main" id="{EA49D893-6CE5-061E-13E2-BFD858DF7F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8482" y="6220800"/>
            <a:ext cx="1755198" cy="1755198"/>
          </a:xfrm>
          <a:prstGeom prst="rect">
            <a:avLst/>
          </a:prstGeom>
        </p:spPr>
      </p:pic>
      <p:pic>
        <p:nvPicPr>
          <p:cNvPr id="11" name="Grafik 10">
            <a:extLst>
              <a:ext uri="{FF2B5EF4-FFF2-40B4-BE49-F238E27FC236}">
                <a16:creationId xmlns:a16="http://schemas.microsoft.com/office/drawing/2014/main" id="{CF1FF3E3-B958-786E-F093-6317B27C6F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1222238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Bildschirmsperre: Muster (nur Android)</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2372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Eine beliebte Methode ist die Gestenerkennung über ein Muster.</a:t>
            </a:r>
          </a:p>
        </p:txBody>
      </p:sp>
      <p:sp>
        <p:nvSpPr>
          <p:cNvPr id="12" name="Digital dabei – Startpaket…"/>
          <p:cNvSpPr txBox="1">
            <a:spLocks/>
          </p:cNvSpPr>
          <p:nvPr/>
        </p:nvSpPr>
        <p:spPr>
          <a:xfrm>
            <a:off x="12052158" y="3225600"/>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Das Entsperren gelingt schnell und unkompliziert. Muster sind leicht </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zu merken.</a:t>
            </a: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6000"/>
              </a:lnSpc>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Durch Schmierspuren auf dem Display oder zu einfache Muster ist das</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Gerät häufig nur mäßig gesichert.</a:t>
            </a: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Textfeld 6">
            <a:extLst>
              <a:ext uri="{FF2B5EF4-FFF2-40B4-BE49-F238E27FC236}">
                <a16:creationId xmlns:a16="http://schemas.microsoft.com/office/drawing/2014/main" id="{97596982-44A6-DA69-C56C-0CB845C0CFBB}"/>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2348AE12-B6FD-8EE3-734F-B9E86CB5BD13}"/>
              </a:ext>
            </a:extLst>
          </p:cNvPr>
          <p:cNvPicPr>
            <a:picLocks noChangeAspect="1"/>
          </p:cNvPicPr>
          <p:nvPr/>
        </p:nvPicPr>
        <p:blipFill rotWithShape="1">
          <a:blip r:embed="rId4">
            <a:extLst>
              <a:ext uri="{28A0092B-C50C-407E-A947-70E740481C1C}">
                <a14:useLocalDpi xmlns:a14="http://schemas.microsoft.com/office/drawing/2010/main" val="0"/>
              </a:ext>
            </a:extLst>
          </a:blip>
          <a:srcRect t="50625" b="7314"/>
          <a:stretch/>
        </p:blipFill>
        <p:spPr>
          <a:xfrm>
            <a:off x="2417979" y="5669184"/>
            <a:ext cx="6945943" cy="6513883"/>
          </a:xfrm>
          <a:prstGeom prst="rect">
            <a:avLst/>
          </a:prstGeom>
        </p:spPr>
      </p:pic>
      <p:pic>
        <p:nvPicPr>
          <p:cNvPr id="2" name="Grafik 1">
            <a:extLst>
              <a:ext uri="{FF2B5EF4-FFF2-40B4-BE49-F238E27FC236}">
                <a16:creationId xmlns:a16="http://schemas.microsoft.com/office/drawing/2014/main" id="{EF9721A7-F420-7F54-8560-3F19DD0C9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478" y="3225600"/>
            <a:ext cx="1755202" cy="1755202"/>
          </a:xfrm>
          <a:prstGeom prst="rect">
            <a:avLst/>
          </a:prstGeom>
        </p:spPr>
      </p:pic>
      <p:pic>
        <p:nvPicPr>
          <p:cNvPr id="9" name="Grafik 8">
            <a:extLst>
              <a:ext uri="{FF2B5EF4-FFF2-40B4-BE49-F238E27FC236}">
                <a16:creationId xmlns:a16="http://schemas.microsoft.com/office/drawing/2014/main" id="{9D2A9C8F-494F-E151-352C-D3CFB2652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8482" y="7079779"/>
            <a:ext cx="1755198" cy="1755198"/>
          </a:xfrm>
          <a:prstGeom prst="rect">
            <a:avLst/>
          </a:prstGeom>
        </p:spPr>
      </p:pic>
      <p:pic>
        <p:nvPicPr>
          <p:cNvPr id="11" name="Grafik 10">
            <a:extLst>
              <a:ext uri="{FF2B5EF4-FFF2-40B4-BE49-F238E27FC236}">
                <a16:creationId xmlns:a16="http://schemas.microsoft.com/office/drawing/2014/main" id="{ECFB014B-1CFD-9D09-3BC8-6001AFF04A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843469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669882"/>
            <a:ext cx="11215977" cy="43243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Verwechseln Sie nicht die Bildschirmsperre mit Ihrer SIM-PIN!</a:t>
            </a:r>
            <a:endParaRPr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7694582" y="1527314"/>
            <a:ext cx="2704146" cy="11653847"/>
          </a:xfrm>
          <a:prstGeom prst="rect">
            <a:avLst/>
          </a:prstGeom>
        </p:spPr>
      </p:pic>
      <p:pic>
        <p:nvPicPr>
          <p:cNvPr id="3" name="Grafik 2">
            <a:extLst>
              <a:ext uri="{FF2B5EF4-FFF2-40B4-BE49-F238E27FC236}">
                <a16:creationId xmlns:a16="http://schemas.microsoft.com/office/drawing/2014/main" id="{F6B2DD01-090B-F83F-8DFC-A249F1CA5D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44584136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2206</Words>
  <Application>Microsoft Macintosh PowerPoint</Application>
  <PresentationFormat>Benutzerdefiniert</PresentationFormat>
  <Paragraphs>153</Paragraphs>
  <Slides>19</Slides>
  <Notes>18</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19</vt:i4>
      </vt:variant>
    </vt:vector>
  </HeadingPairs>
  <TitlesOfParts>
    <vt:vector size="24" baseType="lpstr">
      <vt:lpstr>Calibri</vt:lpstr>
      <vt:lpstr>Helvetica Neue</vt:lpstr>
      <vt:lpstr>Helvetica Neue Medium</vt:lpstr>
      <vt:lpstr>Times</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Franziska Schröder</cp:lastModifiedBy>
  <cp:revision>50</cp:revision>
  <dcterms:modified xsi:type="dcterms:W3CDTF">2023-11-02T10:38:49Z</dcterms:modified>
</cp:coreProperties>
</file>