
<file path=[Content_Types].xml><?xml version="1.0" encoding="utf-8"?>
<Types xmlns="http://schemas.openxmlformats.org/package/2006/content-types">
  <Default Extension="emf" ContentType="image/x-emf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"/>
  </p:notesMasterIdLst>
  <p:sldIdLst>
    <p:sldId id="256" r:id="rId2"/>
    <p:sldId id="273" r:id="rId3"/>
    <p:sldId id="257" r:id="rId4"/>
    <p:sldId id="282" r:id="rId5"/>
    <p:sldId id="283" r:id="rId6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8525985-B0B3-F8F4-DD22-7915FA5D2DE1}" name="Ronja Hofmann" initials="RH" userId="S::rh@bf-medienbildung.de::cb3cacc5-58e6-4ec0-a79d-925b85d5fc3f" providerId="AD"/>
  <p188:author id="{27781B9B-DB0B-2BF3-8D51-399199A9C926}" name="Mila Hundertmark" initials="MH" userId="S::mh@bfmedienbildung.onmicrosoft.com::dc2ff571-0a46-492d-8d0c-a6ccef4e72dd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56487"/>
    <a:srgbClr val="BECDDC"/>
    <a:srgbClr val="E60A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588"/>
    <p:restoredTop sz="84354"/>
  </p:normalViewPr>
  <p:slideViewPr>
    <p:cSldViewPr snapToGrid="0" snapToObjects="1">
      <p:cViewPr varScale="1">
        <p:scale>
          <a:sx n="53" d="100"/>
          <a:sy n="53" d="100"/>
        </p:scale>
        <p:origin x="824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microsoft.com/office/2018/10/relationships/authors" Target="author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9" name="Shape 14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Begrüßen Sie die Teilnehmenden und geben Sie einen Überblick über die heutige Begleitung. </a:t>
            </a:r>
            <a:r>
              <a:rPr lang="de-D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(Dauer: 5 Minuten)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023929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2200" dirty="0">
                <a:effectLst/>
                <a:latin typeface="+mn-lt"/>
                <a:ea typeface="+mn-ea"/>
                <a:cs typeface="+mn-cs"/>
                <a:sym typeface="Helvetica Neue"/>
              </a:rPr>
              <a:t>Kommen Sie anhand der Erfolgserlebnisse und Stolpersteine, die beim eigenständigen Üben in der Zwischenzeit aufgetaucht sind, ins Gespräch. (Dauer: 10 Minuten)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986740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0" name="Shape 16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Erproben Sie gemeinsam die Bedien-Gesten in anderen Apps anhand des Arbeitsblatts „Übung außerhalb der Starthilfe-App: Bedien-Gesten ausprobieren“. Beachten Sie, dass es unterschiedliche Versionen für Android / Apple gibt. (Dauer: 30 Minuten)</a:t>
            </a:r>
          </a:p>
          <a:p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2200" dirty="0">
                <a:effectLst/>
                <a:latin typeface="+mn-lt"/>
                <a:ea typeface="+mn-ea"/>
                <a:cs typeface="+mn-cs"/>
                <a:sym typeface="Helvetica Neue"/>
              </a:rPr>
              <a:t>Klären Sie Fragen, kündigen Sie das nächste Treffen an und verabschieden Sie sich. (Dauer: 5 Minuten)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886159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r und Datum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Autor und Datum</a:t>
            </a:r>
          </a:p>
        </p:txBody>
      </p:sp>
      <p:sp>
        <p:nvSpPr>
          <p:cNvPr id="12" name="Titel der Präsentation"/>
          <p:cNvSpPr txBox="1">
            <a:spLocks noGrp="1"/>
          </p:cNvSpPr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Titel der Präsentation</a:t>
            </a:r>
          </a:p>
        </p:txBody>
      </p:sp>
      <p:sp>
        <p:nvSpPr>
          <p:cNvPr id="13" name="Textebene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Präsentationsuntertitel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ufstel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extebene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Aufstellung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akt (groß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Textebene 1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5pPr>
          </a:lstStyle>
          <a:p>
            <a:r>
              <a:t>100 %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Fakte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Fakten</a:t>
            </a:r>
          </a:p>
        </p:txBody>
      </p:sp>
      <p:sp>
        <p:nvSpPr>
          <p:cNvPr id="108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Z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Quellenangab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Quellenangabe</a:t>
            </a:r>
          </a:p>
        </p:txBody>
      </p:sp>
      <p:sp>
        <p:nvSpPr>
          <p:cNvPr id="116" name="Textebene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„Bemerkenswert“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3 Stü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Bild"/>
          <p:cNvSpPr>
            <a:spLocks noGrp="1"/>
          </p:cNvSpPr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Bild"/>
          <p:cNvSpPr>
            <a:spLocks noGrp="1"/>
          </p:cNvSpPr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Bild"/>
          <p:cNvSpPr>
            <a:spLocks noGrp="1"/>
          </p:cNvSpPr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Bild"/>
          <p:cNvSpPr>
            <a:spLocks noGrp="1"/>
          </p:cNvSpPr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&amp;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666699290_02_crop_3159x1892.jpg"/>
          <p:cNvSpPr>
            <a:spLocks noGrp="1"/>
          </p:cNvSpPr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Titel der Präsentation"/>
          <p:cNvSpPr txBox="1">
            <a:spLocks noGrp="1"/>
          </p:cNvSpPr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Titel der Präsentation</a:t>
            </a:r>
          </a:p>
        </p:txBody>
      </p:sp>
      <p:sp>
        <p:nvSpPr>
          <p:cNvPr id="23" name="Autor und Datum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Autor und Datum</a:t>
            </a:r>
          </a:p>
        </p:txBody>
      </p:sp>
      <p:sp>
        <p:nvSpPr>
          <p:cNvPr id="24" name="Textebene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Präsentationsuntertitel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&amp; F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910457886_1434x1669.jpg"/>
          <p:cNvSpPr>
            <a:spLocks noGrp="1"/>
          </p:cNvSpPr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Folientitel"/>
          <p:cNvSpPr txBox="1">
            <a:spLocks noGrp="1"/>
          </p:cNvSpPr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r>
              <a:t>Folientitel</a:t>
            </a:r>
          </a:p>
        </p:txBody>
      </p:sp>
      <p:sp>
        <p:nvSpPr>
          <p:cNvPr id="34" name="Textebene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Folien-Untertitel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Foliennumm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&amp; Punk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Folientitel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Folientitel</a:t>
            </a:r>
          </a:p>
        </p:txBody>
      </p:sp>
      <p:sp>
        <p:nvSpPr>
          <p:cNvPr id="43" name="Folien-Untertitel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Folien-Untertitel</a:t>
            </a:r>
          </a:p>
        </p:txBody>
      </p:sp>
      <p:sp>
        <p:nvSpPr>
          <p:cNvPr id="44" name="Textebene 1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 für Folienpunkt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unk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extebene 1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Text für Folienpunkt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, Punkte &amp;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Folien-Untertitel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Folien-Untertitel</a:t>
            </a:r>
          </a:p>
        </p:txBody>
      </p:sp>
      <p:sp>
        <p:nvSpPr>
          <p:cNvPr id="61" name="Textebene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Text für Folienpunkt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660384004_1290x1720.jpg"/>
          <p:cNvSpPr>
            <a:spLocks noGrp="1"/>
          </p:cNvSpPr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3" name="Folientitel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Folientitel</a:t>
            </a:r>
          </a:p>
        </p:txBody>
      </p:sp>
      <p:sp>
        <p:nvSpPr>
          <p:cNvPr id="64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bschni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itel des Abschnitts"/>
          <p:cNvSpPr txBox="1">
            <a:spLocks noGrp="1"/>
          </p:cNvSpPr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sz="11600" b="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Titel des Abschnitts</a:t>
            </a:r>
          </a:p>
        </p:txBody>
      </p:sp>
      <p:sp>
        <p:nvSpPr>
          <p:cNvPr id="72" name="Foliennumm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Folientitel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r>
              <a:t>Folientitel</a:t>
            </a:r>
          </a:p>
        </p:txBody>
      </p:sp>
      <p:sp>
        <p:nvSpPr>
          <p:cNvPr id="80" name="Folien-Untertitel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Folien-Untertitel</a:t>
            </a:r>
          </a:p>
        </p:txBody>
      </p:sp>
      <p:sp>
        <p:nvSpPr>
          <p:cNvPr id="81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-Titel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r>
              <a:t>Agenda-Titel</a:t>
            </a:r>
          </a:p>
        </p:txBody>
      </p:sp>
      <p:sp>
        <p:nvSpPr>
          <p:cNvPr id="89" name="Agenda-Untertitel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Agenda-Untertitel</a:t>
            </a:r>
          </a:p>
        </p:txBody>
      </p:sp>
      <p:sp>
        <p:nvSpPr>
          <p:cNvPr id="90" name="Textebene 1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5pPr>
          </a:lstStyle>
          <a:p>
            <a:r>
              <a:t>Agendathemen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titel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Folientitel</a:t>
            </a:r>
          </a:p>
        </p:txBody>
      </p:sp>
      <p:sp>
        <p:nvSpPr>
          <p:cNvPr id="3" name="Textebene 1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Text für Folienpunkt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Foliennumm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ransition spd="med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7" Type="http://schemas.openxmlformats.org/officeDocument/2006/relationships/image" Target="../media/image3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0" y="2528681"/>
            <a:ext cx="24384000" cy="11188800"/>
          </a:xfrm>
          <a:prstGeom prst="rect">
            <a:avLst/>
          </a:prstGeom>
          <a:solidFill>
            <a:srgbClr val="BECDDC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2" name="Digital dabei – Startpaket…"/>
          <p:cNvSpPr txBox="1">
            <a:spLocks noGrp="1"/>
          </p:cNvSpPr>
          <p:nvPr>
            <p:ph type="ctrTitle"/>
          </p:nvPr>
        </p:nvSpPr>
        <p:spPr>
          <a:xfrm>
            <a:off x="2340000" y="853200"/>
            <a:ext cx="15233750" cy="151895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defTabSz="402336">
              <a:lnSpc>
                <a:spcPct val="100000"/>
              </a:lnSpc>
              <a:defRPr sz="7919" spc="0">
                <a:latin typeface="Source Sans Pro"/>
                <a:ea typeface="Source Sans Pro"/>
                <a:cs typeface="Source Sans Pro"/>
                <a:sym typeface="Source Sans Pro"/>
              </a:defRPr>
            </a:pPr>
            <a:r>
              <a:rPr sz="78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Digital dabei – Startpaket</a:t>
            </a:r>
          </a:p>
        </p:txBody>
      </p:sp>
      <p:sp>
        <p:nvSpPr>
          <p:cNvPr id="7" name="Linie"/>
          <p:cNvSpPr/>
          <p:nvPr/>
        </p:nvSpPr>
        <p:spPr>
          <a:xfrm>
            <a:off x="0" y="2528681"/>
            <a:ext cx="24384000" cy="0"/>
          </a:xfrm>
          <a:prstGeom prst="line">
            <a:avLst/>
          </a:prstGeom>
          <a:ln w="762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23334" y="1527315"/>
            <a:ext cx="3494379" cy="11653847"/>
          </a:xfrm>
          <a:prstGeom prst="rect">
            <a:avLst/>
          </a:prstGeom>
        </p:spPr>
      </p:pic>
      <p:sp>
        <p:nvSpPr>
          <p:cNvPr id="15" name="Digital dabei – Startpaket…"/>
          <p:cNvSpPr txBox="1">
            <a:spLocks/>
          </p:cNvSpPr>
          <p:nvPr/>
        </p:nvSpPr>
        <p:spPr>
          <a:xfrm>
            <a:off x="2340000" y="5814204"/>
            <a:ext cx="13722754" cy="61765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t">
            <a:normAutofit/>
          </a:bodyPr>
          <a:lstStyle>
            <a:lvl1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457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60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defTabSz="402336" hangingPunct="1">
              <a:lnSpc>
                <a:spcPts val="6000"/>
              </a:lnSpc>
              <a:defRPr sz="4840" b="0" spc="0">
                <a:latin typeface="Source Sans Pro"/>
                <a:ea typeface="Source Sans Pro"/>
                <a:cs typeface="Source Sans Pro"/>
                <a:sym typeface="Source Sans Pro"/>
              </a:defRPr>
            </a:pPr>
            <a:r>
              <a:rPr lang="de-DE" sz="4840" b="0" dirty="0">
                <a:latin typeface="Calibri" panose="020F0502020204030204" pitchFamily="34" charset="0"/>
                <a:cs typeface="Calibri" panose="020F0502020204030204" pitchFamily="34" charset="0"/>
                <a:sym typeface="Source Sans Pro"/>
              </a:rPr>
              <a:t>In diesem Baustein probieren Sie die Bedien-Gesten außerhalb der Starthilfe-App aus.</a:t>
            </a:r>
          </a:p>
          <a:p>
            <a:pPr defTabSz="402336" hangingPunct="1">
              <a:lnSpc>
                <a:spcPts val="6000"/>
              </a:lnSpc>
              <a:defRPr sz="4840" b="0" spc="0">
                <a:latin typeface="Source Sans Pro"/>
                <a:ea typeface="Source Sans Pro"/>
                <a:cs typeface="Source Sans Pro"/>
                <a:sym typeface="Source Sans Pro"/>
              </a:defRPr>
            </a:pPr>
            <a:endParaRPr lang="de-DE" sz="4600" b="0" spc="0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ea typeface="Source Sans Pro" charset="0"/>
              <a:cs typeface="Calibri" panose="020F0502020204030204" pitchFamily="34" charset="0"/>
              <a:sym typeface="Source Sans Pro"/>
            </a:endParaRPr>
          </a:p>
        </p:txBody>
      </p:sp>
      <p:sp>
        <p:nvSpPr>
          <p:cNvPr id="16" name="Digital dabei – Startpaket…"/>
          <p:cNvSpPr txBox="1">
            <a:spLocks/>
          </p:cNvSpPr>
          <p:nvPr/>
        </p:nvSpPr>
        <p:spPr>
          <a:xfrm>
            <a:off x="2340000" y="4140679"/>
            <a:ext cx="10321405" cy="16735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t">
            <a:normAutofit/>
          </a:bodyPr>
          <a:lstStyle>
            <a:lvl1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457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60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defTabSz="402336" hangingPunct="1">
              <a:lnSpc>
                <a:spcPct val="100000"/>
              </a:lnSpc>
              <a:defRPr sz="7919" spc="0">
                <a:latin typeface="Source Sans Pro"/>
                <a:ea typeface="Source Sans Pro"/>
                <a:cs typeface="Source Sans Pro"/>
                <a:sym typeface="Source Sans Pro"/>
              </a:defRPr>
            </a:pPr>
            <a:r>
              <a:rPr lang="de-DE" sz="7800" spc="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Source Sans Pro" charset="0"/>
                <a:cs typeface="Calibri" panose="020F0502020204030204" pitchFamily="34" charset="0"/>
                <a:sym typeface="Source Sans Pro"/>
              </a:rPr>
              <a:t>Baustein 1.2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A3C493D0-A006-6716-AC12-765ED88FD3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419200" y="12767564"/>
            <a:ext cx="3585183" cy="527233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0" y="2527200"/>
            <a:ext cx="24384000" cy="11188800"/>
          </a:xfrm>
          <a:prstGeom prst="rect">
            <a:avLst/>
          </a:prstGeom>
          <a:solidFill>
            <a:srgbClr val="BECDDC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" name="Digital dabei – Startpaket…"/>
          <p:cNvSpPr txBox="1">
            <a:spLocks/>
          </p:cNvSpPr>
          <p:nvPr/>
        </p:nvSpPr>
        <p:spPr>
          <a:xfrm>
            <a:off x="2340000" y="853200"/>
            <a:ext cx="15233750" cy="151895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457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60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defTabSz="402336" hangingPunct="1">
              <a:lnSpc>
                <a:spcPct val="100000"/>
              </a:lnSpc>
              <a:defRPr sz="7919" spc="0">
                <a:latin typeface="Source Sans Pro"/>
                <a:ea typeface="Source Sans Pro"/>
                <a:cs typeface="Source Sans Pro"/>
                <a:sym typeface="Source Sans Pro"/>
              </a:defRPr>
            </a:pPr>
            <a:r>
              <a:rPr lang="de-DE" sz="7800" spc="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rPr>
              <a:t>Austausch: Zwischenstand</a:t>
            </a:r>
          </a:p>
        </p:txBody>
      </p:sp>
      <p:sp>
        <p:nvSpPr>
          <p:cNvPr id="4" name="Linie"/>
          <p:cNvSpPr/>
          <p:nvPr/>
        </p:nvSpPr>
        <p:spPr>
          <a:xfrm>
            <a:off x="0" y="2528681"/>
            <a:ext cx="24384000" cy="0"/>
          </a:xfrm>
          <a:prstGeom prst="line">
            <a:avLst/>
          </a:prstGeom>
          <a:ln w="762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5" name="Rechteck 4"/>
          <p:cNvSpPr/>
          <p:nvPr/>
        </p:nvSpPr>
        <p:spPr>
          <a:xfrm>
            <a:off x="1744393" y="4695210"/>
            <a:ext cx="4160324" cy="2736000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" name="Welche Apps kennen Sie schon?…"/>
          <p:cNvSpPr txBox="1"/>
          <p:nvPr/>
        </p:nvSpPr>
        <p:spPr>
          <a:xfrm>
            <a:off x="2350462" y="10560925"/>
            <a:ext cx="4864493" cy="8354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t">
            <a:spAutoFit/>
          </a:bodyPr>
          <a:lstStyle/>
          <a:p>
            <a:pPr algn="l">
              <a:lnSpc>
                <a:spcPts val="6000"/>
              </a:lnSpc>
              <a:defRPr sz="6000" b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pPr>
            <a:endParaRPr sz="4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2340000" y="5245560"/>
            <a:ext cx="3742660" cy="16414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>
              <a:lnSpc>
                <a:spcPts val="6000"/>
              </a:lnSpc>
            </a:pPr>
            <a:r>
              <a:rPr lang="de-DE" sz="46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Source Sans Pro" charset="0"/>
                <a:cs typeface="Calibri" panose="020F0502020204030204" pitchFamily="34" charset="0"/>
              </a:rPr>
              <a:t>Hatten Sie Erfolge?</a:t>
            </a:r>
            <a:endParaRPr kumimoji="0" lang="de-DE" sz="4600" b="1" u="none" strike="noStrike" cap="none" spc="0" normalizeH="0" baseline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FillTx/>
              <a:latin typeface="Calibri" panose="020F0502020204030204" pitchFamily="34" charset="0"/>
              <a:ea typeface="Source Sans Pro" charset="0"/>
              <a:cs typeface="Calibri" panose="020F0502020204030204" pitchFamily="34" charset="0"/>
              <a:sym typeface="Helvetica Neue"/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3901439" y="9056738"/>
            <a:ext cx="4581273" cy="2410916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1" name="Rechtwinkliges Dreieck 10"/>
          <p:cNvSpPr/>
          <p:nvPr/>
        </p:nvSpPr>
        <p:spPr>
          <a:xfrm rot="5400000">
            <a:off x="8482712" y="10162074"/>
            <a:ext cx="744472" cy="744472"/>
          </a:xfrm>
          <a:prstGeom prst="rtTriangle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4399696" y="9462723"/>
            <a:ext cx="3742660" cy="16414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>
              <a:lnSpc>
                <a:spcPts val="6000"/>
              </a:lnSpc>
            </a:pPr>
            <a:r>
              <a:rPr kumimoji="0" lang="de-DE" sz="4600" b="1" u="none" strike="noStrike" cap="none" spc="0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FillTx/>
                <a:latin typeface="Calibri" panose="020F0502020204030204" pitchFamily="34" charset="0"/>
                <a:ea typeface="Source Sans Pro" charset="0"/>
                <a:cs typeface="Calibri" panose="020F0502020204030204" pitchFamily="34" charset="0"/>
                <a:sym typeface="Helvetica Neue"/>
              </a:rPr>
              <a:t>Haben Sie offene Fragen</a:t>
            </a:r>
            <a:r>
              <a:rPr lang="de-DE" sz="46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Source Sans Pro" charset="0"/>
                <a:cs typeface="Calibri" panose="020F0502020204030204" pitchFamily="34" charset="0"/>
              </a:rPr>
              <a:t>?</a:t>
            </a:r>
            <a:endParaRPr kumimoji="0" lang="de-DE" sz="4600" b="1" u="none" strike="noStrike" cap="none" spc="0" normalizeH="0" baseline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FillTx/>
              <a:latin typeface="Calibri" panose="020F0502020204030204" pitchFamily="34" charset="0"/>
              <a:ea typeface="Source Sans Pro" charset="0"/>
              <a:cs typeface="Calibri" panose="020F0502020204030204" pitchFamily="34" charset="0"/>
              <a:sym typeface="Helvetica Neue"/>
            </a:endParaRPr>
          </a:p>
        </p:txBody>
      </p:sp>
      <p:sp>
        <p:nvSpPr>
          <p:cNvPr id="13" name="Rechteck 12"/>
          <p:cNvSpPr/>
          <p:nvPr/>
        </p:nvSpPr>
        <p:spPr>
          <a:xfrm>
            <a:off x="7913201" y="3850738"/>
            <a:ext cx="4553675" cy="3547783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8531667" y="4422111"/>
            <a:ext cx="3742660" cy="24109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>
              <a:lnSpc>
                <a:spcPts val="6000"/>
              </a:lnSpc>
            </a:pPr>
            <a:r>
              <a:rPr lang="de-DE" sz="46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Source Sans Pro" charset="0"/>
                <a:cs typeface="Calibri" panose="020F0502020204030204" pitchFamily="34" charset="0"/>
              </a:rPr>
              <a:t>Haben Sie Stolpersteine entdeckt?</a:t>
            </a:r>
          </a:p>
        </p:txBody>
      </p:sp>
      <p:sp>
        <p:nvSpPr>
          <p:cNvPr id="16" name="Rechteck 15"/>
          <p:cNvSpPr/>
          <p:nvPr/>
        </p:nvSpPr>
        <p:spPr>
          <a:xfrm>
            <a:off x="10033688" y="8720577"/>
            <a:ext cx="6455992" cy="3136142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10512203" y="9056738"/>
            <a:ext cx="5580000" cy="24109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>
              <a:lnSpc>
                <a:spcPts val="6000"/>
              </a:lnSpc>
            </a:pPr>
            <a:r>
              <a:rPr lang="de-DE" sz="46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Source Sans Pro" charset="0"/>
                <a:cs typeface="Calibri" panose="020F0502020204030204" pitchFamily="34" charset="0"/>
              </a:rPr>
              <a:t>Gab es Schwierigkeiten </a:t>
            </a:r>
          </a:p>
          <a:p>
            <a:pPr algn="l">
              <a:lnSpc>
                <a:spcPts val="6000"/>
              </a:lnSpc>
            </a:pPr>
            <a:r>
              <a:rPr lang="de-DE" sz="46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Source Sans Pro" charset="0"/>
                <a:cs typeface="Calibri" panose="020F0502020204030204" pitchFamily="34" charset="0"/>
              </a:rPr>
              <a:t>beim Üben?</a:t>
            </a:r>
            <a:endParaRPr kumimoji="0" lang="de-DE" sz="4600" b="1" u="none" strike="noStrike" cap="none" spc="0" normalizeH="0" baseline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FillTx/>
              <a:latin typeface="Calibri" panose="020F0502020204030204" pitchFamily="34" charset="0"/>
              <a:ea typeface="Source Sans Pro" charset="0"/>
              <a:cs typeface="Calibri" panose="020F0502020204030204" pitchFamily="34" charset="0"/>
              <a:sym typeface="Helvetica Neue"/>
            </a:endParaRPr>
          </a:p>
        </p:txBody>
      </p:sp>
      <p:sp>
        <p:nvSpPr>
          <p:cNvPr id="19" name="Rechtwinkliges Dreieck 18"/>
          <p:cNvSpPr/>
          <p:nvPr/>
        </p:nvSpPr>
        <p:spPr>
          <a:xfrm rot="5400000">
            <a:off x="16489680" y="8981714"/>
            <a:ext cx="744472" cy="744472"/>
          </a:xfrm>
          <a:prstGeom prst="rtTriangle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0" name="Rechtwinkliges Dreieck 19"/>
          <p:cNvSpPr/>
          <p:nvPr/>
        </p:nvSpPr>
        <p:spPr>
          <a:xfrm rot="5400000">
            <a:off x="12466877" y="5721872"/>
            <a:ext cx="744472" cy="744472"/>
          </a:xfrm>
          <a:prstGeom prst="rtTriangle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1" name="Rechtwinkliges Dreieck 20"/>
          <p:cNvSpPr/>
          <p:nvPr/>
        </p:nvSpPr>
        <p:spPr>
          <a:xfrm rot="5400000">
            <a:off x="5799176" y="6094108"/>
            <a:ext cx="744472" cy="744472"/>
          </a:xfrm>
          <a:prstGeom prst="rtTriangle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22" name="Bild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60025" y="1527314"/>
            <a:ext cx="1903126" cy="11653847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C16E3D04-70F4-308E-D89F-C856BEC1EA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419200" y="12767564"/>
            <a:ext cx="3585183" cy="527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76964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igital dabei – Startpaket…"/>
          <p:cNvSpPr txBox="1">
            <a:spLocks/>
          </p:cNvSpPr>
          <p:nvPr/>
        </p:nvSpPr>
        <p:spPr>
          <a:xfrm>
            <a:off x="2509235" y="3356400"/>
            <a:ext cx="15413580" cy="57624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t">
            <a:normAutofit/>
          </a:bodyPr>
          <a:lstStyle>
            <a:lvl1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457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60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defTabSz="402336" hangingPunct="1">
              <a:lnSpc>
                <a:spcPts val="6000"/>
              </a:lnSpc>
              <a:defRPr sz="4840" b="0" spc="0">
                <a:latin typeface="Source Sans Pro"/>
                <a:ea typeface="Source Sans Pro"/>
                <a:cs typeface="Source Sans Pro"/>
                <a:sym typeface="Source Sans Pro"/>
              </a:defRPr>
            </a:pPr>
            <a:r>
              <a:rPr lang="de-DE" sz="4600" b="0" spc="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Source Sans Pro" charset="0"/>
                <a:cs typeface="Calibri" panose="020F0502020204030204" pitchFamily="34" charset="0"/>
                <a:sym typeface="Source Sans Pro"/>
              </a:rPr>
              <a:t>Erproben Sie die Bedien-Gesten außerhalb der Starthilfe-App:</a:t>
            </a:r>
          </a:p>
          <a:p>
            <a:pPr defTabSz="402336" hangingPunct="1">
              <a:lnSpc>
                <a:spcPts val="6000"/>
              </a:lnSpc>
              <a:defRPr sz="4840" b="0" spc="0">
                <a:latin typeface="Source Sans Pro"/>
                <a:ea typeface="Source Sans Pro"/>
                <a:cs typeface="Source Sans Pro"/>
                <a:sym typeface="Source Sans Pro"/>
              </a:defRPr>
            </a:pPr>
            <a:endParaRPr lang="de-DE" sz="4600" b="0" spc="0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ea typeface="Source Sans Pro" charset="0"/>
              <a:cs typeface="Calibri" panose="020F0502020204030204" pitchFamily="34" charset="0"/>
              <a:sym typeface="Source Sans Pro"/>
            </a:endParaRPr>
          </a:p>
          <a:p>
            <a:pPr lvl="0" defTabSz="457200">
              <a:lnSpc>
                <a:spcPct val="120000"/>
              </a:lnSpc>
              <a:defRPr sz="4500" b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pPr>
            <a:endParaRPr lang="de-DE" sz="4600" b="0" spc="0" dirty="0">
              <a:solidFill>
                <a:srgbClr val="D5D5D5">
                  <a:lumMod val="10000"/>
                </a:srgbClr>
              </a:solidFill>
              <a:latin typeface="Calibri" panose="020F0502020204030204" pitchFamily="34" charset="0"/>
              <a:ea typeface="Source Sans Pro"/>
              <a:cs typeface="Calibri" panose="020F0502020204030204" pitchFamily="34" charset="0"/>
              <a:sym typeface="Source Sans Pro"/>
            </a:endParaRPr>
          </a:p>
          <a:p>
            <a:pPr defTabSz="402336" hangingPunct="1">
              <a:lnSpc>
                <a:spcPts val="6000"/>
              </a:lnSpc>
              <a:defRPr sz="4840" b="0" spc="0">
                <a:latin typeface="Source Sans Pro"/>
                <a:ea typeface="Source Sans Pro"/>
                <a:cs typeface="Source Sans Pro"/>
                <a:sym typeface="Source Sans Pro"/>
              </a:defRPr>
            </a:pPr>
            <a:endParaRPr lang="de-DE" sz="4600" b="0" spc="0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ea typeface="Source Sans Pro" charset="0"/>
              <a:cs typeface="Calibri" panose="020F0502020204030204" pitchFamily="34" charset="0"/>
              <a:sym typeface="Source Sans Pro"/>
            </a:endParaRPr>
          </a:p>
          <a:p>
            <a:pPr defTabSz="402336" hangingPunct="1">
              <a:lnSpc>
                <a:spcPts val="6000"/>
              </a:lnSpc>
              <a:defRPr sz="4840" b="0" spc="0">
                <a:latin typeface="Source Sans Pro"/>
                <a:ea typeface="Source Sans Pro"/>
                <a:cs typeface="Source Sans Pro"/>
                <a:sym typeface="Source Sans Pro"/>
              </a:defRPr>
            </a:pPr>
            <a:endParaRPr lang="de-DE" sz="4600" b="0" spc="0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ea typeface="Source Sans Pro" charset="0"/>
              <a:cs typeface="Calibri" panose="020F0502020204030204" pitchFamily="34" charset="0"/>
              <a:sym typeface="Source Sans Pro"/>
            </a:endParaRPr>
          </a:p>
          <a:p>
            <a:pPr defTabSz="402336" hangingPunct="1">
              <a:lnSpc>
                <a:spcPts val="6000"/>
              </a:lnSpc>
              <a:defRPr sz="4840" b="0" spc="0">
                <a:latin typeface="Source Sans Pro"/>
                <a:ea typeface="Source Sans Pro"/>
                <a:cs typeface="Source Sans Pro"/>
                <a:sym typeface="Source Sans Pro"/>
              </a:defRPr>
            </a:pPr>
            <a:endParaRPr lang="de-DE" sz="4600" b="0" spc="0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ea typeface="Source Sans Pro" charset="0"/>
              <a:cs typeface="Calibri" panose="020F0502020204030204" pitchFamily="34" charset="0"/>
              <a:sym typeface="Source Sans Pro"/>
            </a:endParaRPr>
          </a:p>
        </p:txBody>
      </p:sp>
      <p:sp>
        <p:nvSpPr>
          <p:cNvPr id="7" name="Linie"/>
          <p:cNvSpPr/>
          <p:nvPr/>
        </p:nvSpPr>
        <p:spPr>
          <a:xfrm>
            <a:off x="0" y="2528681"/>
            <a:ext cx="24384000" cy="0"/>
          </a:xfrm>
          <a:prstGeom prst="line">
            <a:avLst/>
          </a:prstGeom>
          <a:ln w="762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9" name="Digital dabei – Startpaket…"/>
          <p:cNvSpPr txBox="1">
            <a:spLocks/>
          </p:cNvSpPr>
          <p:nvPr/>
        </p:nvSpPr>
        <p:spPr>
          <a:xfrm>
            <a:off x="2391341" y="3528354"/>
            <a:ext cx="18674365" cy="16735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t">
            <a:normAutofit/>
          </a:bodyPr>
          <a:lstStyle>
            <a:lvl1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457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60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defTabSz="402336" hangingPunct="1">
              <a:lnSpc>
                <a:spcPct val="100000"/>
              </a:lnSpc>
              <a:defRPr sz="7919" spc="0">
                <a:latin typeface="Source Sans Pro"/>
                <a:ea typeface="Source Sans Pro"/>
                <a:cs typeface="Source Sans Pro"/>
                <a:sym typeface="Source Sans Pro"/>
              </a:defRPr>
            </a:pPr>
            <a:endParaRPr lang="de-DE" sz="7800" b="0" spc="0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ea typeface="Source Sans Pro" charset="0"/>
              <a:cs typeface="Calibri" panose="020F0502020204030204" pitchFamily="34" charset="0"/>
              <a:sym typeface="Source Sans Pro"/>
            </a:endParaRPr>
          </a:p>
        </p:txBody>
      </p:sp>
      <p:sp>
        <p:nvSpPr>
          <p:cNvPr id="10" name="Digital dabei – Startpaket…"/>
          <p:cNvSpPr txBox="1">
            <a:spLocks/>
          </p:cNvSpPr>
          <p:nvPr/>
        </p:nvSpPr>
        <p:spPr>
          <a:xfrm>
            <a:off x="2340000" y="853321"/>
            <a:ext cx="21227784" cy="151895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457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60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defTabSz="402336" hangingPunct="1">
              <a:lnSpc>
                <a:spcPct val="100000"/>
              </a:lnSpc>
              <a:defRPr sz="7919" spc="0">
                <a:latin typeface="Source Sans Pro"/>
                <a:ea typeface="Source Sans Pro"/>
                <a:cs typeface="Source Sans Pro"/>
                <a:sym typeface="Source Sans Pro"/>
              </a:defRPr>
            </a:pPr>
            <a:r>
              <a:rPr lang="de-DE" sz="7800" spc="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rPr>
              <a:t>Übung: Bedien-Gesten ausprobieren</a:t>
            </a:r>
          </a:p>
        </p:txBody>
      </p:sp>
      <p:sp>
        <p:nvSpPr>
          <p:cNvPr id="14" name="Rechteck 13"/>
          <p:cNvSpPr/>
          <p:nvPr/>
        </p:nvSpPr>
        <p:spPr>
          <a:xfrm>
            <a:off x="0" y="12276000"/>
            <a:ext cx="24384000" cy="1440000"/>
          </a:xfrm>
          <a:prstGeom prst="rect">
            <a:avLst/>
          </a:prstGeom>
          <a:solidFill>
            <a:srgbClr val="BECDDC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21987" y="7651546"/>
            <a:ext cx="3276600" cy="5143500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749659" y="12513019"/>
            <a:ext cx="1590341" cy="145680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endParaRPr lang="de-DE" sz="4400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ea typeface="Source Sans Pro" charset="0"/>
              <a:cs typeface="Calibri" panose="020F0502020204030204" pitchFamily="34" charset="0"/>
              <a:sym typeface="Source Sans Pro"/>
            </a:endParaRPr>
          </a:p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4400" b="0" i="0" u="none" strike="noStrike" cap="none" spc="0" normalizeH="0" baseline="0" dirty="0">
              <a:ln>
                <a:noFill/>
              </a:ln>
              <a:solidFill>
                <a:srgbClr val="5E5E5E"/>
              </a:solidFill>
              <a:effectLst/>
              <a:uFillTx/>
              <a:sym typeface="Helvetica Neue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D9561507-FC98-78E9-EACD-5C5C0A0B62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47432" y="4369349"/>
            <a:ext cx="5037239" cy="7119862"/>
          </a:xfrm>
          <a:prstGeom prst="rect">
            <a:avLst/>
          </a:prstGeom>
          <a:ln w="31750">
            <a:solidFill>
              <a:schemeClr val="accent4"/>
            </a:solidFill>
          </a:ln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A8342CC0-439B-A509-998B-A255B119FE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34841" y="4369348"/>
            <a:ext cx="5037239" cy="7119862"/>
          </a:xfrm>
          <a:prstGeom prst="rect">
            <a:avLst/>
          </a:prstGeom>
          <a:ln w="31750">
            <a:solidFill>
              <a:schemeClr val="accent4"/>
            </a:solidFill>
          </a:ln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0AECAAA5-616D-89F2-D609-6F0905E264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419200" y="12767564"/>
            <a:ext cx="3585183" cy="527233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0" y="2527200"/>
            <a:ext cx="24384000" cy="11188800"/>
          </a:xfrm>
          <a:prstGeom prst="rect">
            <a:avLst/>
          </a:prstGeom>
          <a:solidFill>
            <a:srgbClr val="BECDDC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" name="Digital dabei – Startpaket…"/>
          <p:cNvSpPr txBox="1">
            <a:spLocks/>
          </p:cNvSpPr>
          <p:nvPr/>
        </p:nvSpPr>
        <p:spPr>
          <a:xfrm>
            <a:off x="2340000" y="853200"/>
            <a:ext cx="15233750" cy="151895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457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60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defTabSz="402336" hangingPunct="1">
              <a:lnSpc>
                <a:spcPct val="100000"/>
              </a:lnSpc>
              <a:defRPr sz="7919" spc="0">
                <a:latin typeface="Source Sans Pro"/>
                <a:ea typeface="Source Sans Pro"/>
                <a:cs typeface="Source Sans Pro"/>
                <a:sym typeface="Source Sans Pro"/>
              </a:defRPr>
            </a:pPr>
            <a:r>
              <a:rPr lang="de-DE" sz="7800" spc="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rPr>
              <a:t>Fragen</a:t>
            </a:r>
          </a:p>
        </p:txBody>
      </p:sp>
      <p:sp>
        <p:nvSpPr>
          <p:cNvPr id="4" name="Linie"/>
          <p:cNvSpPr/>
          <p:nvPr/>
        </p:nvSpPr>
        <p:spPr>
          <a:xfrm>
            <a:off x="0" y="2528681"/>
            <a:ext cx="24384000" cy="0"/>
          </a:xfrm>
          <a:prstGeom prst="line">
            <a:avLst/>
          </a:prstGeom>
          <a:ln w="762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5" name="Rechteck 4"/>
          <p:cNvSpPr/>
          <p:nvPr/>
        </p:nvSpPr>
        <p:spPr>
          <a:xfrm>
            <a:off x="5310053" y="4422898"/>
            <a:ext cx="6300056" cy="3285646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" name="Welche Apps kennen Sie schon?…"/>
          <p:cNvSpPr txBox="1"/>
          <p:nvPr/>
        </p:nvSpPr>
        <p:spPr>
          <a:xfrm>
            <a:off x="5895656" y="10560925"/>
            <a:ext cx="4864493" cy="8354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t">
            <a:spAutoFit/>
          </a:bodyPr>
          <a:lstStyle/>
          <a:p>
            <a:pPr algn="l">
              <a:lnSpc>
                <a:spcPts val="6000"/>
              </a:lnSpc>
              <a:defRPr sz="6000" b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pPr>
            <a:endParaRPr sz="4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htwinkliges Dreieck 6"/>
          <p:cNvSpPr/>
          <p:nvPr/>
        </p:nvSpPr>
        <p:spPr>
          <a:xfrm rot="10800000">
            <a:off x="4586165" y="5674379"/>
            <a:ext cx="744472" cy="744472"/>
          </a:xfrm>
          <a:prstGeom prst="rtTriangle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9" name="Bild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27129" y="4132623"/>
            <a:ext cx="6628090" cy="10291283"/>
          </a:xfrm>
          <a:prstGeom prst="rect">
            <a:avLst/>
          </a:prstGeom>
        </p:spPr>
      </p:pic>
      <p:sp>
        <p:nvSpPr>
          <p:cNvPr id="12" name="Textfeld 11"/>
          <p:cNvSpPr txBox="1"/>
          <p:nvPr/>
        </p:nvSpPr>
        <p:spPr>
          <a:xfrm>
            <a:off x="5885193" y="5630280"/>
            <a:ext cx="5281571" cy="87203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>
              <a:lnSpc>
                <a:spcPts val="6000"/>
              </a:lnSpc>
            </a:pPr>
            <a:r>
              <a:rPr lang="de-DE" sz="46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Source Sans Pro" charset="0"/>
                <a:cs typeface="Calibri" panose="020F0502020204030204" pitchFamily="34" charset="0"/>
              </a:rPr>
              <a:t>Was ist noch offen?</a:t>
            </a:r>
            <a:endParaRPr kumimoji="0" lang="de-DE" sz="4600" b="1" u="none" strike="noStrike" cap="none" spc="0" normalizeH="0" baseline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FillTx/>
              <a:latin typeface="Calibri" panose="020F0502020204030204" pitchFamily="34" charset="0"/>
              <a:ea typeface="Source Sans Pro" charset="0"/>
              <a:cs typeface="Calibri" panose="020F0502020204030204" pitchFamily="34" charset="0"/>
              <a:sym typeface="Helvetica Neue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D9033522-7A45-ED8E-724A-079ADF6D7C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419200" y="12767564"/>
            <a:ext cx="3585183" cy="527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919677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0" y="2528681"/>
            <a:ext cx="24384000" cy="11188800"/>
          </a:xfrm>
          <a:prstGeom prst="rect">
            <a:avLst/>
          </a:prstGeom>
          <a:solidFill>
            <a:srgbClr val="BECDDC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" name="Digital dabei – Startpaket…"/>
          <p:cNvSpPr txBox="1">
            <a:spLocks/>
          </p:cNvSpPr>
          <p:nvPr/>
        </p:nvSpPr>
        <p:spPr>
          <a:xfrm>
            <a:off x="2340000" y="853200"/>
            <a:ext cx="15233750" cy="151895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457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60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defTabSz="402336" hangingPunct="1">
              <a:lnSpc>
                <a:spcPct val="100000"/>
              </a:lnSpc>
              <a:defRPr sz="7919" spc="0">
                <a:latin typeface="Source Sans Pro"/>
                <a:ea typeface="Source Sans Pro"/>
                <a:cs typeface="Source Sans Pro"/>
                <a:sym typeface="Source Sans Pro"/>
              </a:defRPr>
            </a:pPr>
            <a:r>
              <a:rPr lang="de-DE" sz="7800" spc="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rPr>
              <a:t>Digital dabei – Startpaket</a:t>
            </a:r>
          </a:p>
        </p:txBody>
      </p:sp>
      <p:sp>
        <p:nvSpPr>
          <p:cNvPr id="4" name="Linie"/>
          <p:cNvSpPr/>
          <p:nvPr/>
        </p:nvSpPr>
        <p:spPr>
          <a:xfrm>
            <a:off x="0" y="2528681"/>
            <a:ext cx="24384000" cy="0"/>
          </a:xfrm>
          <a:prstGeom prst="line">
            <a:avLst/>
          </a:prstGeom>
          <a:ln w="762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5" name="Digital dabei – Startpaket…"/>
          <p:cNvSpPr txBox="1">
            <a:spLocks/>
          </p:cNvSpPr>
          <p:nvPr/>
        </p:nvSpPr>
        <p:spPr>
          <a:xfrm>
            <a:off x="2391341" y="5812723"/>
            <a:ext cx="13722754" cy="61765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t">
            <a:normAutofit/>
          </a:bodyPr>
          <a:lstStyle>
            <a:lvl1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457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60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defTabSz="402336" hangingPunct="1">
              <a:lnSpc>
                <a:spcPts val="6000"/>
              </a:lnSpc>
              <a:defRPr sz="4840" b="0" spc="0">
                <a:latin typeface="Source Sans Pro"/>
                <a:ea typeface="Source Sans Pro"/>
                <a:cs typeface="Source Sans Pro"/>
                <a:sym typeface="Source Sans Pro"/>
              </a:defRPr>
            </a:pPr>
            <a:endParaRPr lang="de-DE" sz="4600" b="0" spc="0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ea typeface="Source Sans Pro" charset="0"/>
              <a:cs typeface="Calibri" panose="020F0502020204030204" pitchFamily="34" charset="0"/>
              <a:sym typeface="Source Sans Pro"/>
            </a:endParaRPr>
          </a:p>
        </p:txBody>
      </p:sp>
      <p:sp>
        <p:nvSpPr>
          <p:cNvPr id="6" name="Digital dabei – Startpaket…"/>
          <p:cNvSpPr txBox="1">
            <a:spLocks/>
          </p:cNvSpPr>
          <p:nvPr/>
        </p:nvSpPr>
        <p:spPr>
          <a:xfrm>
            <a:off x="2340000" y="4139198"/>
            <a:ext cx="12179461" cy="38916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t">
            <a:normAutofit/>
          </a:bodyPr>
          <a:lstStyle>
            <a:lvl1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457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60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defTabSz="402336" hangingPunct="1">
              <a:lnSpc>
                <a:spcPct val="100000"/>
              </a:lnSpc>
              <a:defRPr sz="7919" spc="0">
                <a:latin typeface="Source Sans Pro"/>
                <a:ea typeface="Source Sans Pro"/>
                <a:cs typeface="Source Sans Pro"/>
                <a:sym typeface="Source Sans Pro"/>
              </a:defRPr>
            </a:pPr>
            <a:r>
              <a:rPr lang="de-DE" sz="7800" spc="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Source Sans Pro" charset="0"/>
                <a:cs typeface="Calibri" panose="020F0502020204030204" pitchFamily="34" charset="0"/>
                <a:sym typeface="Source Sans Pro"/>
              </a:rPr>
              <a:t>Danke und bis </a:t>
            </a:r>
          </a:p>
          <a:p>
            <a:pPr defTabSz="402336" hangingPunct="1">
              <a:lnSpc>
                <a:spcPct val="100000"/>
              </a:lnSpc>
              <a:defRPr sz="7919" spc="0">
                <a:latin typeface="Source Sans Pro"/>
                <a:ea typeface="Source Sans Pro"/>
                <a:cs typeface="Source Sans Pro"/>
                <a:sym typeface="Source Sans Pro"/>
              </a:defRPr>
            </a:pPr>
            <a:r>
              <a:rPr lang="de-DE" sz="7800" spc="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Source Sans Pro" charset="0"/>
                <a:cs typeface="Calibri" panose="020F0502020204030204" pitchFamily="34" charset="0"/>
                <a:sym typeface="Source Sans Pro"/>
              </a:rPr>
              <a:t>zum nächsten Mal!</a:t>
            </a:r>
          </a:p>
        </p:txBody>
      </p:sp>
      <p:pic>
        <p:nvPicPr>
          <p:cNvPr id="8" name="Bild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05312" y="1531088"/>
            <a:ext cx="3234266" cy="11650074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E6E8E73E-EA4E-F391-1012-A9C5039499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419200" y="12767564"/>
            <a:ext cx="3585183" cy="527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590289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177</Words>
  <Application>Microsoft Macintosh PowerPoint</Application>
  <PresentationFormat>Benutzerdefiniert</PresentationFormat>
  <Paragraphs>23</Paragraphs>
  <Slides>5</Slides>
  <Notes>4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5</vt:i4>
      </vt:variant>
    </vt:vector>
  </HeadingPairs>
  <TitlesOfParts>
    <vt:vector size="9" baseType="lpstr">
      <vt:lpstr>Calibri</vt:lpstr>
      <vt:lpstr>Helvetica Neue</vt:lpstr>
      <vt:lpstr>Helvetica Neue Medium</vt:lpstr>
      <vt:lpstr>21_BasicWhite</vt:lpstr>
      <vt:lpstr>Digital dabei – Startpaket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Digital dabei – Startpaket  Baustein 3  In diesem Baustein werden die Bedien-Gesten gemeinsam geübt, sowie die Grundlagen für die eigenständige Weiterarbeit mit der App vermittelt.</dc:title>
  <cp:lastModifiedBy>Paula Segler</cp:lastModifiedBy>
  <cp:revision>43</cp:revision>
  <dcterms:modified xsi:type="dcterms:W3CDTF">2023-11-14T10:44:51Z</dcterms:modified>
</cp:coreProperties>
</file>