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57" r:id="rId3"/>
    <p:sldId id="258" r:id="rId4"/>
    <p:sldId id="264" r:id="rId5"/>
    <p:sldId id="259" r:id="rId6"/>
    <p:sldId id="274" r:id="rId7"/>
    <p:sldId id="276" r:id="rId8"/>
    <p:sldId id="284" r:id="rId9"/>
    <p:sldId id="279" r:id="rId10"/>
    <p:sldId id="286" r:id="rId1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8525985-B0B3-F8F4-DD22-7915FA5D2DE1}" name="Ronja Hofmann" initials="RH" userId="S::rh@bf-medienbildung.de::cb3cacc5-58e6-4ec0-a79d-925b85d5fc3f" providerId="AD"/>
  <p188:author id="{27781B9B-DB0B-2BF3-8D51-399199A9C926}" name="Mila Hundertmark" initials="MH" userId="S::mh@bfmedienbildung.onmicrosoft.com::dc2ff571-0a46-492d-8d0c-a6ccef4e72d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BECDDC"/>
    <a:srgbClr val="E60A2D"/>
    <a:srgbClr val="5564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41"/>
    <p:restoredTop sz="80704"/>
  </p:normalViewPr>
  <p:slideViewPr>
    <p:cSldViewPr snapToGrid="0" snapToObjects="1">
      <p:cViewPr varScale="1">
        <p:scale>
          <a:sx n="49" d="100"/>
          <a:sy n="49" d="100"/>
        </p:scale>
        <p:origin x="107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8/10/relationships/authors" Targe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sz="2200">
                <a:effectLst/>
                <a:latin typeface="+mn-lt"/>
                <a:ea typeface="+mn-ea"/>
                <a:cs typeface="+mn-cs"/>
                <a:sym typeface="Helvetica Neue"/>
              </a:rPr>
              <a:t>Begrüßen Sie die Teilnehmenden und geben Sie einen Überblick über die heutige Begleitung. Erinnern Sie an die App „Starthilfe – digital dabei“ und die bereits beim letzten Mal angeschaute Einführung. Schon dabei wurde eine Bedien-Geste, nämlich das Tippen, benötigt. Kündigen Sie an, dass das heutige Treffen ganz im Zeichen dieser und weiterer Gesten zur Bedienung des Geräts steht. (Dauer 5 Minuten)</a:t>
            </a:r>
          </a:p>
          <a:p>
            <a:endParaRPr lang="de-DE"/>
          </a:p>
        </p:txBody>
      </p:sp>
    </p:spTree>
    <p:extLst>
      <p:ext uri="{BB962C8B-B14F-4D97-AF65-F5344CB8AC3E}">
        <p14:creationId xmlns:p14="http://schemas.microsoft.com/office/powerpoint/2010/main" val="2102392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xfrm>
            <a:off x="381000" y="685800"/>
            <a:ext cx="6096000" cy="3429000"/>
          </a:xfrm>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sz="2200">
                <a:effectLst/>
                <a:latin typeface="+mn-lt"/>
                <a:ea typeface="+mn-ea"/>
                <a:cs typeface="+mn-cs"/>
                <a:sym typeface="Helvetica Neue"/>
              </a:rPr>
              <a:t>Damit eine Weiterarbeit in der App (im Rahmen der Begleitung und anschließend auch allein zu Hause) möglich ist, muss das Gerät aktiviert werden und die App darauf gefunden werden. Erproben Sie dies gemeinsam. </a:t>
            </a:r>
            <a:r>
              <a:rPr lang="de-DE">
                <a:solidFill>
                  <a:srgbClr val="000000"/>
                </a:solidFill>
                <a:effectLst/>
                <a:latin typeface="Helvetica Neue" panose="02000503000000020004" pitchFamily="2" charset="0"/>
              </a:rPr>
              <a:t>(Folie 1/3, Gesamtdauer der 3 Folien: 10 Minuten)</a:t>
            </a:r>
          </a:p>
          <a:p>
            <a:endParaRPr lang="de-DE" sz="2200">
              <a:effectLst/>
              <a:latin typeface="+mn-lt"/>
              <a:ea typeface="+mn-ea"/>
              <a:cs typeface="+mn-cs"/>
              <a:sym typeface="Helvetica Neue"/>
            </a:endParaRPr>
          </a:p>
          <a:p>
            <a:endParaRPr lang="de-DE" sz="2200">
              <a:effectLst/>
              <a:latin typeface="+mn-lt"/>
              <a:ea typeface="+mn-ea"/>
              <a:cs typeface="+mn-cs"/>
              <a:sym typeface="Helvetica Neue"/>
            </a:endParaRPr>
          </a:p>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Es ist wichtig, dass die Teilnehmenden ebenfalls die Vorgehensweise kennen, wenn der Akku des Geräts leer ist. Erinnern Sie daran, dass bei dieser Übung unbedingt die PIN der SIM-Karte benötigt wird (außer bei Tablets ohne SIM-Karte). Falls die Teilnehmenden ihre PIN nicht kennen, muss die Übung ausgelassen werden. Regen Sie dann dazu an, dass die Teilnehmenden ihre PIN bei der Person erfragen, die das Gerät grundlegend eingerichtet hat.</a:t>
            </a:r>
          </a:p>
          <a:p>
            <a:endParaRPr lang="de-DE" dirty="0"/>
          </a:p>
          <a:p>
            <a:r>
              <a:rPr lang="de-DE" dirty="0"/>
              <a:t>(Falls Teilnehmende an ihrem Gerät bereits eine Bildschirmsperre aktiviert haben, verwechseln Sie bitte nicht einen ggf. dafür einzugebenden Code mit der PIN der SIM-Karte!)</a:t>
            </a:r>
          </a:p>
        </p:txBody>
      </p:sp>
    </p:spTree>
    <p:extLst>
      <p:ext uri="{BB962C8B-B14F-4D97-AF65-F5344CB8AC3E}">
        <p14:creationId xmlns:p14="http://schemas.microsoft.com/office/powerpoint/2010/main" val="1725360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a:t>Erklären Sie die Vorgehensweise, wenn der Akku des Geräts leer oder das Gerät ausgeschaltet ist.</a:t>
            </a:r>
          </a:p>
        </p:txBody>
      </p:sp>
    </p:spTree>
    <p:extLst>
      <p:ext uri="{BB962C8B-B14F-4D97-AF65-F5344CB8AC3E}">
        <p14:creationId xmlns:p14="http://schemas.microsoft.com/office/powerpoint/2010/main" val="1659871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sz="2200" dirty="0">
                <a:effectLst/>
                <a:latin typeface="+mn-lt"/>
                <a:ea typeface="+mn-ea"/>
                <a:cs typeface="+mn-cs"/>
                <a:sym typeface="Helvetica Neue"/>
              </a:rPr>
              <a:t>Achten Sie immer, wenn Sie die App im Rahmen der Begleitung verwenden, darauf, dass die Geräte aller Teilnehmenden relativ leise eingestellt sind und sich die Teilnehmenden im Raum verteilen – die App enthält Audio. Sind die Geräte zu laut eingestellt, kommt es zu einem lauten Stimmengewirr. Sofern Teilnehmende über Kopfhörer verfügen, sollten diese immer beim Verwenden der App im Rahmen der Begleitung benutzt werden.</a:t>
            </a:r>
          </a:p>
          <a:p>
            <a:endParaRPr lang="de-DE" sz="2200" dirty="0">
              <a:effectLst/>
              <a:latin typeface="+mn-lt"/>
              <a:ea typeface="+mn-ea"/>
              <a:cs typeface="+mn-cs"/>
              <a:sym typeface="Helvetica Neue"/>
            </a:endParaRPr>
          </a:p>
          <a:p>
            <a:r>
              <a:rPr lang="de-DE" sz="2200" dirty="0">
                <a:effectLst/>
                <a:latin typeface="+mn-lt"/>
                <a:ea typeface="+mn-ea"/>
                <a:cs typeface="+mn-cs"/>
                <a:sym typeface="Helvetica Neue"/>
              </a:rPr>
              <a:t>Lassen Sie die Teilnehmenden das </a:t>
            </a:r>
            <a:r>
              <a:rPr lang="de-DE" sz="2200" b="1" dirty="0">
                <a:effectLst/>
                <a:latin typeface="+mn-lt"/>
                <a:ea typeface="+mn-ea"/>
                <a:cs typeface="+mn-cs"/>
                <a:sym typeface="Helvetica Neue"/>
              </a:rPr>
              <a:t>Modul 1 der Starthilfe-App</a:t>
            </a:r>
            <a:r>
              <a:rPr lang="de-DE" sz="2200" dirty="0">
                <a:effectLst/>
                <a:latin typeface="+mn-lt"/>
                <a:ea typeface="+mn-ea"/>
                <a:cs typeface="+mn-cs"/>
                <a:sym typeface="Helvetica Neue"/>
              </a:rPr>
              <a:t> eigenständig absolvieren und stehen Sie dabei als Lernberaterin oder Lernberater für Rückfragen oder bei Stolpersteinen zur Verfügung. </a:t>
            </a:r>
          </a:p>
          <a:p>
            <a:r>
              <a:rPr lang="de-DE" sz="2200" dirty="0">
                <a:effectLst/>
                <a:latin typeface="+mn-lt"/>
                <a:ea typeface="+mn-ea"/>
                <a:cs typeface="+mn-cs"/>
                <a:sym typeface="Helvetica Neue"/>
              </a:rPr>
              <a:t>Drei vertiefende Übungen sind als Hausaufgabe geplant, helfen Sie also dabei, diese zunächst zu überspringen: </a:t>
            </a:r>
          </a:p>
          <a:p>
            <a:r>
              <a:rPr lang="de-DE" sz="2200" dirty="0">
                <a:effectLst/>
                <a:latin typeface="+mn-lt"/>
                <a:ea typeface="+mn-ea"/>
                <a:cs typeface="+mn-cs"/>
                <a:sym typeface="Helvetica Neue"/>
              </a:rPr>
              <a:t>„Wischen üben: Figuren gestalten“, </a:t>
            </a:r>
          </a:p>
          <a:p>
            <a:r>
              <a:rPr lang="de-DE" sz="2200" dirty="0">
                <a:effectLst/>
                <a:latin typeface="+mn-lt"/>
                <a:ea typeface="+mn-ea"/>
                <a:cs typeface="+mn-cs"/>
                <a:sym typeface="Helvetica Neue"/>
              </a:rPr>
              <a:t>„Ziehen üben: Das Labyrinth“ und </a:t>
            </a:r>
          </a:p>
          <a:p>
            <a:r>
              <a:rPr lang="de-DE" sz="2200" dirty="0">
                <a:effectLst/>
                <a:latin typeface="+mn-lt"/>
                <a:ea typeface="+mn-ea"/>
                <a:cs typeface="+mn-cs"/>
                <a:sym typeface="Helvetica Neue"/>
              </a:rPr>
              <a:t>„Zoomen üben: Das Suchbild“. </a:t>
            </a:r>
          </a:p>
          <a:p>
            <a:r>
              <a:rPr lang="de-DE" dirty="0"/>
              <a:t>(Dauer: 30 Minuten)</a:t>
            </a:r>
          </a:p>
        </p:txBody>
      </p:sp>
    </p:spTree>
    <p:extLst>
      <p:ext uri="{BB962C8B-B14F-4D97-AF65-F5344CB8AC3E}">
        <p14:creationId xmlns:p14="http://schemas.microsoft.com/office/powerpoint/2010/main" val="3445554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sz="2200" dirty="0">
                <a:effectLst/>
                <a:latin typeface="+mn-lt"/>
                <a:ea typeface="+mn-ea"/>
                <a:cs typeface="+mn-cs"/>
                <a:sym typeface="Helvetica Neue"/>
              </a:rPr>
              <a:t>Üben Sie erneut gemeinsam, das Gerät aus dem Ruhezustand (oder sogar dem ausgeschalteten Zustand) zu aktivieren und die App zu finden. </a:t>
            </a:r>
          </a:p>
          <a:p>
            <a:pPr marL="0" marR="0" lvl="0" indent="0" defTabSz="457200" eaLnBrk="1" fontAlgn="auto" latinLnBrk="0" hangingPunct="1">
              <a:lnSpc>
                <a:spcPct val="117999"/>
              </a:lnSpc>
              <a:spcBef>
                <a:spcPts val="0"/>
              </a:spcBef>
              <a:spcAft>
                <a:spcPts val="0"/>
              </a:spcAft>
              <a:buClrTx/>
              <a:buSzTx/>
              <a:buFontTx/>
              <a:buNone/>
              <a:tabLst/>
              <a:defRPr/>
            </a:pPr>
            <a:r>
              <a:rPr lang="de-DE" sz="2200" dirty="0">
                <a:effectLst/>
                <a:latin typeface="+mn-lt"/>
                <a:ea typeface="+mn-ea"/>
                <a:cs typeface="+mn-cs"/>
                <a:sym typeface="Helvetica Neue"/>
              </a:rPr>
              <a:t>Gehen Sie innerhalb der App gemeinsam ins Menü. Erinnern Sie an die Einführung, die die Teilnehmenden als Hilfestellung immer wieder aufrufen können. Zeigen Sie auch, wie einzelne Übungen aus dem Menü heraus aufgerufen werden können. Erinnern Sie ebenfalls an das Burger-Menü und dessen Hilfestellung über die Schaltfläche „Was soll ich tun?“. </a:t>
            </a:r>
            <a:r>
              <a:rPr lang="de-DE" dirty="0">
                <a:solidFill>
                  <a:srgbClr val="000000"/>
                </a:solidFill>
                <a:effectLst/>
                <a:latin typeface="Helvetica Neue" panose="02000503000000020004" pitchFamily="2" charset="0"/>
              </a:rPr>
              <a:t>(Folie 1/2, Gesamtdauer der 2 Folien: 10 Minuten)</a:t>
            </a:r>
          </a:p>
          <a:p>
            <a:endParaRPr lang="de-DE" sz="2200" dirty="0">
              <a:effectLst/>
              <a:latin typeface="+mn-lt"/>
              <a:ea typeface="+mn-ea"/>
              <a:cs typeface="+mn-cs"/>
              <a:sym typeface="Helvetica Neue"/>
            </a:endParaRPr>
          </a:p>
          <a:p>
            <a:endParaRPr lang="de-DE" sz="2200" dirty="0">
              <a:effectLst/>
              <a:latin typeface="+mn-lt"/>
              <a:ea typeface="+mn-ea"/>
              <a:cs typeface="+mn-cs"/>
              <a:sym typeface="Helvetica Neue"/>
            </a:endParaRPr>
          </a:p>
          <a:p>
            <a:endParaRPr lang="de-DE" dirty="0"/>
          </a:p>
        </p:txBody>
      </p:sp>
    </p:spTree>
    <p:extLst>
      <p:ext uri="{BB962C8B-B14F-4D97-AF65-F5344CB8AC3E}">
        <p14:creationId xmlns:p14="http://schemas.microsoft.com/office/powerpoint/2010/main" val="2447822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sz="2200" dirty="0">
                <a:effectLst/>
                <a:latin typeface="+mn-lt"/>
                <a:ea typeface="+mn-ea"/>
                <a:cs typeface="+mn-cs"/>
                <a:sym typeface="Helvetica Neue"/>
              </a:rPr>
              <a:t>Geben Sie dann das Arbeitsblatt </a:t>
            </a:r>
            <a:r>
              <a:rPr lang="de-DE" sz="2200" b="1" dirty="0">
                <a:effectLst/>
                <a:latin typeface="+mn-lt"/>
                <a:ea typeface="+mn-ea"/>
                <a:cs typeface="+mn-cs"/>
                <a:sym typeface="Helvetica Neue"/>
              </a:rPr>
              <a:t>„Gerät aktivieren, App öffnen und Übungen aufrufen“</a:t>
            </a:r>
            <a:r>
              <a:rPr lang="de-DE" sz="2200" dirty="0">
                <a:effectLst/>
                <a:latin typeface="+mn-lt"/>
                <a:ea typeface="+mn-ea"/>
                <a:cs typeface="+mn-cs"/>
                <a:sym typeface="Helvetica Neue"/>
              </a:rPr>
              <a:t> aus und erklären Sie die Aufgabe zur Vertiefung bis zum kommenden Treffen.</a:t>
            </a:r>
          </a:p>
          <a:p>
            <a:pPr marL="0" marR="0" lvl="0" indent="0" defTabSz="457200" eaLnBrk="1" fontAlgn="auto" latinLnBrk="0" hangingPunct="1">
              <a:lnSpc>
                <a:spcPct val="117999"/>
              </a:lnSpc>
              <a:spcBef>
                <a:spcPts val="0"/>
              </a:spcBef>
              <a:spcAft>
                <a:spcPts val="0"/>
              </a:spcAft>
              <a:buClrTx/>
              <a:buSzTx/>
              <a:buFontTx/>
              <a:buNone/>
              <a:tabLst/>
              <a:defRPr/>
            </a:pPr>
            <a:endParaRPr lang="de-DE" sz="2200" dirty="0">
              <a:effectLst/>
              <a:latin typeface="+mn-lt"/>
              <a:ea typeface="+mn-ea"/>
              <a:cs typeface="+mn-cs"/>
              <a:sym typeface="Helvetica Neue"/>
            </a:endParaRPr>
          </a:p>
        </p:txBody>
      </p:sp>
    </p:spTree>
    <p:extLst>
      <p:ext uri="{BB962C8B-B14F-4D97-AF65-F5344CB8AC3E}">
        <p14:creationId xmlns:p14="http://schemas.microsoft.com/office/powerpoint/2010/main" val="3208151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sz="2200">
                <a:effectLst/>
                <a:latin typeface="+mn-lt"/>
                <a:ea typeface="+mn-ea"/>
                <a:cs typeface="+mn-cs"/>
                <a:sym typeface="Helvetica Neue"/>
              </a:rPr>
              <a:t>Klären Sie Fragen, kündigen Sie das nächste Treffen an und verabschieden Sie sich. (Dauer: 5 Minuten)</a:t>
            </a:r>
          </a:p>
          <a:p>
            <a:endParaRPr lang="de-DE"/>
          </a:p>
        </p:txBody>
      </p:sp>
    </p:spTree>
    <p:extLst>
      <p:ext uri="{BB962C8B-B14F-4D97-AF65-F5344CB8AC3E}">
        <p14:creationId xmlns:p14="http://schemas.microsoft.com/office/powerpoint/2010/main" val="988615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el">
    <p:spTree>
      <p:nvGrpSpPr>
        <p:cNvPr id="1" name=""/>
        <p:cNvGrpSpPr/>
        <p:nvPr/>
      </p:nvGrpSpPr>
      <p:grpSpPr>
        <a:xfrm>
          <a:off x="0" y="0"/>
          <a:ext cx="0" cy="0"/>
          <a:chOff x="0" y="0"/>
          <a:chExt cx="0" cy="0"/>
        </a:xfrm>
      </p:grpSpPr>
      <p:sp>
        <p:nvSpPr>
          <p:cNvPr id="11" name="Autor und Datum"/>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Autor und Datum</a:t>
            </a:r>
          </a:p>
        </p:txBody>
      </p:sp>
      <p:sp>
        <p:nvSpPr>
          <p:cNvPr id="12" name="Titel der Präsentation"/>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Titel der Präsentation</a:t>
            </a:r>
          </a:p>
        </p:txBody>
      </p:sp>
      <p:sp>
        <p:nvSpPr>
          <p:cNvPr id="13" name="Textebene 1…"/>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Präsentationsuntertitel</a:t>
            </a:r>
          </a:p>
          <a:p>
            <a:pPr lvl="1"/>
            <a:endParaRPr/>
          </a:p>
          <a:p>
            <a:pPr lvl="2"/>
            <a:endParaRPr/>
          </a:p>
          <a:p>
            <a:pPr lvl="3"/>
            <a:endParaRPr/>
          </a:p>
          <a:p>
            <a:pPr lvl="4"/>
            <a:endParaRPr/>
          </a:p>
        </p:txBody>
      </p:sp>
      <p:sp>
        <p:nvSpPr>
          <p:cNvPr id="14" name="Foliennummer"/>
          <p:cNvSpPr txBox="1">
            <a:spLocks noGrp="1"/>
          </p:cNvSpPr>
          <p:nvPr>
            <p:ph type="sldNum" sz="quarter" idx="2"/>
          </p:nvPr>
        </p:nvSpPr>
        <p:spPr>
          <a:prstGeom prst="rect">
            <a:avLst/>
          </a:prstGeom>
        </p:spPr>
        <p:txBody>
          <a:bodyPr/>
          <a:lstStyle/>
          <a:p>
            <a:fld id="{86CB4B4D-7CA3-9044-876B-883B54F8677D}" type="slidenum">
              <a:rPr/>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Aufstellung">
    <p:spTree>
      <p:nvGrpSpPr>
        <p:cNvPr id="1" name=""/>
        <p:cNvGrpSpPr/>
        <p:nvPr/>
      </p:nvGrpSpPr>
      <p:grpSpPr>
        <a:xfrm>
          <a:off x="0" y="0"/>
          <a:ext cx="0" cy="0"/>
          <a:chOff x="0" y="0"/>
          <a:chExt cx="0" cy="0"/>
        </a:xfrm>
      </p:grpSpPr>
      <p:sp>
        <p:nvSpPr>
          <p:cNvPr id="98" name="Textebene 1…"/>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Aufstellung</a:t>
            </a:r>
          </a:p>
          <a:p>
            <a:pPr lvl="1"/>
            <a:endParaRPr/>
          </a:p>
          <a:p>
            <a:pPr lvl="2"/>
            <a:endParaRPr/>
          </a:p>
          <a:p>
            <a:pPr lvl="3"/>
            <a:endParaRPr/>
          </a:p>
          <a:p>
            <a:pPr lvl="4"/>
            <a:endParaRPr/>
          </a:p>
        </p:txBody>
      </p:sp>
      <p:sp>
        <p:nvSpPr>
          <p:cNvPr id="99" name="Foliennummer"/>
          <p:cNvSpPr txBox="1">
            <a:spLocks noGrp="1"/>
          </p:cNvSpPr>
          <p:nvPr>
            <p:ph type="sldNum" sz="quarter" idx="2"/>
          </p:nvPr>
        </p:nvSpPr>
        <p:spPr>
          <a:prstGeom prst="rect">
            <a:avLst/>
          </a:prstGeom>
        </p:spPr>
        <p:txBody>
          <a:bodyPr/>
          <a:lstStyle/>
          <a:p>
            <a:fld id="{86CB4B4D-7CA3-9044-876B-883B54F8677D}" type="slidenum">
              <a:rPr/>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akt (groß)">
    <p:spTree>
      <p:nvGrpSpPr>
        <p:cNvPr id="1" name=""/>
        <p:cNvGrpSpPr/>
        <p:nvPr/>
      </p:nvGrpSpPr>
      <p:grpSpPr>
        <a:xfrm>
          <a:off x="0" y="0"/>
          <a:ext cx="0" cy="0"/>
          <a:chOff x="0" y="0"/>
          <a:chExt cx="0" cy="0"/>
        </a:xfrm>
      </p:grpSpPr>
      <p:sp>
        <p:nvSpPr>
          <p:cNvPr id="106" name="Textebene 1…"/>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100 %</a:t>
            </a:r>
          </a:p>
          <a:p>
            <a:pPr lvl="1"/>
            <a:endParaRPr/>
          </a:p>
          <a:p>
            <a:pPr lvl="2"/>
            <a:endParaRPr/>
          </a:p>
          <a:p>
            <a:pPr lvl="3"/>
            <a:endParaRPr/>
          </a:p>
          <a:p>
            <a:pPr lvl="4"/>
            <a:endParaRPr/>
          </a:p>
        </p:txBody>
      </p:sp>
      <p:sp>
        <p:nvSpPr>
          <p:cNvPr id="107" name="Fakte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Fakten</a:t>
            </a:r>
          </a:p>
        </p:txBody>
      </p:sp>
      <p:sp>
        <p:nvSpPr>
          <p:cNvPr id="108" name="Foliennummer"/>
          <p:cNvSpPr txBox="1">
            <a:spLocks noGrp="1"/>
          </p:cNvSpPr>
          <p:nvPr>
            <p:ph type="sldNum" sz="quarter" idx="2"/>
          </p:nvPr>
        </p:nvSpPr>
        <p:spPr>
          <a:prstGeom prst="rect">
            <a:avLst/>
          </a:prstGeom>
        </p:spPr>
        <p:txBody>
          <a:bodyPr/>
          <a:lstStyle/>
          <a:p>
            <a:fld id="{86CB4B4D-7CA3-9044-876B-883B54F8677D}" type="slidenum">
              <a:rPr/>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Zitat">
    <p:spTree>
      <p:nvGrpSpPr>
        <p:cNvPr id="1" name=""/>
        <p:cNvGrpSpPr/>
        <p:nvPr/>
      </p:nvGrpSpPr>
      <p:grpSpPr>
        <a:xfrm>
          <a:off x="0" y="0"/>
          <a:ext cx="0" cy="0"/>
          <a:chOff x="0" y="0"/>
          <a:chExt cx="0" cy="0"/>
        </a:xfrm>
      </p:grpSpPr>
      <p:sp>
        <p:nvSpPr>
          <p:cNvPr id="115" name="Quellenangabe"/>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Quellenangabe</a:t>
            </a:r>
          </a:p>
        </p:txBody>
      </p:sp>
      <p:sp>
        <p:nvSpPr>
          <p:cNvPr id="116" name="Textebene 1…"/>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„Bemerkenswert“</a:t>
            </a:r>
          </a:p>
          <a:p>
            <a:pPr lvl="1"/>
            <a:endParaRPr/>
          </a:p>
          <a:p>
            <a:pPr lvl="2"/>
            <a:endParaRPr/>
          </a:p>
          <a:p>
            <a:pPr lvl="3"/>
            <a:endParaRPr/>
          </a:p>
          <a:p>
            <a:pPr lvl="4"/>
            <a:endParaRPr/>
          </a:p>
        </p:txBody>
      </p:sp>
      <p:sp>
        <p:nvSpPr>
          <p:cNvPr id="117" name="Foliennummer"/>
          <p:cNvSpPr txBox="1">
            <a:spLocks noGrp="1"/>
          </p:cNvSpPr>
          <p:nvPr>
            <p:ph type="sldNum" sz="quarter" idx="2"/>
          </p:nvPr>
        </p:nvSpPr>
        <p:spPr>
          <a:prstGeom prst="rect">
            <a:avLst/>
          </a:prstGeom>
        </p:spPr>
        <p:txBody>
          <a:bodyPr/>
          <a:lstStyle/>
          <a:p>
            <a:fld id="{86CB4B4D-7CA3-9044-876B-883B54F8677D}" type="slidenum">
              <a:rPr/>
              <a:t>‹Nr.›</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Foto - 3 Stück">
    <p:spTree>
      <p:nvGrpSpPr>
        <p:cNvPr id="1" name=""/>
        <p:cNvGrpSpPr/>
        <p:nvPr/>
      </p:nvGrpSpPr>
      <p:grpSpPr>
        <a:xfrm>
          <a:off x="0" y="0"/>
          <a:ext cx="0" cy="0"/>
          <a:chOff x="0" y="0"/>
          <a:chExt cx="0" cy="0"/>
        </a:xfrm>
      </p:grpSpPr>
      <p:sp>
        <p:nvSpPr>
          <p:cNvPr id="124" name="Bild"/>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Bild"/>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Bild"/>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Foliennummer"/>
          <p:cNvSpPr txBox="1">
            <a:spLocks noGrp="1"/>
          </p:cNvSpPr>
          <p:nvPr>
            <p:ph type="sldNum" sz="quarter" idx="2"/>
          </p:nvPr>
        </p:nvSpPr>
        <p:spPr>
          <a:prstGeom prst="rect">
            <a:avLst/>
          </a:prstGeom>
        </p:spPr>
        <p:txBody>
          <a:bodyPr/>
          <a:lstStyle/>
          <a:p>
            <a:fld id="{86CB4B4D-7CA3-9044-876B-883B54F8677D}" type="slidenum">
              <a:rPr/>
              <a:t>‹Nr.›</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34" name="Bild"/>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Folien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t>‹Nr.›</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Leer">
    <p:spTree>
      <p:nvGrpSpPr>
        <p:cNvPr id="1" name=""/>
        <p:cNvGrpSpPr/>
        <p:nvPr/>
      </p:nvGrpSpPr>
      <p:grpSpPr>
        <a:xfrm>
          <a:off x="0" y="0"/>
          <a:ext cx="0" cy="0"/>
          <a:chOff x="0" y="0"/>
          <a:chExt cx="0" cy="0"/>
        </a:xfrm>
      </p:grpSpPr>
      <p:sp>
        <p:nvSpPr>
          <p:cNvPr id="142" name="Foliennummer"/>
          <p:cNvSpPr txBox="1">
            <a:spLocks noGrp="1"/>
          </p:cNvSpPr>
          <p:nvPr>
            <p:ph type="sldNum" sz="quarter" idx="2"/>
          </p:nvPr>
        </p:nvSpPr>
        <p:spPr>
          <a:prstGeom prst="rect">
            <a:avLst/>
          </a:prstGeom>
        </p:spPr>
        <p:txBody>
          <a:bodyPr/>
          <a:lstStyle/>
          <a:p>
            <a:fld id="{86CB4B4D-7CA3-9044-876B-883B54F8677D}" type="slidenum">
              <a:rPr/>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el &amp; F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Titel der Präsentation"/>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Titel der Präsentation</a:t>
            </a:r>
          </a:p>
        </p:txBody>
      </p:sp>
      <p:sp>
        <p:nvSpPr>
          <p:cNvPr id="23" name="Autor und Datum"/>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Autor und Datum</a:t>
            </a:r>
          </a:p>
        </p:txBody>
      </p:sp>
      <p:sp>
        <p:nvSpPr>
          <p:cNvPr id="24" name="Textebene 1…"/>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Präsentationsuntertitel</a:t>
            </a:r>
          </a:p>
          <a:p>
            <a:pPr lvl="1"/>
            <a:endParaRPr/>
          </a:p>
          <a:p>
            <a:pPr lvl="2"/>
            <a:endParaRPr/>
          </a:p>
          <a:p>
            <a:pPr lvl="3"/>
            <a:endParaRPr/>
          </a:p>
          <a:p>
            <a:pPr lvl="4"/>
            <a:endParaRPr/>
          </a:p>
        </p:txBody>
      </p:sp>
      <p:sp>
        <p:nvSpPr>
          <p:cNvPr id="25" name="Foliennummer"/>
          <p:cNvSpPr txBox="1">
            <a:spLocks noGrp="1"/>
          </p:cNvSpPr>
          <p:nvPr>
            <p:ph type="sldNum" sz="quarter" idx="2"/>
          </p:nvPr>
        </p:nvSpPr>
        <p:spPr>
          <a:prstGeom prst="rect">
            <a:avLst/>
          </a:prstGeom>
        </p:spPr>
        <p:txBody>
          <a:bodyPr/>
          <a:lstStyle/>
          <a:p>
            <a:fld id="{86CB4B4D-7CA3-9044-876B-883B54F8677D}" type="slidenum">
              <a:rPr/>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el &amp; Foto 2">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Folientitel"/>
          <p:cNvSpPr txBox="1">
            <a:spLocks noGrp="1"/>
          </p:cNvSpPr>
          <p:nvPr>
            <p:ph type="title" hasCustomPrompt="1"/>
          </p:nvPr>
        </p:nvSpPr>
        <p:spPr>
          <a:xfrm>
            <a:off x="1206500" y="1270000"/>
            <a:ext cx="9779000" cy="5882273"/>
          </a:xfrm>
          <a:prstGeom prst="rect">
            <a:avLst/>
          </a:prstGeom>
        </p:spPr>
        <p:txBody>
          <a:bodyPr anchor="b"/>
          <a:lstStyle/>
          <a:p>
            <a:r>
              <a:t>Folientitel</a:t>
            </a:r>
          </a:p>
        </p:txBody>
      </p:sp>
      <p:sp>
        <p:nvSpPr>
          <p:cNvPr id="34" name="Textebene 1…"/>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Folien-Untertitel</a:t>
            </a:r>
          </a:p>
          <a:p>
            <a:pPr lvl="1"/>
            <a:endParaRPr/>
          </a:p>
          <a:p>
            <a:pPr lvl="2"/>
            <a:endParaRPr/>
          </a:p>
          <a:p>
            <a:pPr lvl="3"/>
            <a:endParaRPr/>
          </a:p>
          <a:p>
            <a:pPr lvl="4"/>
            <a:endParaRPr/>
          </a:p>
        </p:txBody>
      </p:sp>
      <p:sp>
        <p:nvSpPr>
          <p:cNvPr id="35" name="Foliennumm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rPr/>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el &amp; Punkte">
    <p:spTree>
      <p:nvGrpSpPr>
        <p:cNvPr id="1" name=""/>
        <p:cNvGrpSpPr/>
        <p:nvPr/>
      </p:nvGrpSpPr>
      <p:grpSpPr>
        <a:xfrm>
          <a:off x="0" y="0"/>
          <a:ext cx="0" cy="0"/>
          <a:chOff x="0" y="0"/>
          <a:chExt cx="0" cy="0"/>
        </a:xfrm>
      </p:grpSpPr>
      <p:sp>
        <p:nvSpPr>
          <p:cNvPr id="42" name="Folientitel"/>
          <p:cNvSpPr txBox="1">
            <a:spLocks noGrp="1"/>
          </p:cNvSpPr>
          <p:nvPr>
            <p:ph type="title" hasCustomPrompt="1"/>
          </p:nvPr>
        </p:nvSpPr>
        <p:spPr>
          <a:prstGeom prst="rect">
            <a:avLst/>
          </a:prstGeom>
        </p:spPr>
        <p:txBody>
          <a:bodyPr/>
          <a:lstStyle/>
          <a:p>
            <a:r>
              <a:t>Folientitel</a:t>
            </a:r>
          </a:p>
        </p:txBody>
      </p:sp>
      <p:sp>
        <p:nvSpPr>
          <p:cNvPr id="43" name="Folien-Unterti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44" name="Textebene 1…"/>
          <p:cNvSpPr txBox="1">
            <a:spLocks noGrp="1"/>
          </p:cNvSpPr>
          <p:nvPr>
            <p:ph type="body" idx="1" hasCustomPrompt="1"/>
          </p:nvPr>
        </p:nvSpPr>
        <p:spPr>
          <a:prstGeom prst="rect">
            <a:avLst/>
          </a:prstGeom>
        </p:spPr>
        <p:txBody>
          <a:bodyPr/>
          <a:lstStyle/>
          <a:p>
            <a:r>
              <a:t>Text für Folienpunkt</a:t>
            </a:r>
          </a:p>
          <a:p>
            <a:pPr lvl="1"/>
            <a:endParaRPr/>
          </a:p>
          <a:p>
            <a:pPr lvl="2"/>
            <a:endParaRPr/>
          </a:p>
          <a:p>
            <a:pPr lvl="3"/>
            <a:endParaRPr/>
          </a:p>
          <a:p>
            <a:pPr lvl="4"/>
            <a:endParaRPr/>
          </a:p>
        </p:txBody>
      </p:sp>
      <p:sp>
        <p:nvSpPr>
          <p:cNvPr id="45" name="Foliennummer"/>
          <p:cNvSpPr txBox="1">
            <a:spLocks noGrp="1"/>
          </p:cNvSpPr>
          <p:nvPr>
            <p:ph type="sldNum" sz="quarter" idx="2"/>
          </p:nvPr>
        </p:nvSpPr>
        <p:spPr>
          <a:prstGeom prst="rect">
            <a:avLst/>
          </a:prstGeom>
        </p:spPr>
        <p:txBody>
          <a:bodyPr/>
          <a:lstStyle/>
          <a:p>
            <a:fld id="{86CB4B4D-7CA3-9044-876B-883B54F8677D}" type="slidenum">
              <a:rPr/>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unkte">
    <p:spTree>
      <p:nvGrpSpPr>
        <p:cNvPr id="1" name=""/>
        <p:cNvGrpSpPr/>
        <p:nvPr/>
      </p:nvGrpSpPr>
      <p:grpSpPr>
        <a:xfrm>
          <a:off x="0" y="0"/>
          <a:ext cx="0" cy="0"/>
          <a:chOff x="0" y="0"/>
          <a:chExt cx="0" cy="0"/>
        </a:xfrm>
      </p:grpSpPr>
      <p:sp>
        <p:nvSpPr>
          <p:cNvPr id="52" name="Textebene 1…"/>
          <p:cNvSpPr txBox="1">
            <a:spLocks noGrp="1"/>
          </p:cNvSpPr>
          <p:nvPr>
            <p:ph type="body" idx="1" hasCustomPrompt="1"/>
          </p:nvPr>
        </p:nvSpPr>
        <p:spPr>
          <a:prstGeom prst="rect">
            <a:avLst/>
          </a:prstGeom>
        </p:spPr>
        <p:txBody>
          <a:bodyPr numCol="2" spcCol="1098550"/>
          <a:lstStyle/>
          <a:p>
            <a:r>
              <a:t>Text für Folienpunkt</a:t>
            </a:r>
          </a:p>
          <a:p>
            <a:pPr lvl="1"/>
            <a:endParaRPr/>
          </a:p>
          <a:p>
            <a:pPr lvl="2"/>
            <a:endParaRPr/>
          </a:p>
          <a:p>
            <a:pPr lvl="3"/>
            <a:endParaRPr/>
          </a:p>
          <a:p>
            <a:pPr lvl="4"/>
            <a:endParaRPr/>
          </a:p>
        </p:txBody>
      </p:sp>
      <p:sp>
        <p:nvSpPr>
          <p:cNvPr id="53" name="Foliennummer"/>
          <p:cNvSpPr txBox="1">
            <a:spLocks noGrp="1"/>
          </p:cNvSpPr>
          <p:nvPr>
            <p:ph type="sldNum" sz="quarter" idx="2"/>
          </p:nvPr>
        </p:nvSpPr>
        <p:spPr>
          <a:prstGeom prst="rect">
            <a:avLst/>
          </a:prstGeom>
        </p:spPr>
        <p:txBody>
          <a:bodyPr/>
          <a:lstStyle/>
          <a:p>
            <a:fld id="{86CB4B4D-7CA3-9044-876B-883B54F8677D}" type="slidenum">
              <a:rPr/>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el, Punkte &amp; Foto">
    <p:spTree>
      <p:nvGrpSpPr>
        <p:cNvPr id="1" name=""/>
        <p:cNvGrpSpPr/>
        <p:nvPr/>
      </p:nvGrpSpPr>
      <p:grpSpPr>
        <a:xfrm>
          <a:off x="0" y="0"/>
          <a:ext cx="0" cy="0"/>
          <a:chOff x="0" y="0"/>
          <a:chExt cx="0" cy="0"/>
        </a:xfrm>
      </p:grpSpPr>
      <p:sp>
        <p:nvSpPr>
          <p:cNvPr id="60" name="Folien-Untertitel"/>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61" name="Textebene 1…"/>
          <p:cNvSpPr txBox="1">
            <a:spLocks noGrp="1"/>
          </p:cNvSpPr>
          <p:nvPr>
            <p:ph type="body" sz="half" idx="1" hasCustomPrompt="1"/>
          </p:nvPr>
        </p:nvSpPr>
        <p:spPr>
          <a:xfrm>
            <a:off x="1206500" y="4248504"/>
            <a:ext cx="9779000" cy="8256630"/>
          </a:xfrm>
          <a:prstGeom prst="rect">
            <a:avLst/>
          </a:prstGeom>
        </p:spPr>
        <p:txBody>
          <a:bodyPr/>
          <a:lstStyle/>
          <a:p>
            <a:r>
              <a:t>Text für Folienpunkt</a:t>
            </a:r>
          </a:p>
          <a:p>
            <a:pPr lvl="1"/>
            <a:endParaRPr/>
          </a:p>
          <a:p>
            <a:pPr lvl="2"/>
            <a:endParaRPr/>
          </a:p>
          <a:p>
            <a:pPr lvl="3"/>
            <a:endParaRPr/>
          </a:p>
          <a:p>
            <a:pPr lvl="4"/>
            <a:endParaRPr/>
          </a:p>
        </p:txBody>
      </p:sp>
      <p:sp>
        <p:nvSpPr>
          <p:cNvPr id="62" name="660384004_1290x1720.jpg"/>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Folientitel"/>
          <p:cNvSpPr txBox="1">
            <a:spLocks noGrp="1"/>
          </p:cNvSpPr>
          <p:nvPr>
            <p:ph type="title" hasCustomPrompt="1"/>
          </p:nvPr>
        </p:nvSpPr>
        <p:spPr>
          <a:xfrm>
            <a:off x="1206500" y="1079500"/>
            <a:ext cx="9779000" cy="1435100"/>
          </a:xfrm>
          <a:prstGeom prst="rect">
            <a:avLst/>
          </a:prstGeom>
        </p:spPr>
        <p:txBody>
          <a:bodyPr/>
          <a:lstStyle/>
          <a:p>
            <a:r>
              <a:t>Folientitel</a:t>
            </a:r>
          </a:p>
        </p:txBody>
      </p:sp>
      <p:sp>
        <p:nvSpPr>
          <p:cNvPr id="64" name="Foliennummer"/>
          <p:cNvSpPr txBox="1">
            <a:spLocks noGrp="1"/>
          </p:cNvSpPr>
          <p:nvPr>
            <p:ph type="sldNum" sz="quarter" idx="2"/>
          </p:nvPr>
        </p:nvSpPr>
        <p:spPr>
          <a:prstGeom prst="rect">
            <a:avLst/>
          </a:prstGeom>
        </p:spPr>
        <p:txBody>
          <a:bodyPr/>
          <a:lstStyle/>
          <a:p>
            <a:fld id="{86CB4B4D-7CA3-9044-876B-883B54F8677D}" type="slidenum">
              <a:rPr/>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Abschnitt">
    <p:spTree>
      <p:nvGrpSpPr>
        <p:cNvPr id="1" name=""/>
        <p:cNvGrpSpPr/>
        <p:nvPr/>
      </p:nvGrpSpPr>
      <p:grpSpPr>
        <a:xfrm>
          <a:off x="0" y="0"/>
          <a:ext cx="0" cy="0"/>
          <a:chOff x="0" y="0"/>
          <a:chExt cx="0" cy="0"/>
        </a:xfrm>
      </p:grpSpPr>
      <p:sp>
        <p:nvSpPr>
          <p:cNvPr id="71" name="Titel des Abschnitts"/>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Titel des Abschnitts</a:t>
            </a:r>
          </a:p>
        </p:txBody>
      </p:sp>
      <p:sp>
        <p:nvSpPr>
          <p:cNvPr id="72" name="Foliennumm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rPr/>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Nur Titel">
    <p:spTree>
      <p:nvGrpSpPr>
        <p:cNvPr id="1" name=""/>
        <p:cNvGrpSpPr/>
        <p:nvPr/>
      </p:nvGrpSpPr>
      <p:grpSpPr>
        <a:xfrm>
          <a:off x="0" y="0"/>
          <a:ext cx="0" cy="0"/>
          <a:chOff x="0" y="0"/>
          <a:chExt cx="0" cy="0"/>
        </a:xfrm>
      </p:grpSpPr>
      <p:sp>
        <p:nvSpPr>
          <p:cNvPr id="79" name="Folientitel"/>
          <p:cNvSpPr txBox="1">
            <a:spLocks noGrp="1"/>
          </p:cNvSpPr>
          <p:nvPr>
            <p:ph type="title" hasCustomPrompt="1"/>
          </p:nvPr>
        </p:nvSpPr>
        <p:spPr>
          <a:xfrm>
            <a:off x="1206500" y="1079500"/>
            <a:ext cx="21971000" cy="1434949"/>
          </a:xfrm>
          <a:prstGeom prst="rect">
            <a:avLst/>
          </a:prstGeom>
        </p:spPr>
        <p:txBody>
          <a:bodyPr/>
          <a:lstStyle/>
          <a:p>
            <a:r>
              <a:t>Folientitel</a:t>
            </a:r>
          </a:p>
        </p:txBody>
      </p:sp>
      <p:sp>
        <p:nvSpPr>
          <p:cNvPr id="80" name="Folien-Unterti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81" name="Foliennummer"/>
          <p:cNvSpPr txBox="1">
            <a:spLocks noGrp="1"/>
          </p:cNvSpPr>
          <p:nvPr>
            <p:ph type="sldNum" sz="quarter" idx="2"/>
          </p:nvPr>
        </p:nvSpPr>
        <p:spPr>
          <a:prstGeom prst="rect">
            <a:avLst/>
          </a:prstGeom>
        </p:spPr>
        <p:txBody>
          <a:bodyPr/>
          <a:lstStyle/>
          <a:p>
            <a:fld id="{86CB4B4D-7CA3-9044-876B-883B54F8677D}" type="slidenum">
              <a:rPr/>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Titel"/>
          <p:cNvSpPr txBox="1">
            <a:spLocks noGrp="1"/>
          </p:cNvSpPr>
          <p:nvPr>
            <p:ph type="title" hasCustomPrompt="1"/>
          </p:nvPr>
        </p:nvSpPr>
        <p:spPr>
          <a:xfrm>
            <a:off x="1206500" y="1079500"/>
            <a:ext cx="21971000" cy="1435100"/>
          </a:xfrm>
          <a:prstGeom prst="rect">
            <a:avLst/>
          </a:prstGeom>
        </p:spPr>
        <p:txBody>
          <a:bodyPr/>
          <a:lstStyle/>
          <a:p>
            <a:r>
              <a:t>Agenda-Titel</a:t>
            </a:r>
          </a:p>
        </p:txBody>
      </p:sp>
      <p:sp>
        <p:nvSpPr>
          <p:cNvPr id="89" name="Agenda-Unterti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Agenda-Untertitel</a:t>
            </a:r>
          </a:p>
        </p:txBody>
      </p:sp>
      <p:sp>
        <p:nvSpPr>
          <p:cNvPr id="90" name="Textebene 1…"/>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Agendathemen</a:t>
            </a:r>
          </a:p>
          <a:p>
            <a:pPr lvl="1"/>
            <a:endParaRPr/>
          </a:p>
          <a:p>
            <a:pPr lvl="2"/>
            <a:endParaRPr/>
          </a:p>
          <a:p>
            <a:pPr lvl="3"/>
            <a:endParaRPr/>
          </a:p>
          <a:p>
            <a:pPr lvl="4"/>
            <a:endParaRPr/>
          </a:p>
        </p:txBody>
      </p:sp>
      <p:sp>
        <p:nvSpPr>
          <p:cNvPr id="91" name="Foliennummer"/>
          <p:cNvSpPr txBox="1">
            <a:spLocks noGrp="1"/>
          </p:cNvSpPr>
          <p:nvPr>
            <p:ph type="sldNum" sz="quarter" idx="2"/>
          </p:nvPr>
        </p:nvSpPr>
        <p:spPr>
          <a:prstGeom prst="rect">
            <a:avLst/>
          </a:prstGeom>
        </p:spPr>
        <p:txBody>
          <a:bodyPr/>
          <a:lstStyle/>
          <a:p>
            <a:fld id="{86CB4B4D-7CA3-9044-876B-883B54F8677D}" type="slidenum">
              <a:rPr/>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Folientitel"/>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r>
              <a:t>Folientitel</a:t>
            </a:r>
          </a:p>
        </p:txBody>
      </p:sp>
      <p:sp>
        <p:nvSpPr>
          <p:cNvPr id="3" name="Textebene 1…"/>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r>
              <a:t>Text für Folienpunkt</a:t>
            </a:r>
          </a:p>
          <a:p>
            <a:pPr lvl="1"/>
            <a:endParaRPr/>
          </a:p>
          <a:p>
            <a:pPr lvl="2"/>
            <a:endParaRPr/>
          </a:p>
          <a:p>
            <a:pPr lvl="3"/>
            <a:endParaRPr/>
          </a:p>
          <a:p>
            <a:pPr lvl="4"/>
            <a:endParaRPr/>
          </a:p>
        </p:txBody>
      </p:sp>
      <p:sp>
        <p:nvSpPr>
          <p:cNvPr id="4" name="Foliennumm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rPr/>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emf"/><Relationship Id="rId1" Type="http://schemas.openxmlformats.org/officeDocument/2006/relationships/slideLayout" Target="../slideLayouts/slideLayout15.xml"/><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Layout" Target="../slideLayouts/slideLayout15.xml"/><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528681"/>
            <a:ext cx="24384000" cy="111888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52" name="Digital dabei – Startpaket…"/>
          <p:cNvSpPr txBox="1">
            <a:spLocks noGrp="1"/>
          </p:cNvSpPr>
          <p:nvPr>
            <p:ph type="ctrTitle"/>
          </p:nvPr>
        </p:nvSpPr>
        <p:spPr>
          <a:xfrm>
            <a:off x="2340000" y="853200"/>
            <a:ext cx="15233750" cy="1518951"/>
          </a:xfrm>
          <a:prstGeom prst="rect">
            <a:avLst/>
          </a:prstGeom>
        </p:spPr>
        <p:txBody>
          <a:bodyPr anchor="t">
            <a:normAutofit/>
          </a:bodyPr>
          <a:lstStyle/>
          <a:p>
            <a:pPr defTabSz="402336">
              <a:lnSpc>
                <a:spcPct val="100000"/>
              </a:lnSpc>
              <a:defRPr sz="7919" spc="0">
                <a:latin typeface="Source Sans Pro"/>
                <a:ea typeface="Source Sans Pro"/>
                <a:cs typeface="Source Sans Pro"/>
                <a:sym typeface="Source Sans Pro"/>
              </a:defRPr>
            </a:pPr>
            <a:r>
              <a:rPr sz="7800" dirty="0">
                <a:solidFill>
                  <a:schemeClr val="bg2">
                    <a:lumMod val="10000"/>
                  </a:schemeClr>
                </a:solidFill>
                <a:latin typeface="Calibri" panose="020F0502020204030204" pitchFamily="34" charset="0"/>
                <a:cs typeface="Calibri" panose="020F0502020204030204" pitchFamily="34" charset="0"/>
              </a:rPr>
              <a:t>Digital </a:t>
            </a:r>
            <a:r>
              <a:rPr sz="7800" dirty="0" err="1">
                <a:solidFill>
                  <a:schemeClr val="bg2">
                    <a:lumMod val="10000"/>
                  </a:schemeClr>
                </a:solidFill>
                <a:latin typeface="Calibri" panose="020F0502020204030204" pitchFamily="34" charset="0"/>
                <a:cs typeface="Calibri" panose="020F0502020204030204" pitchFamily="34" charset="0"/>
              </a:rPr>
              <a:t>dabei</a:t>
            </a:r>
            <a:r>
              <a:rPr sz="7800" dirty="0">
                <a:solidFill>
                  <a:schemeClr val="bg2">
                    <a:lumMod val="10000"/>
                  </a:schemeClr>
                </a:solidFill>
                <a:latin typeface="Calibri" panose="020F0502020204030204" pitchFamily="34" charset="0"/>
                <a:cs typeface="Calibri" panose="020F0502020204030204" pitchFamily="34" charset="0"/>
              </a:rPr>
              <a:t> – </a:t>
            </a:r>
            <a:r>
              <a:rPr sz="7800" dirty="0" err="1">
                <a:solidFill>
                  <a:schemeClr val="bg2">
                    <a:lumMod val="10000"/>
                  </a:schemeClr>
                </a:solidFill>
                <a:latin typeface="Calibri" panose="020F0502020204030204" pitchFamily="34" charset="0"/>
                <a:cs typeface="Calibri" panose="020F0502020204030204" pitchFamily="34" charset="0"/>
              </a:rPr>
              <a:t>Startpaket</a:t>
            </a:r>
            <a:endParaRPr sz="7800" dirty="0">
              <a:solidFill>
                <a:schemeClr val="bg2">
                  <a:lumMod val="10000"/>
                </a:schemeClr>
              </a:solidFill>
              <a:latin typeface="Calibri" panose="020F0502020204030204" pitchFamily="34" charset="0"/>
              <a:cs typeface="Calibri" panose="020F0502020204030204" pitchFamily="34" charset="0"/>
            </a:endParaRPr>
          </a:p>
        </p:txBody>
      </p:sp>
      <p:sp>
        <p:nvSpPr>
          <p:cNvPr id="7"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pic>
        <p:nvPicPr>
          <p:cNvPr id="5" name="Bild 4"/>
          <p:cNvPicPr>
            <a:picLocks noChangeAspect="1"/>
          </p:cNvPicPr>
          <p:nvPr/>
        </p:nvPicPr>
        <p:blipFill>
          <a:blip r:embed="rId3"/>
          <a:stretch>
            <a:fillRect/>
          </a:stretch>
        </p:blipFill>
        <p:spPr>
          <a:xfrm>
            <a:off x="16623334" y="1527315"/>
            <a:ext cx="3494379" cy="11653847"/>
          </a:xfrm>
          <a:prstGeom prst="rect">
            <a:avLst/>
          </a:prstGeom>
        </p:spPr>
      </p:pic>
      <p:sp>
        <p:nvSpPr>
          <p:cNvPr id="15" name="Digital dabei – Startpaket…"/>
          <p:cNvSpPr txBox="1">
            <a:spLocks/>
          </p:cNvSpPr>
          <p:nvPr/>
        </p:nvSpPr>
        <p:spPr>
          <a:xfrm>
            <a:off x="2340000" y="5814204"/>
            <a:ext cx="13722754" cy="617651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r>
              <a:rPr lang="de-DE" sz="4840" b="0">
                <a:latin typeface="Calibri" panose="020F0502020204030204" pitchFamily="34" charset="0"/>
                <a:cs typeface="Calibri" panose="020F0502020204030204" pitchFamily="34" charset="0"/>
                <a:sym typeface="Source Sans Pro"/>
              </a:rPr>
              <a:t>In diesem Baustein üben Sie gemeinsam die </a:t>
            </a:r>
          </a:p>
          <a:p>
            <a:pPr defTabSz="402336" hangingPunct="1">
              <a:lnSpc>
                <a:spcPts val="6000"/>
              </a:lnSpc>
              <a:defRPr sz="4840" b="0" spc="0">
                <a:latin typeface="Source Sans Pro"/>
                <a:ea typeface="Source Sans Pro"/>
                <a:cs typeface="Source Sans Pro"/>
                <a:sym typeface="Source Sans Pro"/>
              </a:defRPr>
            </a:pPr>
            <a:r>
              <a:rPr lang="de-DE" sz="4840" b="0">
                <a:latin typeface="Calibri" panose="020F0502020204030204" pitchFamily="34" charset="0"/>
                <a:cs typeface="Calibri" panose="020F0502020204030204" pitchFamily="34" charset="0"/>
                <a:sym typeface="Source Sans Pro"/>
              </a:rPr>
              <a:t>Bedien-Gesten ein und erlernen die Grundlagen für die eigenständige Weiterarbeit mit der App.</a:t>
            </a:r>
          </a:p>
          <a:p>
            <a:pPr defTabSz="402336" hangingPunct="1">
              <a:lnSpc>
                <a:spcPts val="6000"/>
              </a:lnSpc>
              <a:defRPr sz="4840" b="0" spc="0">
                <a:latin typeface="Source Sans Pro"/>
                <a:ea typeface="Source Sans Pro"/>
                <a:cs typeface="Source Sans Pro"/>
                <a:sym typeface="Source Sans Pro"/>
              </a:defRPr>
            </a:pPr>
            <a:endParaRPr lang="de-DE" sz="4600" b="0" spc="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16" name="Digital dabei – Startpaket…"/>
          <p:cNvSpPr txBox="1">
            <a:spLocks/>
          </p:cNvSpPr>
          <p:nvPr/>
        </p:nvSpPr>
        <p:spPr>
          <a:xfrm>
            <a:off x="2340000" y="4140679"/>
            <a:ext cx="10321405" cy="167352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Baustein 1.1</a:t>
            </a:r>
          </a:p>
        </p:txBody>
      </p:sp>
      <p:pic>
        <p:nvPicPr>
          <p:cNvPr id="3" name="Grafik 2">
            <a:extLst>
              <a:ext uri="{FF2B5EF4-FFF2-40B4-BE49-F238E27FC236}">
                <a16:creationId xmlns:a16="http://schemas.microsoft.com/office/drawing/2014/main" id="{4BB1E75D-A0EE-C9F7-3BB4-1E2B435AFC9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p:cNvSpPr/>
          <p:nvPr/>
        </p:nvSpPr>
        <p:spPr>
          <a:xfrm>
            <a:off x="0" y="2528681"/>
            <a:ext cx="24384000" cy="111888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 name="Digital dabei – Startpaket…"/>
          <p:cNvSpPr txBox="1">
            <a:spLocks/>
          </p:cNvSpPr>
          <p:nvPr/>
        </p:nvSpPr>
        <p:spPr>
          <a:xfrm>
            <a:off x="2340000" y="853200"/>
            <a:ext cx="15233750"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a:solidFill>
                  <a:schemeClr val="bg2">
                    <a:lumMod val="10000"/>
                  </a:schemeClr>
                </a:solidFill>
                <a:latin typeface="Calibri" panose="020F0502020204030204" pitchFamily="34" charset="0"/>
                <a:ea typeface="Source Sans Pro"/>
                <a:cs typeface="Calibri" panose="020F0502020204030204" pitchFamily="34" charset="0"/>
                <a:sym typeface="Source Sans Pro"/>
              </a:rPr>
              <a:t>Digital dabei – Startpaket</a:t>
            </a:r>
          </a:p>
        </p:txBody>
      </p:sp>
      <p:sp>
        <p:nvSpPr>
          <p:cNvPr id="16"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8" name="Digital dabei – Startpaket…"/>
          <p:cNvSpPr txBox="1">
            <a:spLocks/>
          </p:cNvSpPr>
          <p:nvPr/>
        </p:nvSpPr>
        <p:spPr>
          <a:xfrm>
            <a:off x="2391341" y="5812723"/>
            <a:ext cx="13722754" cy="617651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endParaRPr lang="de-DE" sz="4600" b="0" spc="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9" name="Digital dabei – Startpaket…"/>
          <p:cNvSpPr txBox="1">
            <a:spLocks/>
          </p:cNvSpPr>
          <p:nvPr/>
        </p:nvSpPr>
        <p:spPr>
          <a:xfrm>
            <a:off x="2340000" y="4139198"/>
            <a:ext cx="12179461" cy="389161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Danke und bis </a:t>
            </a:r>
          </a:p>
          <a:p>
            <a:pPr defTabSz="402336" hangingPunct="1">
              <a:lnSpc>
                <a:spcPct val="100000"/>
              </a:lnSpc>
              <a:defRPr sz="7919" spc="0">
                <a:latin typeface="Source Sans Pro"/>
                <a:ea typeface="Source Sans Pro"/>
                <a:cs typeface="Source Sans Pro"/>
                <a:sym typeface="Source Sans Pro"/>
              </a:defRPr>
            </a:pPr>
            <a:r>
              <a:rPr lang="de-DE" sz="7800" spc="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zum nächsten Mal!</a:t>
            </a:r>
          </a:p>
        </p:txBody>
      </p:sp>
      <p:pic>
        <p:nvPicPr>
          <p:cNvPr id="10" name="Bild 9"/>
          <p:cNvPicPr>
            <a:picLocks noChangeAspect="1"/>
          </p:cNvPicPr>
          <p:nvPr/>
        </p:nvPicPr>
        <p:blipFill>
          <a:blip r:embed="rId2"/>
          <a:stretch>
            <a:fillRect/>
          </a:stretch>
        </p:blipFill>
        <p:spPr>
          <a:xfrm>
            <a:off x="15655217" y="1765005"/>
            <a:ext cx="6058772" cy="10854324"/>
          </a:xfrm>
          <a:prstGeom prst="rect">
            <a:avLst/>
          </a:prstGeom>
        </p:spPr>
      </p:pic>
      <p:pic>
        <p:nvPicPr>
          <p:cNvPr id="2" name="Grafik 1">
            <a:extLst>
              <a:ext uri="{FF2B5EF4-FFF2-40B4-BE49-F238E27FC236}">
                <a16:creationId xmlns:a16="http://schemas.microsoft.com/office/drawing/2014/main" id="{905F47FB-5FCD-31D1-BB1F-722232188C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313388515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8" name="Digital dabei – Startpaket…"/>
          <p:cNvSpPr txBox="1">
            <a:spLocks/>
          </p:cNvSpPr>
          <p:nvPr/>
        </p:nvSpPr>
        <p:spPr>
          <a:xfrm>
            <a:off x="2340000" y="3204000"/>
            <a:ext cx="15413580" cy="576244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r>
              <a:rPr lang="de-DE" sz="4600" b="0" spc="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Damit Sie zu Hause mit der App „Starthilfe – digital dabei“ eigenständig üben können, ist es notwendig, dass Sie Ihr Gerät eigenständig aktivieren und die App öffnen können.</a:t>
            </a:r>
          </a:p>
          <a:p>
            <a:pPr defTabSz="402336" hangingPunct="1">
              <a:lnSpc>
                <a:spcPts val="6000"/>
              </a:lnSpc>
              <a:defRPr sz="4840" b="0" spc="0">
                <a:latin typeface="Source Sans Pro"/>
                <a:ea typeface="Source Sans Pro"/>
                <a:cs typeface="Source Sans Pro"/>
                <a:sym typeface="Source Sans Pro"/>
              </a:defRPr>
            </a:pPr>
            <a:endParaRPr lang="de-DE" sz="4600" b="0" spc="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a:p>
            <a:pPr defTabSz="402336" hangingPunct="1">
              <a:lnSpc>
                <a:spcPts val="6000"/>
              </a:lnSpc>
              <a:defRPr sz="4840" b="0" spc="0">
                <a:latin typeface="Source Sans Pro"/>
                <a:ea typeface="Source Sans Pro"/>
                <a:cs typeface="Source Sans Pro"/>
                <a:sym typeface="Source Sans Pro"/>
              </a:defRPr>
            </a:pPr>
            <a:endParaRPr lang="de-DE" sz="4600" b="0" spc="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a:p>
            <a:pPr lvl="0" defTabSz="457200">
              <a:lnSpc>
                <a:spcPct val="120000"/>
              </a:lnSpc>
              <a:defRPr sz="4500" b="1">
                <a:solidFill>
                  <a:srgbClr val="000000"/>
                </a:solidFill>
                <a:latin typeface="Source Sans Pro"/>
                <a:ea typeface="Source Sans Pro"/>
                <a:cs typeface="Source Sans Pro"/>
                <a:sym typeface="Source Sans Pro"/>
              </a:defRPr>
            </a:pPr>
            <a:r>
              <a:rPr lang="de-DE" sz="4600" spc="0">
                <a:solidFill>
                  <a:srgbClr val="D5D5D5">
                    <a:lumMod val="10000"/>
                  </a:srgbClr>
                </a:solidFill>
                <a:latin typeface="Calibri" panose="020F0502020204030204" pitchFamily="34" charset="0"/>
                <a:ea typeface="Source Sans Pro"/>
                <a:cs typeface="Calibri" panose="020F0502020204030204" pitchFamily="34" charset="0"/>
                <a:sym typeface="Source Sans Pro"/>
              </a:rPr>
              <a:t>Wenn das Gerät im Ruhezustand ist:</a:t>
            </a:r>
          </a:p>
          <a:p>
            <a:pPr defTabSz="402336" hangingPunct="1">
              <a:lnSpc>
                <a:spcPts val="6000"/>
              </a:lnSpc>
              <a:defRPr sz="4840" b="0" spc="0">
                <a:latin typeface="Source Sans Pro"/>
                <a:ea typeface="Source Sans Pro"/>
                <a:cs typeface="Source Sans Pro"/>
                <a:sym typeface="Source Sans Pro"/>
              </a:defRPr>
            </a:pPr>
            <a:endParaRPr lang="de-DE" sz="4600" b="0" spc="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a:p>
            <a:pPr defTabSz="402336" hangingPunct="1">
              <a:lnSpc>
                <a:spcPts val="6000"/>
              </a:lnSpc>
              <a:defRPr sz="4840" b="0" spc="0">
                <a:latin typeface="Source Sans Pro"/>
                <a:ea typeface="Source Sans Pro"/>
                <a:cs typeface="Source Sans Pro"/>
                <a:sym typeface="Source Sans Pro"/>
              </a:defRPr>
            </a:pPr>
            <a:endParaRPr lang="de-DE" sz="4600" b="0" spc="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a:p>
            <a:pPr defTabSz="402336" hangingPunct="1">
              <a:lnSpc>
                <a:spcPts val="6000"/>
              </a:lnSpc>
              <a:defRPr sz="4840" b="0" spc="0">
                <a:latin typeface="Source Sans Pro"/>
                <a:ea typeface="Source Sans Pro"/>
                <a:cs typeface="Source Sans Pro"/>
                <a:sym typeface="Source Sans Pro"/>
              </a:defRPr>
            </a:pPr>
            <a:endParaRPr lang="de-DE" sz="4600" b="0" spc="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9" name="Digital dabei – Startpaket…"/>
          <p:cNvSpPr txBox="1">
            <a:spLocks/>
          </p:cNvSpPr>
          <p:nvPr/>
        </p:nvSpPr>
        <p:spPr>
          <a:xfrm>
            <a:off x="2391341" y="3528354"/>
            <a:ext cx="18674365" cy="167352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endParaRPr lang="de-DE" sz="7800" b="0" spc="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10"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a:solidFill>
                  <a:schemeClr val="bg2">
                    <a:lumMod val="10000"/>
                  </a:schemeClr>
                </a:solidFill>
                <a:latin typeface="Calibri" panose="020F0502020204030204" pitchFamily="34" charset="0"/>
                <a:ea typeface="Source Sans Pro"/>
                <a:cs typeface="Calibri" panose="020F0502020204030204" pitchFamily="34" charset="0"/>
                <a:sym typeface="Source Sans Pro"/>
              </a:rPr>
              <a:t>Übung: Gerät aktivieren und App öffnen</a:t>
            </a:r>
          </a:p>
        </p:txBody>
      </p:sp>
      <p:sp>
        <p:nvSpPr>
          <p:cNvPr id="12" name="Digital dabei – Startpaket…"/>
          <p:cNvSpPr txBox="1">
            <a:spLocks/>
          </p:cNvSpPr>
          <p:nvPr/>
        </p:nvSpPr>
        <p:spPr>
          <a:xfrm>
            <a:off x="1397427" y="8126083"/>
            <a:ext cx="18111065" cy="430718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marL="698400" indent="-914400" defTabSz="457200">
              <a:lnSpc>
                <a:spcPts val="7500"/>
              </a:lnSpc>
              <a:buFont typeface="+mj-lt"/>
              <a:buAutoNum type="arabicPeriod"/>
              <a:tabLst>
                <a:tab pos="648000" algn="l"/>
              </a:tabLst>
              <a:defRPr sz="4500" b="1">
                <a:solidFill>
                  <a:srgbClr val="000000"/>
                </a:solidFill>
                <a:latin typeface="Source Sans Pro"/>
                <a:ea typeface="Source Sans Pro"/>
                <a:cs typeface="Source Sans Pro"/>
                <a:sym typeface="Source Sans Pro"/>
              </a:defRPr>
            </a:pPr>
            <a:r>
              <a:rPr lang="de-DE" sz="4600" b="0" spc="0">
                <a:latin typeface="Calibri" panose="020F0502020204030204" pitchFamily="34" charset="0"/>
                <a:ea typeface="Source Sans Pro" charset="0"/>
                <a:cs typeface="Calibri" panose="020F0502020204030204" pitchFamily="34" charset="0"/>
              </a:rPr>
              <a:t>Aktivieren Sie das Gerät.</a:t>
            </a:r>
          </a:p>
          <a:p>
            <a:pPr marL="698400" indent="-914400" defTabSz="457200">
              <a:lnSpc>
                <a:spcPts val="7500"/>
              </a:lnSpc>
              <a:buFont typeface="+mj-lt"/>
              <a:buAutoNum type="arabicPeriod"/>
              <a:tabLst>
                <a:tab pos="648000" algn="l"/>
              </a:tabLst>
              <a:defRPr sz="4500" b="1">
                <a:solidFill>
                  <a:srgbClr val="000000"/>
                </a:solidFill>
                <a:latin typeface="Source Sans Pro"/>
                <a:ea typeface="Source Sans Pro"/>
                <a:cs typeface="Source Sans Pro"/>
                <a:sym typeface="Source Sans Pro"/>
              </a:defRPr>
            </a:pPr>
            <a:r>
              <a:rPr lang="de-DE" sz="4600" b="0" spc="0">
                <a:latin typeface="Calibri" panose="020F0502020204030204" pitchFamily="34" charset="0"/>
                <a:ea typeface="Source Sans Pro" charset="0"/>
                <a:cs typeface="Calibri" panose="020F0502020204030204" pitchFamily="34" charset="0"/>
              </a:rPr>
              <a:t>Öffnen Sie App „Starthilfe – digital dabei“.</a:t>
            </a:r>
          </a:p>
          <a:p>
            <a:pPr marL="698400" indent="-914400" defTabSz="457200">
              <a:lnSpc>
                <a:spcPts val="7500"/>
              </a:lnSpc>
              <a:buFont typeface="+mj-lt"/>
              <a:buAutoNum type="arabicPeriod"/>
              <a:tabLst>
                <a:tab pos="648000" algn="l"/>
              </a:tabLst>
              <a:defRPr sz="4500" b="1">
                <a:solidFill>
                  <a:srgbClr val="000000"/>
                </a:solidFill>
                <a:latin typeface="Source Sans Pro"/>
                <a:ea typeface="Source Sans Pro"/>
                <a:cs typeface="Source Sans Pro"/>
                <a:sym typeface="Source Sans Pro"/>
              </a:defRPr>
            </a:pPr>
            <a:r>
              <a:rPr lang="de-DE" sz="4600" b="0" spc="0">
                <a:latin typeface="Calibri" panose="020F0502020204030204" pitchFamily="34" charset="0"/>
                <a:ea typeface="Source Sans Pro" charset="0"/>
                <a:cs typeface="Calibri" panose="020F0502020204030204" pitchFamily="34" charset="0"/>
              </a:rPr>
              <a:t>Öffnen Sie das Menü der App, um einzelne Übungen auszuwählen.</a:t>
            </a:r>
          </a:p>
        </p:txBody>
      </p:sp>
      <p:sp>
        <p:nvSpPr>
          <p:cNvPr id="14" name="Rechteck 13"/>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4" name="Bild 3"/>
          <p:cNvPicPr>
            <a:picLocks noChangeAspect="1"/>
          </p:cNvPicPr>
          <p:nvPr/>
        </p:nvPicPr>
        <p:blipFill>
          <a:blip r:embed="rId3"/>
          <a:stretch>
            <a:fillRect/>
          </a:stretch>
        </p:blipFill>
        <p:spPr>
          <a:xfrm>
            <a:off x="19921987" y="7651546"/>
            <a:ext cx="3276600" cy="5143500"/>
          </a:xfrm>
          <a:prstGeom prst="rect">
            <a:avLst/>
          </a:prstGeom>
        </p:spPr>
      </p:pic>
      <p:sp>
        <p:nvSpPr>
          <p:cNvPr id="11" name="Textfeld 10"/>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1/3</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a:ln>
                <a:noFill/>
              </a:ln>
              <a:solidFill>
                <a:srgbClr val="5E5E5E"/>
              </a:solidFill>
              <a:effectLst/>
              <a:uFillTx/>
              <a:sym typeface="Helvetica Neue"/>
            </a:endParaRPr>
          </a:p>
        </p:txBody>
      </p:sp>
      <p:pic>
        <p:nvPicPr>
          <p:cNvPr id="2" name="Grafik 1">
            <a:extLst>
              <a:ext uri="{FF2B5EF4-FFF2-40B4-BE49-F238E27FC236}">
                <a16:creationId xmlns:a16="http://schemas.microsoft.com/office/drawing/2014/main" id="{59BD0BF5-60C4-2CD6-FB5B-6E1218BC2DF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1449139" y="4901886"/>
            <a:ext cx="21933221" cy="81047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sz="4600">
                <a:solidFill>
                  <a:srgbClr val="000000"/>
                </a:solidFill>
                <a:latin typeface="Source Sans Pro"/>
                <a:ea typeface="Source Sans Pro"/>
                <a:cs typeface="Source Sans Pro"/>
                <a:sym typeface="Source Sans Pro"/>
              </a:defRPr>
            </a:pPr>
            <a:endParaRPr>
              <a:latin typeface="Calibri" panose="020F0502020204030204" pitchFamily="34" charset="0"/>
              <a:cs typeface="Calibri" panose="020F0502020204030204" pitchFamily="34" charset="0"/>
            </a:endParaRPr>
          </a:p>
        </p:txBody>
      </p:sp>
      <p:sp>
        <p:nvSpPr>
          <p:cNvPr id="8"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a:solidFill>
                  <a:schemeClr val="bg2">
                    <a:lumMod val="10000"/>
                  </a:schemeClr>
                </a:solidFill>
                <a:latin typeface="Calibri" panose="020F0502020204030204" pitchFamily="34" charset="0"/>
                <a:ea typeface="Source Sans Pro"/>
                <a:cs typeface="Calibri" panose="020F0502020204030204" pitchFamily="34" charset="0"/>
                <a:sym typeface="Source Sans Pro"/>
              </a:rPr>
              <a:t>Übung: Gerät aktivieren und App öffnen</a:t>
            </a:r>
          </a:p>
        </p:txBody>
      </p:sp>
      <p:sp>
        <p:nvSpPr>
          <p:cNvPr id="9"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10" name="Rechteck 9"/>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 name="Textfeld 1"/>
          <p:cNvSpPr txBox="1"/>
          <p:nvPr/>
        </p:nvSpPr>
        <p:spPr>
          <a:xfrm>
            <a:off x="2340000" y="8305594"/>
            <a:ext cx="14226885" cy="16414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402336" hangingPunct="1">
              <a:lnSpc>
                <a:spcPts val="6000"/>
              </a:lnSpc>
              <a:defRPr sz="4840" b="0" spc="0">
                <a:latin typeface="Source Sans Pro"/>
                <a:ea typeface="Source Sans Pro"/>
                <a:cs typeface="Source Sans Pro"/>
                <a:sym typeface="Source Sans Pro"/>
              </a:defRPr>
            </a:pPr>
            <a:r>
              <a:rPr lang="de-DE">
                <a:solidFill>
                  <a:srgbClr val="E60A2D"/>
                </a:solidFill>
                <a:latin typeface="Calibri" panose="020F0502020204030204" pitchFamily="34" charset="0"/>
                <a:ea typeface="Source Sans Pro" charset="0"/>
                <a:cs typeface="Calibri" panose="020F0502020204030204" pitchFamily="34" charset="0"/>
                <a:sym typeface="Source Sans Pro"/>
              </a:rPr>
              <a:t>Falls nein: lassen Sie die folgende Übung bitte aus, da Sie Ihr Gerät sonst nicht mehr aktivieren können. </a:t>
            </a:r>
            <a:endParaRPr lang="de-DE">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pic>
        <p:nvPicPr>
          <p:cNvPr id="3" name="Bild 2"/>
          <p:cNvPicPr>
            <a:picLocks noChangeAspect="1"/>
          </p:cNvPicPr>
          <p:nvPr/>
        </p:nvPicPr>
        <p:blipFill>
          <a:blip r:embed="rId3"/>
          <a:stretch>
            <a:fillRect/>
          </a:stretch>
        </p:blipFill>
        <p:spPr>
          <a:xfrm>
            <a:off x="19189992" y="7653889"/>
            <a:ext cx="3924300" cy="5753100"/>
          </a:xfrm>
          <a:prstGeom prst="rect">
            <a:avLst/>
          </a:prstGeom>
        </p:spPr>
      </p:pic>
      <p:sp>
        <p:nvSpPr>
          <p:cNvPr id="4" name="Textfeld 3"/>
          <p:cNvSpPr txBox="1"/>
          <p:nvPr/>
        </p:nvSpPr>
        <p:spPr>
          <a:xfrm>
            <a:off x="2340000" y="3204000"/>
            <a:ext cx="15591858" cy="31803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l" defTabSz="402336" hangingPunct="1">
              <a:lnSpc>
                <a:spcPts val="6000"/>
              </a:lnSpc>
              <a:defRPr sz="4840" b="0" spc="0">
                <a:latin typeface="Source Sans Pro"/>
                <a:ea typeface="Source Sans Pro"/>
                <a:cs typeface="Source Sans Pro"/>
                <a:sym typeface="Source Sans Pro"/>
              </a:defRPr>
            </a:pPr>
            <a:r>
              <a:rPr lang="de-DE" sz="460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Sollte der Akku Ihres Geräts leer sein, schaltet sich Ihr Gerät aus. Um Ihr Gerät dann zu aktivieren, benötigen Sie nicht nur den Code des Geräts, sondern auch die PIN Ihrer SIM-Karte. Dies ist eine vierstellige Zahlenkombination. Kennen Sie diese?</a:t>
            </a:r>
          </a:p>
        </p:txBody>
      </p:sp>
      <p:sp>
        <p:nvSpPr>
          <p:cNvPr id="15" name="Textfeld 14"/>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2/3</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5" name="Grafik 4">
            <a:extLst>
              <a:ext uri="{FF2B5EF4-FFF2-40B4-BE49-F238E27FC236}">
                <a16:creationId xmlns:a16="http://schemas.microsoft.com/office/drawing/2014/main" id="{77C82029-363F-2DCF-6818-26D154E7595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1449139" y="4901886"/>
            <a:ext cx="21933221" cy="81047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sz="4600">
                <a:solidFill>
                  <a:srgbClr val="000000"/>
                </a:solidFill>
                <a:latin typeface="Source Sans Pro"/>
                <a:ea typeface="Source Sans Pro"/>
                <a:cs typeface="Source Sans Pro"/>
                <a:sym typeface="Source Sans Pro"/>
              </a:defRPr>
            </a:pPr>
            <a:endParaRPr>
              <a:latin typeface="Calibri" panose="020F0502020204030204" pitchFamily="34" charset="0"/>
              <a:cs typeface="Calibri" panose="020F0502020204030204" pitchFamily="34" charset="0"/>
            </a:endParaRPr>
          </a:p>
        </p:txBody>
      </p:sp>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a:solidFill>
                  <a:schemeClr val="bg2">
                    <a:lumMod val="10000"/>
                  </a:schemeClr>
                </a:solidFill>
                <a:latin typeface="Calibri" panose="020F0502020204030204" pitchFamily="34" charset="0"/>
                <a:ea typeface="Source Sans Pro"/>
                <a:cs typeface="Calibri" panose="020F0502020204030204" pitchFamily="34" charset="0"/>
                <a:sym typeface="Source Sans Pro"/>
              </a:rPr>
              <a:t>Übung: Gerät aktivieren und App öffnen</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Digital dabei – Startpaket…"/>
          <p:cNvSpPr txBox="1">
            <a:spLocks/>
          </p:cNvSpPr>
          <p:nvPr/>
        </p:nvSpPr>
        <p:spPr>
          <a:xfrm>
            <a:off x="2391341" y="3209024"/>
            <a:ext cx="19753042" cy="363432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endParaRPr lang="de-DE" sz="4600" b="0" spc="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10" name="Textfeld 9"/>
          <p:cNvSpPr txBox="1"/>
          <p:nvPr/>
        </p:nvSpPr>
        <p:spPr>
          <a:xfrm>
            <a:off x="2340000" y="3204000"/>
            <a:ext cx="15591858" cy="16414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l" defTabSz="457200">
              <a:lnSpc>
                <a:spcPts val="6000"/>
              </a:lnSpc>
              <a:defRPr sz="4500" b="1">
                <a:solidFill>
                  <a:srgbClr val="000000"/>
                </a:solidFill>
                <a:latin typeface="Source Sans Pro"/>
                <a:ea typeface="Source Sans Pro"/>
                <a:cs typeface="Source Sans Pro"/>
                <a:sym typeface="Source Sans Pro"/>
              </a:defRPr>
            </a:pPr>
            <a:r>
              <a:rPr lang="de-DE" sz="4800" dirty="0">
                <a:latin typeface="Calibri" panose="020F0502020204030204" pitchFamily="34" charset="0"/>
                <a:cs typeface="Calibri" panose="020F0502020204030204" pitchFamily="34" charset="0"/>
              </a:rPr>
              <a:t>Haben Sie die PIN zur Hand oder im Kopf, </a:t>
            </a:r>
          </a:p>
          <a:p>
            <a:pPr algn="l" defTabSz="457200">
              <a:lnSpc>
                <a:spcPts val="6000"/>
              </a:lnSpc>
              <a:defRPr sz="4500" b="1">
                <a:solidFill>
                  <a:srgbClr val="000000"/>
                </a:solidFill>
                <a:latin typeface="Source Sans Pro"/>
                <a:ea typeface="Source Sans Pro"/>
                <a:cs typeface="Source Sans Pro"/>
                <a:sym typeface="Source Sans Pro"/>
              </a:defRPr>
            </a:pPr>
            <a:r>
              <a:rPr lang="de-DE" sz="4800" dirty="0">
                <a:latin typeface="Calibri" panose="020F0502020204030204" pitchFamily="34" charset="0"/>
                <a:cs typeface="Calibri" panose="020F0502020204030204" pitchFamily="34" charset="0"/>
              </a:rPr>
              <a:t>probieren Sie dies aus:</a:t>
            </a:r>
          </a:p>
        </p:txBody>
      </p:sp>
      <p:sp>
        <p:nvSpPr>
          <p:cNvPr id="11" name="Digital dabei – Startpaket…"/>
          <p:cNvSpPr txBox="1">
            <a:spLocks/>
          </p:cNvSpPr>
          <p:nvPr/>
        </p:nvSpPr>
        <p:spPr>
          <a:xfrm>
            <a:off x="1397427" y="5394960"/>
            <a:ext cx="13629213" cy="703831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marL="698400" indent="-914400" defTabSz="457200">
              <a:lnSpc>
                <a:spcPts val="7500"/>
              </a:lnSpc>
              <a:buFont typeface="+mj-lt"/>
              <a:buAutoNum type="arabicPeriod"/>
              <a:tabLst>
                <a:tab pos="648000" algn="l"/>
              </a:tabLst>
              <a:defRPr sz="4500" b="1">
                <a:solidFill>
                  <a:srgbClr val="000000"/>
                </a:solidFill>
                <a:latin typeface="Source Sans Pro"/>
                <a:ea typeface="Source Sans Pro"/>
                <a:cs typeface="Source Sans Pro"/>
                <a:sym typeface="Source Sans Pro"/>
              </a:defRPr>
            </a:pPr>
            <a:r>
              <a:rPr lang="de-DE" sz="4600" b="0" spc="0">
                <a:latin typeface="Calibri" panose="020F0502020204030204" pitchFamily="34" charset="0"/>
                <a:ea typeface="Source Sans Pro" charset="0"/>
                <a:cs typeface="Calibri" panose="020F0502020204030204" pitchFamily="34" charset="0"/>
              </a:rPr>
              <a:t>Schalten Sie das Gerät vollständig aus.</a:t>
            </a:r>
          </a:p>
          <a:p>
            <a:pPr marL="698400" indent="-914400" defTabSz="457200">
              <a:lnSpc>
                <a:spcPts val="7500"/>
              </a:lnSpc>
              <a:buFont typeface="+mj-lt"/>
              <a:buAutoNum type="arabicPeriod"/>
              <a:tabLst>
                <a:tab pos="648000" algn="l"/>
              </a:tabLst>
              <a:defRPr sz="4500" b="1">
                <a:solidFill>
                  <a:srgbClr val="000000"/>
                </a:solidFill>
                <a:latin typeface="Source Sans Pro"/>
                <a:ea typeface="Source Sans Pro"/>
                <a:cs typeface="Source Sans Pro"/>
                <a:sym typeface="Source Sans Pro"/>
              </a:defRPr>
            </a:pPr>
            <a:r>
              <a:rPr lang="de-DE" sz="4600" b="0" spc="0">
                <a:latin typeface="Calibri" panose="020F0502020204030204" pitchFamily="34" charset="0"/>
                <a:ea typeface="Source Sans Pro" charset="0"/>
                <a:cs typeface="Calibri" panose="020F0502020204030204" pitchFamily="34" charset="0"/>
              </a:rPr>
              <a:t>Schalten Sie das Gerät an.</a:t>
            </a:r>
          </a:p>
          <a:p>
            <a:pPr marL="698400" indent="-914400" defTabSz="457200">
              <a:lnSpc>
                <a:spcPts val="7500"/>
              </a:lnSpc>
              <a:buFont typeface="+mj-lt"/>
              <a:buAutoNum type="arabicPeriod"/>
              <a:tabLst>
                <a:tab pos="648000" algn="l"/>
              </a:tabLst>
              <a:defRPr sz="4500" b="1">
                <a:solidFill>
                  <a:srgbClr val="000000"/>
                </a:solidFill>
                <a:latin typeface="Source Sans Pro"/>
                <a:ea typeface="Source Sans Pro"/>
                <a:cs typeface="Source Sans Pro"/>
                <a:sym typeface="Source Sans Pro"/>
              </a:defRPr>
            </a:pPr>
            <a:r>
              <a:rPr lang="de-DE" sz="4600" b="0" spc="0">
                <a:latin typeface="Calibri" panose="020F0502020204030204" pitchFamily="34" charset="0"/>
                <a:ea typeface="Source Sans Pro" charset="0"/>
                <a:cs typeface="Calibri" panose="020F0502020204030204" pitchFamily="34" charset="0"/>
              </a:rPr>
              <a:t>Geben Sie zuerst Ihren Code ein, dann Ihre PIN.</a:t>
            </a:r>
          </a:p>
          <a:p>
            <a:pPr marL="698400" indent="-914400" defTabSz="457200">
              <a:lnSpc>
                <a:spcPts val="7500"/>
              </a:lnSpc>
              <a:buFont typeface="+mj-lt"/>
              <a:buAutoNum type="arabicPeriod"/>
              <a:tabLst>
                <a:tab pos="648000" algn="l"/>
              </a:tabLst>
              <a:defRPr sz="4500" b="1">
                <a:solidFill>
                  <a:srgbClr val="000000"/>
                </a:solidFill>
                <a:latin typeface="Source Sans Pro"/>
                <a:ea typeface="Source Sans Pro"/>
                <a:cs typeface="Source Sans Pro"/>
                <a:sym typeface="Source Sans Pro"/>
              </a:defRPr>
            </a:pPr>
            <a:r>
              <a:rPr lang="de-DE" sz="4600" b="0" spc="0">
                <a:latin typeface="Calibri" panose="020F0502020204030204" pitchFamily="34" charset="0"/>
                <a:ea typeface="Source Sans Pro" charset="0"/>
                <a:cs typeface="Calibri" panose="020F0502020204030204" pitchFamily="34" charset="0"/>
              </a:rPr>
              <a:t>Öffnen Sie die App „Starthilfe – digital dabei“.</a:t>
            </a:r>
          </a:p>
        </p:txBody>
      </p:sp>
      <p:pic>
        <p:nvPicPr>
          <p:cNvPr id="12" name="Bild 11"/>
          <p:cNvPicPr>
            <a:picLocks noChangeAspect="1"/>
          </p:cNvPicPr>
          <p:nvPr/>
        </p:nvPicPr>
        <p:blipFill>
          <a:blip r:embed="rId3"/>
          <a:stretch>
            <a:fillRect/>
          </a:stretch>
        </p:blipFill>
        <p:spPr>
          <a:xfrm>
            <a:off x="19837692" y="7662188"/>
            <a:ext cx="3276600" cy="5753100"/>
          </a:xfrm>
          <a:prstGeom prst="rect">
            <a:avLst/>
          </a:prstGeom>
        </p:spPr>
      </p:pic>
      <p:sp>
        <p:nvSpPr>
          <p:cNvPr id="13" name="Textfeld 12"/>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3/3</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7" name="Grafik 6">
            <a:extLst>
              <a:ext uri="{FF2B5EF4-FFF2-40B4-BE49-F238E27FC236}">
                <a16:creationId xmlns:a16="http://schemas.microsoft.com/office/drawing/2014/main" id="{3A0B25A6-AEF6-73EA-B1C6-E67A73C6D0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28971692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Laden Sie Ihren Akku regelmäßig auf!"/>
          <p:cNvSpPr txBox="1"/>
          <p:nvPr/>
        </p:nvSpPr>
        <p:spPr>
          <a:xfrm>
            <a:off x="2340000" y="4390047"/>
            <a:ext cx="11215977" cy="288399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defTabSz="457200">
              <a:lnSpc>
                <a:spcPct val="120000"/>
              </a:lnSpc>
              <a:defRPr sz="9000" b="1">
                <a:solidFill>
                  <a:srgbClr val="000000"/>
                </a:solidFill>
                <a:latin typeface="Source Sans Pro"/>
                <a:ea typeface="Source Sans Pro"/>
                <a:cs typeface="Source Sans Pro"/>
                <a:sym typeface="Source Sans Pro"/>
              </a:defRPr>
            </a:lvl1pPr>
          </a:lstStyle>
          <a:p>
            <a:r>
              <a:rPr sz="7800" dirty="0">
                <a:latin typeface="Calibri" panose="020F0502020204030204" pitchFamily="34" charset="0"/>
                <a:cs typeface="Calibri" panose="020F0502020204030204" pitchFamily="34" charset="0"/>
              </a:rPr>
              <a:t>Laden Sie </a:t>
            </a:r>
            <a:r>
              <a:rPr lang="de-DE" sz="7800" dirty="0">
                <a:latin typeface="Calibri" panose="020F0502020204030204" pitchFamily="34" charset="0"/>
                <a:cs typeface="Calibri" panose="020F0502020204030204" pitchFamily="34" charset="0"/>
              </a:rPr>
              <a:t>den</a:t>
            </a:r>
            <a:r>
              <a:rPr sz="7800" dirty="0">
                <a:latin typeface="Calibri" panose="020F0502020204030204" pitchFamily="34" charset="0"/>
                <a:cs typeface="Calibri" panose="020F0502020204030204" pitchFamily="34" charset="0"/>
              </a:rPr>
              <a:t> </a:t>
            </a:r>
            <a:r>
              <a:rPr sz="7800" dirty="0" err="1">
                <a:latin typeface="Calibri" panose="020F0502020204030204" pitchFamily="34" charset="0"/>
                <a:cs typeface="Calibri" panose="020F0502020204030204" pitchFamily="34" charset="0"/>
              </a:rPr>
              <a:t>Akku</a:t>
            </a:r>
            <a:r>
              <a:rPr lang="de-DE" sz="7800" dirty="0">
                <a:latin typeface="Calibri" panose="020F0502020204030204" pitchFamily="34" charset="0"/>
                <a:cs typeface="Calibri" panose="020F0502020204030204" pitchFamily="34" charset="0"/>
              </a:rPr>
              <a:t> Ihres</a:t>
            </a:r>
            <a:r>
              <a:rPr sz="7800" dirty="0">
                <a:latin typeface="Calibri" panose="020F0502020204030204" pitchFamily="34" charset="0"/>
                <a:cs typeface="Calibri" panose="020F0502020204030204" pitchFamily="34" charset="0"/>
              </a:rPr>
              <a:t> </a:t>
            </a:r>
            <a:r>
              <a:rPr lang="de-DE" sz="7800" dirty="0">
                <a:latin typeface="Calibri" panose="020F0502020204030204" pitchFamily="34" charset="0"/>
                <a:cs typeface="Calibri" panose="020F0502020204030204" pitchFamily="34" charset="0"/>
              </a:rPr>
              <a:t>Geräts regelmäßig </a:t>
            </a:r>
            <a:r>
              <a:rPr sz="7800" dirty="0">
                <a:latin typeface="Calibri" panose="020F0502020204030204" pitchFamily="34" charset="0"/>
                <a:cs typeface="Calibri" panose="020F0502020204030204" pitchFamily="34" charset="0"/>
              </a:rPr>
              <a:t>auf!</a:t>
            </a:r>
          </a:p>
        </p:txBody>
      </p:sp>
      <p:sp>
        <p:nvSpPr>
          <p:cNvPr id="6"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a:solidFill>
                  <a:schemeClr val="bg2">
                    <a:lumMod val="10000"/>
                  </a:schemeClr>
                </a:solidFill>
                <a:latin typeface="Calibri" panose="020F0502020204030204" pitchFamily="34" charset="0"/>
                <a:ea typeface="Source Sans Pro"/>
                <a:cs typeface="Calibri" panose="020F0502020204030204" pitchFamily="34" charset="0"/>
                <a:sym typeface="Source Sans Pro"/>
              </a:rPr>
              <a:t>Tipp</a:t>
            </a:r>
          </a:p>
        </p:txBody>
      </p:sp>
      <p:sp>
        <p:nvSpPr>
          <p:cNvPr id="7"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8" name="Rechteck 7"/>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2" name="Bild 1"/>
          <p:cNvPicPr>
            <a:picLocks noChangeAspect="1"/>
          </p:cNvPicPr>
          <p:nvPr/>
        </p:nvPicPr>
        <p:blipFill>
          <a:blip r:embed="rId2"/>
          <a:stretch>
            <a:fillRect/>
          </a:stretch>
        </p:blipFill>
        <p:spPr>
          <a:xfrm>
            <a:off x="17694582" y="1527314"/>
            <a:ext cx="2704146" cy="11653847"/>
          </a:xfrm>
          <a:prstGeom prst="rect">
            <a:avLst/>
          </a:prstGeom>
        </p:spPr>
      </p:pic>
      <p:pic>
        <p:nvPicPr>
          <p:cNvPr id="3" name="Grafik 2">
            <a:extLst>
              <a:ext uri="{FF2B5EF4-FFF2-40B4-BE49-F238E27FC236}">
                <a16:creationId xmlns:a16="http://schemas.microsoft.com/office/drawing/2014/main" id="{B72C582B-AC43-C6A6-B4A3-65E10DE991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19200" y="12767564"/>
            <a:ext cx="3585183" cy="527233"/>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App Store Icon_6.5..png" descr="App Store Icon_6.5..png"/>
          <p:cNvPicPr>
            <a:picLocks noChangeAspect="1"/>
          </p:cNvPicPr>
          <p:nvPr/>
        </p:nvPicPr>
        <p:blipFill>
          <a:blip r:embed="rId3"/>
          <a:stretch>
            <a:fillRect/>
          </a:stretch>
        </p:blipFill>
        <p:spPr>
          <a:xfrm>
            <a:off x="13981471" y="3470320"/>
            <a:ext cx="7778396" cy="7778395"/>
          </a:xfrm>
          <a:prstGeom prst="roundRect">
            <a:avLst>
              <a:gd name="adj" fmla="val 8594"/>
            </a:avLst>
          </a:prstGeom>
          <a:solidFill>
            <a:srgbClr val="FFFFFF">
              <a:shade val="85000"/>
            </a:srgbClr>
          </a:solidFill>
          <a:ln>
            <a:noFill/>
          </a:ln>
          <a:effectLst>
            <a:reflection blurRad="12700" endPos="0" dist="5000" dir="5400000" sy="-100000" algn="bl" rotWithShape="0"/>
          </a:effectLst>
        </p:spPr>
      </p:pic>
      <p:sp>
        <p:nvSpPr>
          <p:cNvPr id="6"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a:solidFill>
                  <a:schemeClr val="bg2">
                    <a:lumMod val="10000"/>
                  </a:schemeClr>
                </a:solidFill>
                <a:latin typeface="Calibri" panose="020F0502020204030204" pitchFamily="34" charset="0"/>
                <a:ea typeface="Source Sans Pro"/>
                <a:cs typeface="Calibri" panose="020F0502020204030204" pitchFamily="34" charset="0"/>
                <a:sym typeface="Source Sans Pro"/>
              </a:rPr>
              <a:t>Übung in der App „Starthilfe – digital dabei“ </a:t>
            </a:r>
          </a:p>
        </p:txBody>
      </p:sp>
      <p:sp>
        <p:nvSpPr>
          <p:cNvPr id="7"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8" name="Textfeld 7"/>
          <p:cNvSpPr txBox="1"/>
          <p:nvPr/>
        </p:nvSpPr>
        <p:spPr>
          <a:xfrm>
            <a:off x="2340000" y="3204000"/>
            <a:ext cx="15591858" cy="70275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l" defTabSz="457200">
              <a:lnSpc>
                <a:spcPts val="6000"/>
              </a:lnSpc>
              <a:defRPr sz="4500" b="1">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Die Bedien-Gesten kennenlernen</a:t>
            </a:r>
          </a:p>
          <a:p>
            <a:pPr algn="l" defTabSz="457200">
              <a:lnSpc>
                <a:spcPts val="6000"/>
              </a:lnSpc>
              <a:defRPr sz="4500" b="1">
                <a:solidFill>
                  <a:srgbClr val="000000"/>
                </a:solidFill>
                <a:latin typeface="Source Sans Pro"/>
                <a:ea typeface="Source Sans Pro"/>
                <a:cs typeface="Source Sans Pro"/>
                <a:sym typeface="Source Sans Pro"/>
              </a:defRPr>
            </a:pPr>
            <a:endParaRPr lang="de-DE" sz="4600" dirty="0">
              <a:latin typeface="Calibri" panose="020F0502020204030204" pitchFamily="34" charset="0"/>
              <a:cs typeface="Calibri" panose="020F0502020204030204" pitchFamily="34" charset="0"/>
            </a:endParaRPr>
          </a:p>
          <a:p>
            <a:pPr algn="l" defTabSz="457200">
              <a:lnSpc>
                <a:spcPts val="6000"/>
              </a:lnSpc>
              <a:defRPr sz="4500" b="1">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Modul 1: Das Gerät bedienen</a:t>
            </a:r>
          </a:p>
          <a:p>
            <a:pPr algn="l" defTabSz="457200">
              <a:lnSpc>
                <a:spcPts val="6000"/>
              </a:lnSpc>
              <a:defRPr sz="4500" b="1">
                <a:solidFill>
                  <a:srgbClr val="000000"/>
                </a:solidFill>
                <a:latin typeface="Source Sans Pro"/>
                <a:ea typeface="Source Sans Pro"/>
                <a:cs typeface="Source Sans Pro"/>
                <a:sym typeface="Source Sans Pro"/>
              </a:defRPr>
            </a:pPr>
            <a:endParaRPr lang="de-DE" sz="4600" dirty="0">
              <a:latin typeface="Calibri" panose="020F0502020204030204" pitchFamily="34" charset="0"/>
              <a:cs typeface="Calibri" panose="020F0502020204030204" pitchFamily="34" charset="0"/>
            </a:endParaRPr>
          </a:p>
          <a:p>
            <a:pPr algn="l" defTabSz="457200">
              <a:lnSpc>
                <a:spcPts val="6000"/>
              </a:lnSpc>
              <a:defRPr sz="4500">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Überspringen Sie bitte:</a:t>
            </a:r>
          </a:p>
          <a:p>
            <a:pPr algn="l" defTabSz="457200">
              <a:lnSpc>
                <a:spcPts val="6000"/>
              </a:lnSpc>
              <a:defRPr sz="4500">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„Wischen üben: Figuren gestalten“, </a:t>
            </a:r>
          </a:p>
          <a:p>
            <a:pPr algn="l" defTabSz="457200">
              <a:lnSpc>
                <a:spcPts val="6000"/>
              </a:lnSpc>
              <a:defRPr sz="4500">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„Ziehen üben: Das Labyrinth“ und</a:t>
            </a:r>
          </a:p>
          <a:p>
            <a:pPr algn="l" defTabSz="457200">
              <a:lnSpc>
                <a:spcPts val="6000"/>
              </a:lnSpc>
              <a:defRPr sz="1000">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„Zoomen üben: Das Suchbild“.</a:t>
            </a:r>
            <a:br>
              <a:rPr lang="de-DE" sz="4600" dirty="0">
                <a:latin typeface="Calibri" panose="020F0502020204030204" pitchFamily="34" charset="0"/>
                <a:cs typeface="Calibri" panose="020F0502020204030204" pitchFamily="34" charset="0"/>
              </a:rPr>
            </a:br>
            <a:endParaRPr lang="de-DE" sz="4600" dirty="0">
              <a:latin typeface="Calibri" panose="020F0502020204030204" pitchFamily="34" charset="0"/>
              <a:cs typeface="Calibri" panose="020F0502020204030204" pitchFamily="34" charset="0"/>
            </a:endParaRPr>
          </a:p>
        </p:txBody>
      </p:sp>
      <p:sp>
        <p:nvSpPr>
          <p:cNvPr id="11" name="Rechteck 10"/>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2" name="Grafik 1">
            <a:extLst>
              <a:ext uri="{FF2B5EF4-FFF2-40B4-BE49-F238E27FC236}">
                <a16:creationId xmlns:a16="http://schemas.microsoft.com/office/drawing/2014/main" id="{B209EF5A-2C67-E958-149F-1824319C89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159088941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a:solidFill>
                  <a:schemeClr val="bg2">
                    <a:lumMod val="10000"/>
                  </a:schemeClr>
                </a:solidFill>
                <a:latin typeface="Calibri" panose="020F0502020204030204" pitchFamily="34" charset="0"/>
                <a:ea typeface="Source Sans Pro"/>
                <a:cs typeface="Calibri" panose="020F0502020204030204" pitchFamily="34" charset="0"/>
                <a:sym typeface="Source Sans Pro"/>
              </a:rPr>
              <a:t>Wiederholung: Gerät aktivieren und App öffnen </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2" name="Digital dabei – Startpaket…"/>
          <p:cNvSpPr txBox="1">
            <a:spLocks/>
          </p:cNvSpPr>
          <p:nvPr/>
        </p:nvSpPr>
        <p:spPr>
          <a:xfrm>
            <a:off x="2340001" y="3134935"/>
            <a:ext cx="8453760" cy="853481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57200">
              <a:lnSpc>
                <a:spcPts val="6000"/>
              </a:lnSpc>
              <a:spcAft>
                <a:spcPts val="1500"/>
              </a:spcAft>
              <a:tabLst>
                <a:tab pos="648000" algn="l"/>
              </a:tabLst>
              <a:defRPr sz="4500" b="1">
                <a:solidFill>
                  <a:srgbClr val="000000"/>
                </a:solidFill>
                <a:latin typeface="Source Sans Pro"/>
                <a:ea typeface="Source Sans Pro"/>
                <a:cs typeface="Source Sans Pro"/>
                <a:sym typeface="Source Sans Pro"/>
              </a:defRPr>
            </a:pPr>
            <a:r>
              <a:rPr lang="de-DE" sz="4600" spc="0" dirty="0">
                <a:solidFill>
                  <a:srgbClr val="D5D5D5">
                    <a:lumMod val="10000"/>
                  </a:srgbClr>
                </a:solidFill>
                <a:latin typeface="Calibri" panose="020F0502020204030204" pitchFamily="34" charset="0"/>
                <a:ea typeface="Source Sans Pro"/>
                <a:cs typeface="Calibri" panose="020F0502020204030204" pitchFamily="34" charset="0"/>
                <a:sym typeface="Source Sans Pro"/>
              </a:rPr>
              <a:t>Das Gerät aus dem</a:t>
            </a:r>
            <a:br>
              <a:rPr lang="de-DE" sz="4600" spc="0" dirty="0">
                <a:solidFill>
                  <a:srgbClr val="D5D5D5">
                    <a:lumMod val="10000"/>
                  </a:srgbClr>
                </a:solidFill>
                <a:latin typeface="Calibri" panose="020F0502020204030204" pitchFamily="34" charset="0"/>
                <a:ea typeface="Source Sans Pro"/>
                <a:cs typeface="Calibri" panose="020F0502020204030204" pitchFamily="34" charset="0"/>
                <a:sym typeface="Source Sans Pro"/>
              </a:rPr>
            </a:br>
            <a:r>
              <a:rPr lang="de-DE" sz="4600" spc="0" dirty="0">
                <a:solidFill>
                  <a:srgbClr val="D5D5D5">
                    <a:lumMod val="10000"/>
                  </a:srgbClr>
                </a:solidFill>
                <a:latin typeface="Calibri" panose="020F0502020204030204" pitchFamily="34" charset="0"/>
                <a:ea typeface="Source Sans Pro"/>
                <a:cs typeface="Calibri" panose="020F0502020204030204" pitchFamily="34" charset="0"/>
                <a:sym typeface="Source Sans Pro"/>
              </a:rPr>
              <a:t>Ruhezustand aktivieren:</a:t>
            </a:r>
            <a:endParaRPr lang="de-DE" sz="4600" spc="0" dirty="0">
              <a:latin typeface="Calibri" panose="020F0502020204030204" pitchFamily="34" charset="0"/>
              <a:ea typeface="Source Sans Pro" charset="0"/>
              <a:cs typeface="Calibri" panose="020F0502020204030204" pitchFamily="34" charset="0"/>
            </a:endParaRPr>
          </a:p>
          <a:p>
            <a:pPr marL="914400" indent="-914400" defTabSz="457200">
              <a:lnSpc>
                <a:spcPts val="6000"/>
              </a:lnSpc>
              <a:spcAft>
                <a:spcPts val="1500"/>
              </a:spcAft>
              <a:buFont typeface="+mj-lt"/>
              <a:buAutoNum type="arabicPeriod"/>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Aktivieren Sie das Gerät.</a:t>
            </a:r>
          </a:p>
          <a:p>
            <a:pPr marL="914400" indent="-914400" defTabSz="457200">
              <a:lnSpc>
                <a:spcPts val="6000"/>
              </a:lnSpc>
              <a:spcAft>
                <a:spcPts val="1500"/>
              </a:spcAft>
              <a:buFont typeface="+mj-lt"/>
              <a:buAutoNum type="arabicPeriod"/>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Öffnen Sie App „Starthilfe – digital dabei“.</a:t>
            </a:r>
          </a:p>
          <a:p>
            <a:pPr marL="914400" indent="-914400" defTabSz="457200">
              <a:lnSpc>
                <a:spcPts val="6000"/>
              </a:lnSpc>
              <a:spcAft>
                <a:spcPts val="1500"/>
              </a:spcAft>
              <a:buFont typeface="+mj-lt"/>
              <a:buAutoNum type="arabicPeriod"/>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Öffnen Sie das Menü der App, um einzelne Übungen auszuwählen.</a:t>
            </a:r>
          </a:p>
        </p:txBody>
      </p:sp>
      <p:pic>
        <p:nvPicPr>
          <p:cNvPr id="13" name="Bild 12"/>
          <p:cNvPicPr>
            <a:picLocks noChangeAspect="1"/>
          </p:cNvPicPr>
          <p:nvPr/>
        </p:nvPicPr>
        <p:blipFill>
          <a:blip r:embed="rId3"/>
          <a:stretch>
            <a:fillRect/>
          </a:stretch>
        </p:blipFill>
        <p:spPr>
          <a:xfrm>
            <a:off x="19849003" y="7651949"/>
            <a:ext cx="3276600" cy="5143500"/>
          </a:xfrm>
          <a:prstGeom prst="rect">
            <a:avLst/>
          </a:prstGeom>
        </p:spPr>
      </p:pic>
      <p:sp>
        <p:nvSpPr>
          <p:cNvPr id="7" name="Digital dabei – Startpaket…">
            <a:extLst>
              <a:ext uri="{FF2B5EF4-FFF2-40B4-BE49-F238E27FC236}">
                <a16:creationId xmlns:a16="http://schemas.microsoft.com/office/drawing/2014/main" id="{EE591153-9AAB-8DCC-673A-B3D3D2F8DC44}"/>
              </a:ext>
            </a:extLst>
          </p:cNvPr>
          <p:cNvSpPr txBox="1">
            <a:spLocks/>
          </p:cNvSpPr>
          <p:nvPr/>
        </p:nvSpPr>
        <p:spPr>
          <a:xfrm>
            <a:off x="12052157" y="3107430"/>
            <a:ext cx="9334641" cy="853481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57200">
              <a:lnSpc>
                <a:spcPts val="6000"/>
              </a:lnSpc>
              <a:spcAft>
                <a:spcPts val="1500"/>
              </a:spcAft>
              <a:tabLst>
                <a:tab pos="648000" algn="l"/>
              </a:tabLst>
              <a:defRPr sz="4500" b="1">
                <a:solidFill>
                  <a:srgbClr val="000000"/>
                </a:solidFill>
                <a:latin typeface="Source Sans Pro"/>
                <a:ea typeface="Source Sans Pro"/>
                <a:cs typeface="Source Sans Pro"/>
                <a:sym typeface="Source Sans Pro"/>
              </a:defRPr>
            </a:pPr>
            <a:r>
              <a:rPr lang="de-DE" sz="4600" spc="0" dirty="0">
                <a:solidFill>
                  <a:srgbClr val="D5D5D5">
                    <a:lumMod val="10000"/>
                  </a:srgbClr>
                </a:solidFill>
                <a:latin typeface="Calibri" panose="020F0502020204030204" pitchFamily="34" charset="0"/>
                <a:ea typeface="Source Sans Pro"/>
                <a:cs typeface="Calibri" panose="020F0502020204030204" pitchFamily="34" charset="0"/>
                <a:sym typeface="Source Sans Pro"/>
              </a:rPr>
              <a:t>Haben Sie die PIN, probieren Sie</a:t>
            </a:r>
            <a:br>
              <a:rPr lang="de-DE" sz="4600" spc="0" dirty="0">
                <a:solidFill>
                  <a:srgbClr val="D5D5D5">
                    <a:lumMod val="10000"/>
                  </a:srgbClr>
                </a:solidFill>
                <a:latin typeface="Calibri" panose="020F0502020204030204" pitchFamily="34" charset="0"/>
                <a:ea typeface="Source Sans Pro"/>
                <a:cs typeface="Calibri" panose="020F0502020204030204" pitchFamily="34" charset="0"/>
                <a:sym typeface="Source Sans Pro"/>
              </a:rPr>
            </a:br>
            <a:r>
              <a:rPr lang="de-DE" sz="4600" spc="0" dirty="0">
                <a:solidFill>
                  <a:srgbClr val="D5D5D5">
                    <a:lumMod val="10000"/>
                  </a:srgbClr>
                </a:solidFill>
                <a:latin typeface="Calibri" panose="020F0502020204030204" pitchFamily="34" charset="0"/>
                <a:ea typeface="Source Sans Pro"/>
                <a:cs typeface="Calibri" panose="020F0502020204030204" pitchFamily="34" charset="0"/>
                <a:sym typeface="Source Sans Pro"/>
              </a:rPr>
              <a:t>auch dies aus: </a:t>
            </a:r>
            <a:endParaRPr lang="de-DE" sz="4600" spc="0" dirty="0">
              <a:latin typeface="Calibri" panose="020F0502020204030204" pitchFamily="34" charset="0"/>
              <a:ea typeface="Source Sans Pro" charset="0"/>
              <a:cs typeface="Calibri" panose="020F0502020204030204" pitchFamily="34" charset="0"/>
            </a:endParaRPr>
          </a:p>
          <a:p>
            <a:pPr marL="914400" indent="-914400" defTabSz="457200">
              <a:lnSpc>
                <a:spcPts val="6000"/>
              </a:lnSpc>
              <a:spcAft>
                <a:spcPts val="1500"/>
              </a:spcAft>
              <a:buFont typeface="+mj-lt"/>
              <a:buAutoNum type="arabicPeriod"/>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Schalten Sie das Gerät aus.</a:t>
            </a:r>
          </a:p>
          <a:p>
            <a:pPr marL="914400" indent="-914400" defTabSz="457200">
              <a:lnSpc>
                <a:spcPts val="6000"/>
              </a:lnSpc>
              <a:spcAft>
                <a:spcPts val="1500"/>
              </a:spcAft>
              <a:buFont typeface="+mj-lt"/>
              <a:buAutoNum type="arabicPeriod"/>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Schalten Sie das Gerät an.</a:t>
            </a:r>
          </a:p>
          <a:p>
            <a:pPr marL="914400" indent="-914400" defTabSz="457200">
              <a:lnSpc>
                <a:spcPts val="6000"/>
              </a:lnSpc>
              <a:spcAft>
                <a:spcPts val="1500"/>
              </a:spcAft>
              <a:buFont typeface="+mj-lt"/>
              <a:buAutoNum type="arabicPeriod"/>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Öffnen Sie das Menü der App,</a:t>
            </a:r>
            <a:br>
              <a:rPr lang="de-DE" sz="4600" b="0" spc="0">
                <a:latin typeface="Calibri" panose="020F0502020204030204" pitchFamily="34" charset="0"/>
                <a:ea typeface="Source Sans Pro" charset="0"/>
                <a:cs typeface="Calibri" panose="020F0502020204030204" pitchFamily="34" charset="0"/>
              </a:rPr>
            </a:br>
            <a:r>
              <a:rPr lang="de-DE" sz="4600" b="0" spc="0">
                <a:latin typeface="Calibri" panose="020F0502020204030204" pitchFamily="34" charset="0"/>
                <a:ea typeface="Source Sans Pro" charset="0"/>
                <a:cs typeface="Calibri" panose="020F0502020204030204" pitchFamily="34" charset="0"/>
              </a:rPr>
              <a:t>um </a:t>
            </a:r>
            <a:r>
              <a:rPr lang="de-DE" sz="4600" b="0" spc="0" dirty="0">
                <a:latin typeface="Calibri" panose="020F0502020204030204" pitchFamily="34" charset="0"/>
                <a:ea typeface="Source Sans Pro" charset="0"/>
                <a:cs typeface="Calibri" panose="020F0502020204030204" pitchFamily="34" charset="0"/>
              </a:rPr>
              <a:t>einzelne Übungen 							</a:t>
            </a:r>
            <a:r>
              <a:rPr lang="de-DE" sz="4600" b="0" spc="0">
                <a:latin typeface="Calibri" panose="020F0502020204030204" pitchFamily="34" charset="0"/>
                <a:ea typeface="Source Sans Pro" charset="0"/>
                <a:cs typeface="Calibri" panose="020F0502020204030204" pitchFamily="34" charset="0"/>
              </a:rPr>
              <a:t> auszuwählen</a:t>
            </a:r>
            <a:r>
              <a:rPr lang="de-DE" sz="4600" b="0" spc="0" dirty="0">
                <a:latin typeface="Calibri" panose="020F0502020204030204" pitchFamily="34" charset="0"/>
                <a:ea typeface="Source Sans Pro" charset="0"/>
                <a:cs typeface="Calibri" panose="020F0502020204030204" pitchFamily="34" charset="0"/>
              </a:rPr>
              <a:t>.</a:t>
            </a:r>
          </a:p>
          <a:p>
            <a:pPr marL="698400" indent="-914400" defTabSz="457200">
              <a:lnSpc>
                <a:spcPts val="7500"/>
              </a:lnSpc>
              <a:buFont typeface="+mj-lt"/>
              <a:buAutoNum type="arabicPeriod"/>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p:txBody>
      </p:sp>
      <p:pic>
        <p:nvPicPr>
          <p:cNvPr id="2" name="Grafik 1">
            <a:extLst>
              <a:ext uri="{FF2B5EF4-FFF2-40B4-BE49-F238E27FC236}">
                <a16:creationId xmlns:a16="http://schemas.microsoft.com/office/drawing/2014/main" id="{46869E36-BAC9-C862-0361-A432C4CD56D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367118986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a:solidFill>
                  <a:schemeClr val="bg2">
                    <a:lumMod val="10000"/>
                  </a:schemeClr>
                </a:solidFill>
                <a:latin typeface="Calibri" panose="020F0502020204030204" pitchFamily="34" charset="0"/>
                <a:ea typeface="Source Sans Pro"/>
                <a:cs typeface="Calibri" panose="020F0502020204030204" pitchFamily="34" charset="0"/>
                <a:sym typeface="Source Sans Pro"/>
              </a:rPr>
              <a:t>Optionale Vertiefung</a:t>
            </a:r>
          </a:p>
          <a:p>
            <a:pPr defTabSz="402336" hangingPunct="1">
              <a:lnSpc>
                <a:spcPct val="100000"/>
              </a:lnSpc>
              <a:defRPr sz="7919" spc="0">
                <a:latin typeface="Source Sans Pro"/>
                <a:ea typeface="Source Sans Pro"/>
                <a:cs typeface="Source Sans Pro"/>
                <a:sym typeface="Source Sans Pro"/>
              </a:defRPr>
            </a:pPr>
            <a:endParaRPr lang="de-DE" sz="7800" b="0" spc="0">
              <a:solidFill>
                <a:schemeClr val="bg2">
                  <a:lumMod val="10000"/>
                </a:schemeClr>
              </a:solidFill>
              <a:latin typeface="Calibri" panose="020F0502020204030204" pitchFamily="34" charset="0"/>
              <a:ea typeface="Source Sans Pro"/>
              <a:cs typeface="Calibri" panose="020F0502020204030204" pitchFamily="34" charset="0"/>
              <a:sym typeface="Source Sans Pro"/>
            </a:endParaRPr>
          </a:p>
        </p:txBody>
      </p:sp>
      <p:sp>
        <p:nvSpPr>
          <p:cNvPr id="3"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4" name="Rechteck 3"/>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0" y="3459180"/>
            <a:ext cx="16250605" cy="698890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sz="4600" b="1" dirty="0">
                <a:latin typeface="Calibri" panose="020F0502020204030204" pitchFamily="34" charset="0"/>
                <a:cs typeface="Calibri" panose="020F0502020204030204" pitchFamily="34" charset="0"/>
                <a:sym typeface="Source Sans Pro"/>
              </a:rPr>
              <a:t>Gerät aktivieren, App öffnen und Übungen aufrufen</a:t>
            </a:r>
          </a:p>
          <a:p>
            <a:pPr algn="l">
              <a:lnSpc>
                <a:spcPts val="6000"/>
              </a:lnSpc>
              <a:defRPr sz="4600">
                <a:solidFill>
                  <a:srgbClr val="000000"/>
                </a:solidFill>
                <a:latin typeface="Source Sans Pro"/>
                <a:ea typeface="Source Sans Pro"/>
                <a:cs typeface="Source Sans Pro"/>
                <a:sym typeface="Source Sans Pro"/>
              </a:defRPr>
            </a:pPr>
            <a:endParaRPr lang="de-DE" sz="4600" dirty="0">
              <a:latin typeface="Calibri" panose="020F0502020204030204" pitchFamily="34" charset="0"/>
              <a:cs typeface="Calibri" panose="020F0502020204030204" pitchFamily="34" charset="0"/>
              <a:sym typeface="Source Sans Pro"/>
            </a:endParaRPr>
          </a:p>
          <a:p>
            <a:pPr algn="l">
              <a:lnSpc>
                <a:spcPts val="6000"/>
              </a:lnSpc>
              <a:defRPr sz="4600">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sym typeface="Source Sans Pro"/>
              </a:rPr>
              <a:t>Bitte vervollständigen Sie bis zum nächsten Treffen:</a:t>
            </a:r>
          </a:p>
          <a:p>
            <a:pPr algn="l">
              <a:lnSpc>
                <a:spcPts val="6000"/>
              </a:lnSpc>
              <a:defRPr sz="4600">
                <a:solidFill>
                  <a:srgbClr val="000000"/>
                </a:solidFill>
                <a:latin typeface="Source Sans Pro"/>
                <a:ea typeface="Source Sans Pro"/>
                <a:cs typeface="Source Sans Pro"/>
                <a:sym typeface="Source Sans Pro"/>
              </a:defRPr>
            </a:pPr>
            <a:endParaRPr lang="de-DE" sz="4600" dirty="0">
              <a:latin typeface="Calibri" panose="020F0502020204030204" pitchFamily="34" charset="0"/>
              <a:cs typeface="Calibri" panose="020F0502020204030204" pitchFamily="34" charset="0"/>
              <a:sym typeface="Source Sans Pro"/>
            </a:endParaRPr>
          </a:p>
          <a:p>
            <a:pPr algn="l" defTabSz="457200">
              <a:lnSpc>
                <a:spcPts val="6000"/>
              </a:lnSpc>
              <a:defRPr sz="4500" b="1">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Modul 1</a:t>
            </a:r>
          </a:p>
          <a:p>
            <a:pPr algn="l" defTabSz="457200">
              <a:lnSpc>
                <a:spcPts val="6000"/>
              </a:lnSpc>
              <a:defRPr sz="4500" b="1">
                <a:solidFill>
                  <a:srgbClr val="000000"/>
                </a:solidFill>
                <a:latin typeface="Source Sans Pro"/>
                <a:ea typeface="Source Sans Pro"/>
                <a:cs typeface="Source Sans Pro"/>
                <a:sym typeface="Source Sans Pro"/>
              </a:defRPr>
            </a:pPr>
            <a:endParaRPr lang="de-DE" sz="4600" dirty="0">
              <a:latin typeface="Calibri" panose="020F0502020204030204" pitchFamily="34" charset="0"/>
              <a:cs typeface="Calibri" panose="020F0502020204030204" pitchFamily="34" charset="0"/>
            </a:endParaRPr>
          </a:p>
          <a:p>
            <a:pPr algn="l" defTabSz="457200">
              <a:lnSpc>
                <a:spcPts val="6000"/>
              </a:lnSpc>
              <a:defRPr sz="4500">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„Wischen üben: Figuren gestalten“, </a:t>
            </a:r>
          </a:p>
          <a:p>
            <a:pPr algn="l" defTabSz="457200">
              <a:lnSpc>
                <a:spcPts val="6000"/>
              </a:lnSpc>
              <a:defRPr sz="4500">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„Ziehen üben: Das Labyrinth“ und</a:t>
            </a:r>
          </a:p>
          <a:p>
            <a:pPr algn="l" defTabSz="457200">
              <a:lnSpc>
                <a:spcPts val="6000"/>
              </a:lnSpc>
              <a:defRPr sz="1000">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„Zoomen üben: Das Suchbild“.</a:t>
            </a:r>
            <a:r>
              <a:rPr lang="de-DE" sz="4600" dirty="0">
                <a:latin typeface="Calibri" panose="020F0502020204030204" pitchFamily="34" charset="0"/>
                <a:cs typeface="Calibri" panose="020F0502020204030204" pitchFamily="34" charset="0"/>
                <a:sym typeface="Source Sans Pro"/>
              </a:rPr>
              <a:t>  </a:t>
            </a:r>
          </a:p>
        </p:txBody>
      </p:sp>
      <p:pic>
        <p:nvPicPr>
          <p:cNvPr id="7" name="Bild 6"/>
          <p:cNvPicPr>
            <a:picLocks noChangeAspect="1"/>
          </p:cNvPicPr>
          <p:nvPr/>
        </p:nvPicPr>
        <p:blipFill>
          <a:blip r:embed="rId3"/>
          <a:stretch>
            <a:fillRect/>
          </a:stretch>
        </p:blipFill>
        <p:spPr>
          <a:xfrm>
            <a:off x="19849003" y="7651949"/>
            <a:ext cx="3276600" cy="5143500"/>
          </a:xfrm>
          <a:prstGeom prst="rect">
            <a:avLst/>
          </a:prstGeom>
        </p:spPr>
      </p:pic>
      <p:pic>
        <p:nvPicPr>
          <p:cNvPr id="6" name="Grafik 5">
            <a:extLst>
              <a:ext uri="{FF2B5EF4-FFF2-40B4-BE49-F238E27FC236}">
                <a16:creationId xmlns:a16="http://schemas.microsoft.com/office/drawing/2014/main" id="{9A7E3C99-1EDA-251F-AF21-030DD1B2367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85216929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527200"/>
            <a:ext cx="24384000" cy="111888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Digital dabei – Startpaket…"/>
          <p:cNvSpPr txBox="1">
            <a:spLocks/>
          </p:cNvSpPr>
          <p:nvPr/>
        </p:nvSpPr>
        <p:spPr>
          <a:xfrm>
            <a:off x="2340000" y="853200"/>
            <a:ext cx="15233750"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a:solidFill>
                  <a:schemeClr val="bg2">
                    <a:lumMod val="10000"/>
                  </a:schemeClr>
                </a:solidFill>
                <a:latin typeface="Calibri" panose="020F0502020204030204" pitchFamily="34" charset="0"/>
                <a:ea typeface="Source Sans Pro"/>
                <a:cs typeface="Calibri" panose="020F0502020204030204" pitchFamily="34" charset="0"/>
                <a:sym typeface="Source Sans Pro"/>
              </a:rPr>
              <a:t>Fragen</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5310053" y="4422898"/>
            <a:ext cx="6300056" cy="328564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Welche Apps kennen Sie schon?…"/>
          <p:cNvSpPr txBox="1"/>
          <p:nvPr/>
        </p:nvSpPr>
        <p:spPr>
          <a:xfrm>
            <a:off x="5895656" y="10560925"/>
            <a:ext cx="4864493" cy="835422"/>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t">
            <a:spAutoFit/>
          </a:bodyPr>
          <a:lstStyle/>
          <a:p>
            <a:pPr algn="l">
              <a:lnSpc>
                <a:spcPts val="6000"/>
              </a:lnSpc>
              <a:defRPr sz="6000" b="1">
                <a:solidFill>
                  <a:srgbClr val="000000"/>
                </a:solidFill>
                <a:latin typeface="Source Sans Pro"/>
                <a:ea typeface="Source Sans Pro"/>
                <a:cs typeface="Source Sans Pro"/>
                <a:sym typeface="Source Sans Pro"/>
              </a:defRPr>
            </a:pPr>
            <a:endParaRPr sz="4600">
              <a:latin typeface="Calibri" panose="020F0502020204030204" pitchFamily="34" charset="0"/>
              <a:cs typeface="Calibri" panose="020F0502020204030204" pitchFamily="34" charset="0"/>
            </a:endParaRPr>
          </a:p>
        </p:txBody>
      </p:sp>
      <p:sp>
        <p:nvSpPr>
          <p:cNvPr id="7" name="Rechtwinkliges Dreieck 6"/>
          <p:cNvSpPr/>
          <p:nvPr/>
        </p:nvSpPr>
        <p:spPr>
          <a:xfrm rot="10800000">
            <a:off x="4586165" y="5674379"/>
            <a:ext cx="744472" cy="744472"/>
          </a:xfrm>
          <a:prstGeom prst="rtTriangl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9" name="Bild 8"/>
          <p:cNvPicPr>
            <a:picLocks noChangeAspect="1"/>
          </p:cNvPicPr>
          <p:nvPr/>
        </p:nvPicPr>
        <p:blipFill>
          <a:blip r:embed="rId3"/>
          <a:stretch>
            <a:fillRect/>
          </a:stretch>
        </p:blipFill>
        <p:spPr>
          <a:xfrm>
            <a:off x="-3127129" y="4132623"/>
            <a:ext cx="6628090" cy="10291283"/>
          </a:xfrm>
          <a:prstGeom prst="rect">
            <a:avLst/>
          </a:prstGeom>
        </p:spPr>
      </p:pic>
      <p:sp>
        <p:nvSpPr>
          <p:cNvPr id="12" name="Textfeld 11"/>
          <p:cNvSpPr txBox="1"/>
          <p:nvPr/>
        </p:nvSpPr>
        <p:spPr>
          <a:xfrm>
            <a:off x="5885193" y="5630280"/>
            <a:ext cx="5281571" cy="8720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ts val="6000"/>
              </a:lnSpc>
            </a:pPr>
            <a:r>
              <a:rPr lang="de-DE" sz="4600" b="1">
                <a:solidFill>
                  <a:schemeClr val="bg2">
                    <a:lumMod val="10000"/>
                  </a:schemeClr>
                </a:solidFill>
                <a:latin typeface="Calibri" panose="020F0502020204030204" pitchFamily="34" charset="0"/>
                <a:ea typeface="Source Sans Pro" charset="0"/>
                <a:cs typeface="Calibri" panose="020F0502020204030204" pitchFamily="34" charset="0"/>
              </a:rPr>
              <a:t>Was ist noch offen?</a:t>
            </a:r>
            <a:endParaRPr kumimoji="0" lang="de-DE" sz="4600" b="1" u="none" strike="noStrike" cap="none" spc="0" normalizeH="0" baseline="0">
              <a:ln>
                <a:noFill/>
              </a:ln>
              <a:solidFill>
                <a:schemeClr val="bg2">
                  <a:lumMod val="10000"/>
                </a:schemeClr>
              </a:solidFill>
              <a:effectLst/>
              <a:uFillTx/>
              <a:latin typeface="Calibri" panose="020F0502020204030204" pitchFamily="34" charset="0"/>
              <a:ea typeface="Source Sans Pro" charset="0"/>
              <a:cs typeface="Calibri" panose="020F0502020204030204" pitchFamily="34" charset="0"/>
              <a:sym typeface="Helvetica Neue"/>
            </a:endParaRPr>
          </a:p>
        </p:txBody>
      </p:sp>
      <p:pic>
        <p:nvPicPr>
          <p:cNvPr id="8" name="Grafik 7">
            <a:extLst>
              <a:ext uri="{FF2B5EF4-FFF2-40B4-BE49-F238E27FC236}">
                <a16:creationId xmlns:a16="http://schemas.microsoft.com/office/drawing/2014/main" id="{87FE1D59-7645-A5F1-EB51-D9077A9F394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1933919677"/>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970</Words>
  <Application>Microsoft Macintosh PowerPoint</Application>
  <PresentationFormat>Benutzerdefiniert</PresentationFormat>
  <Paragraphs>81</Paragraphs>
  <Slides>10</Slides>
  <Notes>8</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10</vt:i4>
      </vt:variant>
    </vt:vector>
  </HeadingPairs>
  <TitlesOfParts>
    <vt:vector size="14" baseType="lpstr">
      <vt:lpstr>Calibri</vt:lpstr>
      <vt:lpstr>Helvetica Neue</vt:lpstr>
      <vt:lpstr>Helvetica Neue Medium</vt:lpstr>
      <vt:lpstr>21_BasicWhite</vt:lpstr>
      <vt:lpstr>Digital dabei – Startpaket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dabei – Startpaket  Baustein 3  In diesem Baustein werden die Bedien-Gesten gemeinsam geübt, sowie die Grundlagen für die eigenständige Weiterarbeit mit der App vermittelt.</dc:title>
  <cp:lastModifiedBy>Volker Löw</cp:lastModifiedBy>
  <cp:revision>46</cp:revision>
  <dcterms:modified xsi:type="dcterms:W3CDTF">2023-11-10T07:27:10Z</dcterms:modified>
</cp:coreProperties>
</file>