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56" r:id="rId2"/>
    <p:sldId id="273" r:id="rId3"/>
    <p:sldId id="281" r:id="rId4"/>
    <p:sldId id="278" r:id="rId5"/>
    <p:sldId id="279" r:id="rId6"/>
    <p:sldId id="276" r:id="rId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8525985-B0B3-F8F4-DD22-7915FA5D2DE1}" name="Ronja Hofmann" initials="RH" userId="S::rh@bf-medienbildung.de::cb3cacc5-58e6-4ec0-a79d-925b85d5fc3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BECDDC"/>
    <a:srgbClr val="E60A2D"/>
    <a:srgbClr val="5564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25"/>
    <p:restoredTop sz="75352"/>
  </p:normalViewPr>
  <p:slideViewPr>
    <p:cSldViewPr snapToGrid="0" snapToObjects="1">
      <p:cViewPr varScale="1">
        <p:scale>
          <a:sx n="43" d="100"/>
          <a:sy n="43" d="100"/>
        </p:scale>
        <p:origin x="1480" y="240"/>
      </p:cViewPr>
      <p:guideLst/>
    </p:cSldViewPr>
  </p:slideViewPr>
  <p:notesTextViewPr>
    <p:cViewPr>
      <p:scale>
        <a:sx n="110" d="100"/>
        <a:sy n="11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8/10/relationships/authors" Targe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dirty="0"/>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sz="2200" dirty="0">
                <a:effectLst/>
                <a:latin typeface="+mn-lt"/>
                <a:ea typeface="+mn-ea"/>
                <a:cs typeface="+mn-cs"/>
                <a:sym typeface="Helvetica Neue"/>
              </a:rPr>
              <a:t>Begrüßen Sie die Teilnehmenden.</a:t>
            </a:r>
            <a:endParaRPr lang="de-DE" dirty="0"/>
          </a:p>
        </p:txBody>
      </p:sp>
    </p:spTree>
    <p:extLst>
      <p:ext uri="{BB962C8B-B14F-4D97-AF65-F5344CB8AC3E}">
        <p14:creationId xmlns:p14="http://schemas.microsoft.com/office/powerpoint/2010/main" val="2102392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solidFill>
                  <a:srgbClr val="000000"/>
                </a:solidFill>
                <a:effectLst/>
                <a:latin typeface="Calibri" panose="020F0502020204030204" pitchFamily="34" charset="0"/>
              </a:rPr>
              <a:t>Besprechen Sie das Arbeitsblatt der Vertiefung „Mein Medientagebuch“ – sofern es von den Teilnehmenden ausgefüllt wurde.</a:t>
            </a:r>
          </a:p>
          <a:p>
            <a:r>
              <a:rPr lang="de-DE" sz="2200" dirty="0">
                <a:effectLst/>
                <a:latin typeface="+mn-lt"/>
                <a:ea typeface="+mn-ea"/>
                <a:cs typeface="+mn-cs"/>
                <a:sym typeface="Helvetica Neue"/>
              </a:rPr>
              <a:t>Geben Sie einen Überblick über den von Ihnen geplanten Ablauf der Begleitung: Erläutern Sie kurz, wann Sie auf welche Wünsche (aus dem Arbeitsblatt, aber auch beim vergangenen Treffen genannte Wünsche/Bedarfe) eingehen werden. (Dauer 15 Minuten)</a:t>
            </a:r>
          </a:p>
          <a:p>
            <a:endParaRPr lang="de-DE" dirty="0"/>
          </a:p>
        </p:txBody>
      </p:sp>
    </p:spTree>
    <p:extLst>
      <p:ext uri="{BB962C8B-B14F-4D97-AF65-F5344CB8AC3E}">
        <p14:creationId xmlns:p14="http://schemas.microsoft.com/office/powerpoint/2010/main" val="3001697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sz="2200" dirty="0">
                <a:effectLst/>
                <a:latin typeface="+mn-lt"/>
                <a:ea typeface="+mn-ea"/>
                <a:cs typeface="+mn-cs"/>
                <a:sym typeface="Helvetica Neue"/>
              </a:rPr>
              <a:t>Stellen Sie kurz die Lern-App „Starthilfe – digital dabei“ vor und dass diese sich wie ein roter Faden durch die Begleitung ziehen wird, da sie ein sicherer Lernraum zum Üben und Erproben ist. </a:t>
            </a:r>
          </a:p>
          <a:p>
            <a:pPr marL="0" marR="0" lvl="0" indent="0" defTabSz="457200" eaLnBrk="1" fontAlgn="auto" latinLnBrk="0" hangingPunct="1">
              <a:lnSpc>
                <a:spcPct val="117999"/>
              </a:lnSpc>
              <a:spcBef>
                <a:spcPts val="0"/>
              </a:spcBef>
              <a:spcAft>
                <a:spcPts val="0"/>
              </a:spcAft>
              <a:buClrTx/>
              <a:buSzTx/>
              <a:buFontTx/>
              <a:buNone/>
              <a:tabLst/>
              <a:defRPr/>
            </a:pPr>
            <a:endParaRPr lang="de-DE" sz="2200" dirty="0">
              <a:effectLst/>
              <a:latin typeface="+mn-lt"/>
              <a:ea typeface="+mn-ea"/>
              <a:cs typeface="+mn-cs"/>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de-DE" sz="2200" dirty="0">
                <a:effectLst/>
                <a:latin typeface="+mn-lt"/>
                <a:ea typeface="+mn-ea"/>
                <a:cs typeface="+mn-cs"/>
                <a:sym typeface="Helvetica Neue"/>
              </a:rPr>
              <a:t>Auch wenn Sie später den Teilnehmenden die Geräte nicht aus der Hand nehmen sollen, sondern sie selbst am Gerät „arbeiten“ werden: Installieren Sie nun die App. Gerade absolute Neueinsteiger wären von einer eigenen Installation zu diesem Zeitpunkt überfordert. Erläutern Sie, dass die Teilnehmenden im Rahmen der Begleitung auch selbst lernen werden, wie sie neue Apps installieren können und dass sie sich die Schritte, die Sie nun machen, (noch) nicht merken müssen. </a:t>
            </a:r>
          </a:p>
          <a:p>
            <a:pPr marL="0" marR="0" lvl="0" indent="0" defTabSz="457200" eaLnBrk="1" fontAlgn="auto" latinLnBrk="0" hangingPunct="1">
              <a:lnSpc>
                <a:spcPct val="117999"/>
              </a:lnSpc>
              <a:spcBef>
                <a:spcPts val="0"/>
              </a:spcBef>
              <a:spcAft>
                <a:spcPts val="0"/>
              </a:spcAft>
              <a:buClrTx/>
              <a:buSzTx/>
              <a:buFontTx/>
              <a:buNone/>
              <a:tabLst/>
              <a:defRPr/>
            </a:pPr>
            <a:endParaRPr lang="de-DE" sz="2200" dirty="0">
              <a:effectLst/>
              <a:latin typeface="+mn-lt"/>
              <a:ea typeface="+mn-ea"/>
              <a:cs typeface="+mn-cs"/>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de-DE" sz="2200" dirty="0">
                <a:effectLst/>
                <a:latin typeface="+mn-lt"/>
                <a:ea typeface="+mn-ea"/>
                <a:cs typeface="+mn-cs"/>
                <a:sym typeface="Helvetica Neue"/>
              </a:rPr>
              <a:t>Achten Sie darauf, dass die Geräte aller Teilnehmenden relativ leise eingestellt sind und sich die Teilnehmenden im Raum verteilen – die App enthält Audio. Sind die Geräte zu laut eingestellt, kommt es zu einem lauten Stimmengewirr. Sofern Teilnehmende über Kopfhörer verfügen, sollten diese immer beim Verwenden der App im Rahmen der Begleitung benutzt werden.</a:t>
            </a:r>
          </a:p>
          <a:p>
            <a:pPr marL="0" marR="0" lvl="0" indent="0" defTabSz="457200" eaLnBrk="1" fontAlgn="auto" latinLnBrk="0" hangingPunct="1">
              <a:lnSpc>
                <a:spcPct val="117999"/>
              </a:lnSpc>
              <a:spcBef>
                <a:spcPts val="0"/>
              </a:spcBef>
              <a:spcAft>
                <a:spcPts val="0"/>
              </a:spcAft>
              <a:buClrTx/>
              <a:buSzTx/>
              <a:buFontTx/>
              <a:buNone/>
              <a:tabLst/>
              <a:defRPr/>
            </a:pPr>
            <a:r>
              <a:rPr lang="de-DE" sz="2200" dirty="0">
                <a:effectLst/>
                <a:latin typeface="+mn-lt"/>
                <a:ea typeface="+mn-ea"/>
                <a:cs typeface="+mn-cs"/>
                <a:sym typeface="Helvetica Neue"/>
              </a:rPr>
              <a:t>(Dauer 15 Minuten)</a:t>
            </a:r>
          </a:p>
          <a:p>
            <a:endParaRPr lang="de-DE" dirty="0"/>
          </a:p>
        </p:txBody>
      </p:sp>
    </p:spTree>
    <p:extLst>
      <p:ext uri="{BB962C8B-B14F-4D97-AF65-F5344CB8AC3E}">
        <p14:creationId xmlns:p14="http://schemas.microsoft.com/office/powerpoint/2010/main" val="110266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sz="2200" dirty="0">
                <a:effectLst/>
                <a:latin typeface="+mn-lt"/>
                <a:ea typeface="+mn-ea"/>
                <a:cs typeface="+mn-cs"/>
                <a:sym typeface="Helvetica Neue"/>
              </a:rPr>
              <a:t>Direkt nach der Installation der App öffnet sich die </a:t>
            </a:r>
            <a:r>
              <a:rPr lang="de-DE" sz="2200" b="1" dirty="0">
                <a:effectLst/>
                <a:latin typeface="+mn-lt"/>
                <a:ea typeface="+mn-ea"/>
                <a:cs typeface="+mn-cs"/>
                <a:sym typeface="Helvetica Neue"/>
              </a:rPr>
              <a:t>Einführung der App</a:t>
            </a:r>
            <a:r>
              <a:rPr lang="de-DE" sz="2200" dirty="0">
                <a:effectLst/>
                <a:latin typeface="+mn-lt"/>
                <a:ea typeface="+mn-ea"/>
                <a:cs typeface="+mn-cs"/>
                <a:sym typeface="Helvetica Neue"/>
              </a:rPr>
              <a:t>, in der diese sich selbst vorstellt und die Navigation erklärt wird. </a:t>
            </a:r>
          </a:p>
          <a:p>
            <a:pPr marL="0" marR="0" lvl="0" indent="0" defTabSz="457200" eaLnBrk="1" fontAlgn="auto" latinLnBrk="0" hangingPunct="1">
              <a:lnSpc>
                <a:spcPct val="117999"/>
              </a:lnSpc>
              <a:spcBef>
                <a:spcPts val="0"/>
              </a:spcBef>
              <a:spcAft>
                <a:spcPts val="0"/>
              </a:spcAft>
              <a:buClrTx/>
              <a:buSzTx/>
              <a:buFontTx/>
              <a:buNone/>
              <a:tabLst/>
              <a:defRPr/>
            </a:pPr>
            <a:r>
              <a:rPr lang="de-DE" sz="2200" dirty="0">
                <a:effectLst/>
                <a:latin typeface="+mn-lt"/>
                <a:ea typeface="+mn-ea"/>
                <a:cs typeface="+mn-cs"/>
                <a:sym typeface="Helvetica Neue"/>
              </a:rPr>
              <a:t>Erneut der Hinweis: Achten Sie darauf, dass die Geräte aller Teilnehmenden relativ leise eingestellt sind und sich die Teilnehmenden im Raum verteilen – die App enthält Audio. </a:t>
            </a:r>
            <a:r>
              <a:rPr lang="de-DE" sz="2200">
                <a:effectLst/>
                <a:latin typeface="+mn-lt"/>
                <a:ea typeface="+mn-ea"/>
                <a:cs typeface="+mn-cs"/>
                <a:sym typeface="Helvetica Neue"/>
              </a:rPr>
              <a:t>Sind die Geräte zu laut eingestellt, kommt es zu einem lauten Stimmengewirr.</a:t>
            </a:r>
          </a:p>
          <a:p>
            <a:pPr marL="0" marR="0" lvl="0" indent="0" defTabSz="457200" eaLnBrk="1" fontAlgn="auto" latinLnBrk="0" hangingPunct="1">
              <a:lnSpc>
                <a:spcPct val="117999"/>
              </a:lnSpc>
              <a:spcBef>
                <a:spcPts val="0"/>
              </a:spcBef>
              <a:spcAft>
                <a:spcPts val="0"/>
              </a:spcAft>
              <a:buClrTx/>
              <a:buSzTx/>
              <a:buFontTx/>
              <a:buNone/>
              <a:tabLst/>
              <a:defRPr/>
            </a:pPr>
            <a:r>
              <a:rPr lang="de-DE" sz="2200">
                <a:effectLst/>
                <a:latin typeface="+mn-lt"/>
                <a:ea typeface="+mn-ea"/>
                <a:cs typeface="+mn-cs"/>
                <a:sym typeface="Helvetica Neue"/>
              </a:rPr>
              <a:t>Lassen </a:t>
            </a:r>
            <a:r>
              <a:rPr lang="de-DE" sz="2200" dirty="0">
                <a:effectLst/>
                <a:latin typeface="+mn-lt"/>
                <a:ea typeface="+mn-ea"/>
                <a:cs typeface="+mn-cs"/>
                <a:sym typeface="Helvetica Neue"/>
              </a:rPr>
              <a:t>Sie die Teilnehmenden die Einführung </a:t>
            </a:r>
            <a:r>
              <a:rPr lang="de-DE" sz="2200" u="sng" dirty="0">
                <a:effectLst/>
                <a:latin typeface="+mn-lt"/>
                <a:ea typeface="+mn-ea"/>
                <a:cs typeface="+mn-cs"/>
                <a:sym typeface="Helvetica Neue"/>
              </a:rPr>
              <a:t>eigenständig</a:t>
            </a:r>
            <a:r>
              <a:rPr lang="de-DE" sz="2200" dirty="0">
                <a:effectLst/>
                <a:latin typeface="+mn-lt"/>
                <a:ea typeface="+mn-ea"/>
                <a:cs typeface="+mn-cs"/>
                <a:sym typeface="Helvetica Neue"/>
              </a:rPr>
              <a:t> durchtippen. Helfen Sie nur, wenn die Teilnehmenden alleine nicht weiterkommen. (Dauer 10 Minuten)</a:t>
            </a:r>
          </a:p>
          <a:p>
            <a:endParaRPr lang="de-DE" dirty="0"/>
          </a:p>
        </p:txBody>
      </p:sp>
    </p:spTree>
    <p:extLst>
      <p:ext uri="{BB962C8B-B14F-4D97-AF65-F5344CB8AC3E}">
        <p14:creationId xmlns:p14="http://schemas.microsoft.com/office/powerpoint/2010/main" val="527947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sz="2200" dirty="0">
                <a:effectLst/>
                <a:latin typeface="+mn-lt"/>
                <a:ea typeface="+mn-ea"/>
                <a:cs typeface="+mn-cs"/>
                <a:sym typeface="Helvetica Neue"/>
              </a:rPr>
              <a:t>Weisen Sie darauf hin, dass Sie in der kommenden Begleit-Einheit gemeinsam mit der App fortfahren. So nehmen Sie den Teilnehmenden den Druck, dies nun schon allein schaffen zu müssen. </a:t>
            </a:r>
          </a:p>
          <a:p>
            <a:r>
              <a:rPr lang="de-DE" sz="2200" dirty="0">
                <a:effectLst/>
                <a:latin typeface="+mn-lt"/>
                <a:ea typeface="+mn-ea"/>
                <a:cs typeface="+mn-cs"/>
                <a:sym typeface="Helvetica Neue"/>
              </a:rPr>
              <a:t>Klären Sie Fragen, kündigen Sie das nächste Treffen an und verabschieden Sie sich. (Dauer 5 Minuten)</a:t>
            </a:r>
          </a:p>
          <a:p>
            <a:endParaRPr lang="de-DE" dirty="0"/>
          </a:p>
        </p:txBody>
      </p:sp>
    </p:spTree>
    <p:extLst>
      <p:ext uri="{BB962C8B-B14F-4D97-AF65-F5344CB8AC3E}">
        <p14:creationId xmlns:p14="http://schemas.microsoft.com/office/powerpoint/2010/main" val="988615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325308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el">
    <p:spTree>
      <p:nvGrpSpPr>
        <p:cNvPr id="1" name=""/>
        <p:cNvGrpSpPr/>
        <p:nvPr/>
      </p:nvGrpSpPr>
      <p:grpSpPr>
        <a:xfrm>
          <a:off x="0" y="0"/>
          <a:ext cx="0" cy="0"/>
          <a:chOff x="0" y="0"/>
          <a:chExt cx="0" cy="0"/>
        </a:xfrm>
      </p:grpSpPr>
      <p:sp>
        <p:nvSpPr>
          <p:cNvPr id="11" name="Autor und Datum"/>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rPr dirty="0"/>
              <a:t>Autor und Datum</a:t>
            </a:r>
          </a:p>
        </p:txBody>
      </p:sp>
      <p:sp>
        <p:nvSpPr>
          <p:cNvPr id="12" name="Titel der Präsentation"/>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rPr dirty="0" err="1"/>
              <a:t>Titel</a:t>
            </a:r>
            <a:r>
              <a:rPr dirty="0"/>
              <a:t> der </a:t>
            </a:r>
            <a:r>
              <a:rPr dirty="0" err="1"/>
              <a:t>Präsentation</a:t>
            </a:r>
            <a:endParaRPr dirty="0"/>
          </a:p>
        </p:txBody>
      </p:sp>
      <p:sp>
        <p:nvSpPr>
          <p:cNvPr id="13" name="Textebene 1…"/>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dirty="0" err="1"/>
              <a:t>Präsentationsuntertitel</a:t>
            </a:r>
            <a:endParaRPr dirty="0"/>
          </a:p>
          <a:p>
            <a:pPr lvl="1"/>
            <a:endParaRPr dirty="0"/>
          </a:p>
          <a:p>
            <a:pPr lvl="2"/>
            <a:endParaRPr dirty="0"/>
          </a:p>
          <a:p>
            <a:pPr lvl="3"/>
            <a:endParaRPr dirty="0"/>
          </a:p>
          <a:p>
            <a:pPr lvl="4"/>
            <a:endParaRPr dirty="0"/>
          </a:p>
        </p:txBody>
      </p:sp>
      <p:sp>
        <p:nvSpPr>
          <p:cNvPr id="1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Aufstellung">
    <p:spTree>
      <p:nvGrpSpPr>
        <p:cNvPr id="1" name=""/>
        <p:cNvGrpSpPr/>
        <p:nvPr/>
      </p:nvGrpSpPr>
      <p:grpSpPr>
        <a:xfrm>
          <a:off x="0" y="0"/>
          <a:ext cx="0" cy="0"/>
          <a:chOff x="0" y="0"/>
          <a:chExt cx="0" cy="0"/>
        </a:xfrm>
      </p:grpSpPr>
      <p:sp>
        <p:nvSpPr>
          <p:cNvPr id="98" name="Textebene 1…"/>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rPr dirty="0" err="1"/>
              <a:t>Aufstellung</a:t>
            </a:r>
            <a:endParaRPr dirty="0"/>
          </a:p>
          <a:p>
            <a:pPr lvl="1"/>
            <a:endParaRPr dirty="0"/>
          </a:p>
          <a:p>
            <a:pPr lvl="2"/>
            <a:endParaRPr dirty="0"/>
          </a:p>
          <a:p>
            <a:pPr lvl="3"/>
            <a:endParaRPr dirty="0"/>
          </a:p>
          <a:p>
            <a:pPr lvl="4"/>
            <a:endParaRPr dirty="0"/>
          </a:p>
        </p:txBody>
      </p:sp>
      <p:sp>
        <p:nvSpPr>
          <p:cNvPr id="99"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akt (groß)">
    <p:spTree>
      <p:nvGrpSpPr>
        <p:cNvPr id="1" name=""/>
        <p:cNvGrpSpPr/>
        <p:nvPr/>
      </p:nvGrpSpPr>
      <p:grpSpPr>
        <a:xfrm>
          <a:off x="0" y="0"/>
          <a:ext cx="0" cy="0"/>
          <a:chOff x="0" y="0"/>
          <a:chExt cx="0" cy="0"/>
        </a:xfrm>
      </p:grpSpPr>
      <p:sp>
        <p:nvSpPr>
          <p:cNvPr id="106" name="Textebene 1…"/>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rPr dirty="0"/>
              <a:t>100 %</a:t>
            </a:r>
          </a:p>
          <a:p>
            <a:pPr lvl="1"/>
            <a:endParaRPr dirty="0"/>
          </a:p>
          <a:p>
            <a:pPr lvl="2"/>
            <a:endParaRPr dirty="0"/>
          </a:p>
          <a:p>
            <a:pPr lvl="3"/>
            <a:endParaRPr dirty="0"/>
          </a:p>
          <a:p>
            <a:pPr lvl="4"/>
            <a:endParaRPr dirty="0"/>
          </a:p>
        </p:txBody>
      </p:sp>
      <p:sp>
        <p:nvSpPr>
          <p:cNvPr id="107" name="Fakte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rPr dirty="0" err="1"/>
              <a:t>Fakten</a:t>
            </a:r>
            <a:endParaRPr dirty="0"/>
          </a:p>
        </p:txBody>
      </p:sp>
      <p:sp>
        <p:nvSpPr>
          <p:cNvPr id="108"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Zitat">
    <p:spTree>
      <p:nvGrpSpPr>
        <p:cNvPr id="1" name=""/>
        <p:cNvGrpSpPr/>
        <p:nvPr/>
      </p:nvGrpSpPr>
      <p:grpSpPr>
        <a:xfrm>
          <a:off x="0" y="0"/>
          <a:ext cx="0" cy="0"/>
          <a:chOff x="0" y="0"/>
          <a:chExt cx="0" cy="0"/>
        </a:xfrm>
      </p:grpSpPr>
      <p:sp>
        <p:nvSpPr>
          <p:cNvPr id="115" name="Quellenangabe"/>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rPr dirty="0" err="1"/>
              <a:t>Quellenangabe</a:t>
            </a:r>
            <a:endParaRPr dirty="0"/>
          </a:p>
        </p:txBody>
      </p:sp>
      <p:sp>
        <p:nvSpPr>
          <p:cNvPr id="116" name="Textebene 1…"/>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rPr dirty="0"/>
              <a:t>„</a:t>
            </a:r>
            <a:r>
              <a:rPr dirty="0" err="1"/>
              <a:t>Bemerkenswert</a:t>
            </a:r>
            <a:r>
              <a:rPr dirty="0"/>
              <a:t>“</a:t>
            </a:r>
          </a:p>
          <a:p>
            <a:pPr lvl="1"/>
            <a:endParaRPr dirty="0"/>
          </a:p>
          <a:p>
            <a:pPr lvl="2"/>
            <a:endParaRPr dirty="0"/>
          </a:p>
          <a:p>
            <a:pPr lvl="3"/>
            <a:endParaRPr dirty="0"/>
          </a:p>
          <a:p>
            <a:pPr lvl="4"/>
            <a:endParaRPr dirty="0"/>
          </a:p>
        </p:txBody>
      </p:sp>
      <p:sp>
        <p:nvSpPr>
          <p:cNvPr id="117"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Foto - 3 Stück">
    <p:spTree>
      <p:nvGrpSpPr>
        <p:cNvPr id="1" name=""/>
        <p:cNvGrpSpPr/>
        <p:nvPr/>
      </p:nvGrpSpPr>
      <p:grpSpPr>
        <a:xfrm>
          <a:off x="0" y="0"/>
          <a:ext cx="0" cy="0"/>
          <a:chOff x="0" y="0"/>
          <a:chExt cx="0" cy="0"/>
        </a:xfrm>
      </p:grpSpPr>
      <p:sp>
        <p:nvSpPr>
          <p:cNvPr id="124" name="Bild"/>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dirty="0"/>
          </a:p>
        </p:txBody>
      </p:sp>
      <p:sp>
        <p:nvSpPr>
          <p:cNvPr id="125" name="Bild"/>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dirty="0"/>
          </a:p>
        </p:txBody>
      </p:sp>
      <p:sp>
        <p:nvSpPr>
          <p:cNvPr id="126" name="Bild"/>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dirty="0"/>
          </a:p>
        </p:txBody>
      </p:sp>
      <p:sp>
        <p:nvSpPr>
          <p:cNvPr id="127"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34" name="Bild"/>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dirty="0"/>
          </a:p>
        </p:txBody>
      </p:sp>
      <p:sp>
        <p:nvSpPr>
          <p:cNvPr id="135" name="Folien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‹Nr.›</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Leer">
    <p:spTree>
      <p:nvGrpSpPr>
        <p:cNvPr id="1" name=""/>
        <p:cNvGrpSpPr/>
        <p:nvPr/>
      </p:nvGrpSpPr>
      <p:grpSpPr>
        <a:xfrm>
          <a:off x="0" y="0"/>
          <a:ext cx="0" cy="0"/>
          <a:chOff x="0" y="0"/>
          <a:chExt cx="0" cy="0"/>
        </a:xfrm>
      </p:grpSpPr>
      <p:sp>
        <p:nvSpPr>
          <p:cNvPr id="142"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el &amp; F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dirty="0"/>
          </a:p>
        </p:txBody>
      </p:sp>
      <p:sp>
        <p:nvSpPr>
          <p:cNvPr id="22" name="Titel der Präsentation"/>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rPr dirty="0" err="1"/>
              <a:t>Titel</a:t>
            </a:r>
            <a:r>
              <a:rPr dirty="0"/>
              <a:t> der </a:t>
            </a:r>
            <a:r>
              <a:rPr dirty="0" err="1"/>
              <a:t>Präsentation</a:t>
            </a:r>
            <a:endParaRPr dirty="0"/>
          </a:p>
        </p:txBody>
      </p:sp>
      <p:sp>
        <p:nvSpPr>
          <p:cNvPr id="23" name="Autor und Datum"/>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rPr dirty="0"/>
              <a:t>Autor und Datum</a:t>
            </a:r>
          </a:p>
        </p:txBody>
      </p:sp>
      <p:sp>
        <p:nvSpPr>
          <p:cNvPr id="24" name="Textebene 1…"/>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dirty="0" err="1"/>
              <a:t>Präsentationsuntertitel</a:t>
            </a:r>
            <a:endParaRPr dirty="0"/>
          </a:p>
          <a:p>
            <a:pPr lvl="1"/>
            <a:endParaRPr dirty="0"/>
          </a:p>
          <a:p>
            <a:pPr lvl="2"/>
            <a:endParaRPr dirty="0"/>
          </a:p>
          <a:p>
            <a:pPr lvl="3"/>
            <a:endParaRPr dirty="0"/>
          </a:p>
          <a:p>
            <a:pPr lvl="4"/>
            <a:endParaRPr dirty="0"/>
          </a:p>
        </p:txBody>
      </p:sp>
      <p:sp>
        <p:nvSpPr>
          <p:cNvPr id="25"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el &amp; Foto 2">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dirty="0"/>
          </a:p>
        </p:txBody>
      </p:sp>
      <p:sp>
        <p:nvSpPr>
          <p:cNvPr id="33" name="Folientitel"/>
          <p:cNvSpPr txBox="1">
            <a:spLocks noGrp="1"/>
          </p:cNvSpPr>
          <p:nvPr>
            <p:ph type="title" hasCustomPrompt="1"/>
          </p:nvPr>
        </p:nvSpPr>
        <p:spPr>
          <a:xfrm>
            <a:off x="1206500" y="1270000"/>
            <a:ext cx="9779000" cy="5882273"/>
          </a:xfrm>
          <a:prstGeom prst="rect">
            <a:avLst/>
          </a:prstGeom>
        </p:spPr>
        <p:txBody>
          <a:bodyPr anchor="b"/>
          <a:lstStyle/>
          <a:p>
            <a:r>
              <a:rPr dirty="0" err="1"/>
              <a:t>Folientitel</a:t>
            </a:r>
            <a:endParaRPr dirty="0"/>
          </a:p>
        </p:txBody>
      </p:sp>
      <p:sp>
        <p:nvSpPr>
          <p:cNvPr id="34" name="Textebene 1…"/>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dirty="0" err="1"/>
              <a:t>Folien-Untertitel</a:t>
            </a:r>
            <a:endParaRPr dirty="0"/>
          </a:p>
          <a:p>
            <a:pPr lvl="1"/>
            <a:endParaRPr dirty="0"/>
          </a:p>
          <a:p>
            <a:pPr lvl="2"/>
            <a:endParaRPr dirty="0"/>
          </a:p>
          <a:p>
            <a:pPr lvl="3"/>
            <a:endParaRPr dirty="0"/>
          </a:p>
          <a:p>
            <a:pPr lvl="4"/>
            <a:endParaRPr dirty="0"/>
          </a:p>
        </p:txBody>
      </p:sp>
      <p:sp>
        <p:nvSpPr>
          <p:cNvPr id="35" name="Foliennumm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el &amp; Punkte">
    <p:spTree>
      <p:nvGrpSpPr>
        <p:cNvPr id="1" name=""/>
        <p:cNvGrpSpPr/>
        <p:nvPr/>
      </p:nvGrpSpPr>
      <p:grpSpPr>
        <a:xfrm>
          <a:off x="0" y="0"/>
          <a:ext cx="0" cy="0"/>
          <a:chOff x="0" y="0"/>
          <a:chExt cx="0" cy="0"/>
        </a:xfrm>
      </p:grpSpPr>
      <p:sp>
        <p:nvSpPr>
          <p:cNvPr id="42" name="Folientitel"/>
          <p:cNvSpPr txBox="1">
            <a:spLocks noGrp="1"/>
          </p:cNvSpPr>
          <p:nvPr>
            <p:ph type="title" hasCustomPrompt="1"/>
          </p:nvPr>
        </p:nvSpPr>
        <p:spPr>
          <a:prstGeom prst="rect">
            <a:avLst/>
          </a:prstGeom>
        </p:spPr>
        <p:txBody>
          <a:bodyPr/>
          <a:lstStyle/>
          <a:p>
            <a:r>
              <a:rPr dirty="0" err="1"/>
              <a:t>Folientitel</a:t>
            </a:r>
            <a:endParaRPr dirty="0"/>
          </a:p>
        </p:txBody>
      </p:sp>
      <p:sp>
        <p:nvSpPr>
          <p:cNvPr id="43" name="Folien-Unterti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rPr dirty="0" err="1"/>
              <a:t>Folien-Untertitel</a:t>
            </a:r>
            <a:endParaRPr dirty="0"/>
          </a:p>
        </p:txBody>
      </p:sp>
      <p:sp>
        <p:nvSpPr>
          <p:cNvPr id="44" name="Textebene 1…"/>
          <p:cNvSpPr txBox="1">
            <a:spLocks noGrp="1"/>
          </p:cNvSpPr>
          <p:nvPr>
            <p:ph type="body" idx="1" hasCustomPrompt="1"/>
          </p:nvPr>
        </p:nvSpPr>
        <p:spPr>
          <a:prstGeom prst="rect">
            <a:avLst/>
          </a:prstGeom>
        </p:spPr>
        <p:txBody>
          <a:bodyPr/>
          <a:lstStyle/>
          <a:p>
            <a:r>
              <a:rPr dirty="0"/>
              <a:t>Text für </a:t>
            </a:r>
            <a:r>
              <a:rPr dirty="0" err="1"/>
              <a:t>Folienpunkt</a:t>
            </a:r>
            <a:endParaRPr dirty="0"/>
          </a:p>
          <a:p>
            <a:pPr lvl="1"/>
            <a:endParaRPr dirty="0"/>
          </a:p>
          <a:p>
            <a:pPr lvl="2"/>
            <a:endParaRPr dirty="0"/>
          </a:p>
          <a:p>
            <a:pPr lvl="3"/>
            <a:endParaRPr dirty="0"/>
          </a:p>
          <a:p>
            <a:pPr lvl="4"/>
            <a:endParaRPr dirty="0"/>
          </a:p>
        </p:txBody>
      </p:sp>
      <p:sp>
        <p:nvSpPr>
          <p:cNvPr id="45"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unkte">
    <p:spTree>
      <p:nvGrpSpPr>
        <p:cNvPr id="1" name=""/>
        <p:cNvGrpSpPr/>
        <p:nvPr/>
      </p:nvGrpSpPr>
      <p:grpSpPr>
        <a:xfrm>
          <a:off x="0" y="0"/>
          <a:ext cx="0" cy="0"/>
          <a:chOff x="0" y="0"/>
          <a:chExt cx="0" cy="0"/>
        </a:xfrm>
      </p:grpSpPr>
      <p:sp>
        <p:nvSpPr>
          <p:cNvPr id="52" name="Textebene 1…"/>
          <p:cNvSpPr txBox="1">
            <a:spLocks noGrp="1"/>
          </p:cNvSpPr>
          <p:nvPr>
            <p:ph type="body" idx="1" hasCustomPrompt="1"/>
          </p:nvPr>
        </p:nvSpPr>
        <p:spPr>
          <a:prstGeom prst="rect">
            <a:avLst/>
          </a:prstGeom>
        </p:spPr>
        <p:txBody>
          <a:bodyPr numCol="2" spcCol="1098550"/>
          <a:lstStyle/>
          <a:p>
            <a:r>
              <a:rPr dirty="0"/>
              <a:t>Text für </a:t>
            </a:r>
            <a:r>
              <a:rPr dirty="0" err="1"/>
              <a:t>Folienpunkt</a:t>
            </a:r>
            <a:endParaRPr dirty="0"/>
          </a:p>
          <a:p>
            <a:pPr lvl="1"/>
            <a:endParaRPr dirty="0"/>
          </a:p>
          <a:p>
            <a:pPr lvl="2"/>
            <a:endParaRPr dirty="0"/>
          </a:p>
          <a:p>
            <a:pPr lvl="3"/>
            <a:endParaRPr dirty="0"/>
          </a:p>
          <a:p>
            <a:pPr lvl="4"/>
            <a:endParaRPr dirty="0"/>
          </a:p>
        </p:txBody>
      </p:sp>
      <p:sp>
        <p:nvSpPr>
          <p:cNvPr id="53"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el, Punkte &amp; Foto">
    <p:spTree>
      <p:nvGrpSpPr>
        <p:cNvPr id="1" name=""/>
        <p:cNvGrpSpPr/>
        <p:nvPr/>
      </p:nvGrpSpPr>
      <p:grpSpPr>
        <a:xfrm>
          <a:off x="0" y="0"/>
          <a:ext cx="0" cy="0"/>
          <a:chOff x="0" y="0"/>
          <a:chExt cx="0" cy="0"/>
        </a:xfrm>
      </p:grpSpPr>
      <p:sp>
        <p:nvSpPr>
          <p:cNvPr id="60" name="Folien-Untertitel"/>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rPr dirty="0" err="1"/>
              <a:t>Folien-Untertitel</a:t>
            </a:r>
            <a:endParaRPr dirty="0"/>
          </a:p>
        </p:txBody>
      </p:sp>
      <p:sp>
        <p:nvSpPr>
          <p:cNvPr id="61" name="Textebene 1…"/>
          <p:cNvSpPr txBox="1">
            <a:spLocks noGrp="1"/>
          </p:cNvSpPr>
          <p:nvPr>
            <p:ph type="body" sz="half" idx="1" hasCustomPrompt="1"/>
          </p:nvPr>
        </p:nvSpPr>
        <p:spPr>
          <a:xfrm>
            <a:off x="1206500" y="4248504"/>
            <a:ext cx="9779000" cy="8256630"/>
          </a:xfrm>
          <a:prstGeom prst="rect">
            <a:avLst/>
          </a:prstGeom>
        </p:spPr>
        <p:txBody>
          <a:bodyPr/>
          <a:lstStyle/>
          <a:p>
            <a:r>
              <a:rPr dirty="0"/>
              <a:t>Text für </a:t>
            </a:r>
            <a:r>
              <a:rPr dirty="0" err="1"/>
              <a:t>Folienpunkt</a:t>
            </a:r>
            <a:endParaRPr dirty="0"/>
          </a:p>
          <a:p>
            <a:pPr lvl="1"/>
            <a:endParaRPr dirty="0"/>
          </a:p>
          <a:p>
            <a:pPr lvl="2"/>
            <a:endParaRPr dirty="0"/>
          </a:p>
          <a:p>
            <a:pPr lvl="3"/>
            <a:endParaRPr dirty="0"/>
          </a:p>
          <a:p>
            <a:pPr lvl="4"/>
            <a:endParaRPr dirty="0"/>
          </a:p>
        </p:txBody>
      </p:sp>
      <p:sp>
        <p:nvSpPr>
          <p:cNvPr id="62" name="660384004_1290x1720.jpg"/>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dirty="0"/>
          </a:p>
        </p:txBody>
      </p:sp>
      <p:sp>
        <p:nvSpPr>
          <p:cNvPr id="63" name="Folientitel"/>
          <p:cNvSpPr txBox="1">
            <a:spLocks noGrp="1"/>
          </p:cNvSpPr>
          <p:nvPr>
            <p:ph type="title" hasCustomPrompt="1"/>
          </p:nvPr>
        </p:nvSpPr>
        <p:spPr>
          <a:xfrm>
            <a:off x="1206500" y="1079500"/>
            <a:ext cx="9779000" cy="1435100"/>
          </a:xfrm>
          <a:prstGeom prst="rect">
            <a:avLst/>
          </a:prstGeom>
        </p:spPr>
        <p:txBody>
          <a:bodyPr/>
          <a:lstStyle/>
          <a:p>
            <a:r>
              <a:rPr dirty="0" err="1"/>
              <a:t>Folientitel</a:t>
            </a:r>
            <a:endParaRPr dirty="0"/>
          </a:p>
        </p:txBody>
      </p:sp>
      <p:sp>
        <p:nvSpPr>
          <p:cNvPr id="6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Abschnitt">
    <p:spTree>
      <p:nvGrpSpPr>
        <p:cNvPr id="1" name=""/>
        <p:cNvGrpSpPr/>
        <p:nvPr/>
      </p:nvGrpSpPr>
      <p:grpSpPr>
        <a:xfrm>
          <a:off x="0" y="0"/>
          <a:ext cx="0" cy="0"/>
          <a:chOff x="0" y="0"/>
          <a:chExt cx="0" cy="0"/>
        </a:xfrm>
      </p:grpSpPr>
      <p:sp>
        <p:nvSpPr>
          <p:cNvPr id="71" name="Titel des Abschnitts"/>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rPr dirty="0" err="1"/>
              <a:t>Titel</a:t>
            </a:r>
            <a:r>
              <a:rPr dirty="0"/>
              <a:t> des </a:t>
            </a:r>
            <a:r>
              <a:rPr dirty="0" err="1"/>
              <a:t>Abschnitts</a:t>
            </a:r>
            <a:endParaRPr dirty="0"/>
          </a:p>
        </p:txBody>
      </p:sp>
      <p:sp>
        <p:nvSpPr>
          <p:cNvPr id="72" name="Foliennumm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Nur Titel">
    <p:spTree>
      <p:nvGrpSpPr>
        <p:cNvPr id="1" name=""/>
        <p:cNvGrpSpPr/>
        <p:nvPr/>
      </p:nvGrpSpPr>
      <p:grpSpPr>
        <a:xfrm>
          <a:off x="0" y="0"/>
          <a:ext cx="0" cy="0"/>
          <a:chOff x="0" y="0"/>
          <a:chExt cx="0" cy="0"/>
        </a:xfrm>
      </p:grpSpPr>
      <p:sp>
        <p:nvSpPr>
          <p:cNvPr id="79" name="Folientitel"/>
          <p:cNvSpPr txBox="1">
            <a:spLocks noGrp="1"/>
          </p:cNvSpPr>
          <p:nvPr>
            <p:ph type="title" hasCustomPrompt="1"/>
          </p:nvPr>
        </p:nvSpPr>
        <p:spPr>
          <a:xfrm>
            <a:off x="1206500" y="1079500"/>
            <a:ext cx="21971000" cy="1434949"/>
          </a:xfrm>
          <a:prstGeom prst="rect">
            <a:avLst/>
          </a:prstGeom>
        </p:spPr>
        <p:txBody>
          <a:bodyPr/>
          <a:lstStyle/>
          <a:p>
            <a:r>
              <a:rPr dirty="0" err="1"/>
              <a:t>Folientitel</a:t>
            </a:r>
            <a:endParaRPr dirty="0"/>
          </a:p>
        </p:txBody>
      </p:sp>
      <p:sp>
        <p:nvSpPr>
          <p:cNvPr id="80" name="Folien-Unterti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rPr dirty="0" err="1"/>
              <a:t>Folien-Untertitel</a:t>
            </a:r>
            <a:endParaRPr dirty="0"/>
          </a:p>
        </p:txBody>
      </p:sp>
      <p:sp>
        <p:nvSpPr>
          <p:cNvPr id="8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Titel"/>
          <p:cNvSpPr txBox="1">
            <a:spLocks noGrp="1"/>
          </p:cNvSpPr>
          <p:nvPr>
            <p:ph type="title" hasCustomPrompt="1"/>
          </p:nvPr>
        </p:nvSpPr>
        <p:spPr>
          <a:xfrm>
            <a:off x="1206500" y="1079500"/>
            <a:ext cx="21971000" cy="1435100"/>
          </a:xfrm>
          <a:prstGeom prst="rect">
            <a:avLst/>
          </a:prstGeom>
        </p:spPr>
        <p:txBody>
          <a:bodyPr/>
          <a:lstStyle/>
          <a:p>
            <a:r>
              <a:rPr dirty="0"/>
              <a:t>Agenda-</a:t>
            </a:r>
            <a:r>
              <a:rPr dirty="0" err="1"/>
              <a:t>Titel</a:t>
            </a:r>
            <a:endParaRPr dirty="0"/>
          </a:p>
        </p:txBody>
      </p:sp>
      <p:sp>
        <p:nvSpPr>
          <p:cNvPr id="89" name="Agenda-Unterti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rPr dirty="0"/>
              <a:t>Agenda-</a:t>
            </a:r>
            <a:r>
              <a:rPr dirty="0" err="1"/>
              <a:t>Untertitel</a:t>
            </a:r>
            <a:endParaRPr dirty="0"/>
          </a:p>
        </p:txBody>
      </p:sp>
      <p:sp>
        <p:nvSpPr>
          <p:cNvPr id="90" name="Textebene 1…"/>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rPr dirty="0" err="1"/>
              <a:t>Agendathemen</a:t>
            </a:r>
            <a:endParaRPr dirty="0"/>
          </a:p>
          <a:p>
            <a:pPr lvl="1"/>
            <a:endParaRPr dirty="0"/>
          </a:p>
          <a:p>
            <a:pPr lvl="2"/>
            <a:endParaRPr dirty="0"/>
          </a:p>
          <a:p>
            <a:pPr lvl="3"/>
            <a:endParaRPr dirty="0"/>
          </a:p>
          <a:p>
            <a:pPr lvl="4"/>
            <a:endParaRPr dirty="0"/>
          </a:p>
        </p:txBody>
      </p:sp>
      <p:sp>
        <p:nvSpPr>
          <p:cNvPr id="9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Folientitel"/>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r>
              <a:rPr dirty="0" err="1"/>
              <a:t>Folientitel</a:t>
            </a:r>
            <a:endParaRPr dirty="0"/>
          </a:p>
        </p:txBody>
      </p:sp>
      <p:sp>
        <p:nvSpPr>
          <p:cNvPr id="3" name="Textebene 1…"/>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r>
              <a:rPr dirty="0"/>
              <a:t>Text für </a:t>
            </a:r>
            <a:r>
              <a:rPr dirty="0" err="1"/>
              <a:t>Folienpunkt</a:t>
            </a:r>
            <a:endParaRPr dirty="0"/>
          </a:p>
          <a:p>
            <a:pPr lvl="1"/>
            <a:endParaRPr dirty="0"/>
          </a:p>
          <a:p>
            <a:pPr lvl="2"/>
            <a:endParaRPr dirty="0"/>
          </a:p>
          <a:p>
            <a:pPr lvl="3"/>
            <a:endParaRPr dirty="0"/>
          </a:p>
          <a:p>
            <a:pPr lvl="4"/>
            <a:endParaRPr dirty="0"/>
          </a:p>
        </p:txBody>
      </p:sp>
      <p:sp>
        <p:nvSpPr>
          <p:cNvPr id="4" name="Foliennumm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528681"/>
            <a:ext cx="24384000" cy="111888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2" name="Digital dabei – Startpaket…"/>
          <p:cNvSpPr txBox="1">
            <a:spLocks noGrp="1"/>
          </p:cNvSpPr>
          <p:nvPr>
            <p:ph type="ctrTitle"/>
          </p:nvPr>
        </p:nvSpPr>
        <p:spPr>
          <a:xfrm>
            <a:off x="2340000" y="853200"/>
            <a:ext cx="15233750" cy="1518951"/>
          </a:xfrm>
          <a:prstGeom prst="rect">
            <a:avLst/>
          </a:prstGeom>
        </p:spPr>
        <p:txBody>
          <a:bodyPr anchor="t">
            <a:normAutofit/>
          </a:bodyPr>
          <a:lstStyle/>
          <a:p>
            <a:pPr defTabSz="402336">
              <a:lnSpc>
                <a:spcPct val="100000"/>
              </a:lnSpc>
              <a:defRPr sz="7919" spc="0">
                <a:latin typeface="Source Sans Pro"/>
                <a:ea typeface="Source Sans Pro"/>
                <a:cs typeface="Source Sans Pro"/>
                <a:sym typeface="Source Sans Pro"/>
              </a:defRPr>
            </a:pPr>
            <a:r>
              <a:rPr sz="7800" dirty="0">
                <a:solidFill>
                  <a:schemeClr val="bg2">
                    <a:lumMod val="10000"/>
                  </a:schemeClr>
                </a:solidFill>
                <a:latin typeface="Calibri" panose="020F0502020204030204" pitchFamily="34" charset="0"/>
                <a:cs typeface="Calibri" panose="020F0502020204030204" pitchFamily="34" charset="0"/>
              </a:rPr>
              <a:t>Digital dabei – Startpaket</a:t>
            </a:r>
          </a:p>
        </p:txBody>
      </p:sp>
      <p:sp>
        <p:nvSpPr>
          <p:cNvPr id="7"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pic>
        <p:nvPicPr>
          <p:cNvPr id="5" name="Bild 4"/>
          <p:cNvPicPr>
            <a:picLocks noChangeAspect="1"/>
          </p:cNvPicPr>
          <p:nvPr/>
        </p:nvPicPr>
        <p:blipFill>
          <a:blip r:embed="rId3"/>
          <a:stretch>
            <a:fillRect/>
          </a:stretch>
        </p:blipFill>
        <p:spPr>
          <a:xfrm>
            <a:off x="16623334" y="1527315"/>
            <a:ext cx="3494379" cy="11653847"/>
          </a:xfrm>
          <a:prstGeom prst="rect">
            <a:avLst/>
          </a:prstGeom>
        </p:spPr>
      </p:pic>
      <p:sp>
        <p:nvSpPr>
          <p:cNvPr id="15" name="Digital dabei – Startpaket…"/>
          <p:cNvSpPr txBox="1">
            <a:spLocks/>
          </p:cNvSpPr>
          <p:nvPr/>
        </p:nvSpPr>
        <p:spPr>
          <a:xfrm>
            <a:off x="2340000" y="5814204"/>
            <a:ext cx="13426473" cy="617651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r>
              <a:rPr lang="de-DE" sz="4840" b="0" dirty="0">
                <a:latin typeface="Calibri" panose="020F0502020204030204" pitchFamily="34" charset="0"/>
                <a:cs typeface="Calibri" panose="020F0502020204030204" pitchFamily="34" charset="0"/>
                <a:sym typeface="Source Sans Pro"/>
              </a:rPr>
              <a:t>In diesem Baustein lernen Sie die Lern-App „Starthilfe – digital dabei“ als Hilfestellung kennen.</a:t>
            </a:r>
          </a:p>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16" name="Digital dabei – Startpaket…"/>
          <p:cNvSpPr txBox="1">
            <a:spLocks/>
          </p:cNvSpPr>
          <p:nvPr/>
        </p:nvSpPr>
        <p:spPr>
          <a:xfrm>
            <a:off x="2340000" y="4140679"/>
            <a:ext cx="10321405" cy="167352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Baustein 0.2</a:t>
            </a:r>
          </a:p>
        </p:txBody>
      </p:sp>
      <p:pic>
        <p:nvPicPr>
          <p:cNvPr id="3" name="Grafik 2">
            <a:extLst>
              <a:ext uri="{FF2B5EF4-FFF2-40B4-BE49-F238E27FC236}">
                <a16:creationId xmlns:a16="http://schemas.microsoft.com/office/drawing/2014/main" id="{D2E10801-B6FD-8703-BAF7-7E525DE0ADE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Digital dabei – Startpaket…"/>
          <p:cNvSpPr txBox="1">
            <a:spLocks/>
          </p:cNvSpPr>
          <p:nvPr/>
        </p:nvSpPr>
        <p:spPr>
          <a:xfrm>
            <a:off x="2340000" y="853200"/>
            <a:ext cx="15233750"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Austausch: Medientagebuch</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1765006" y="3540990"/>
            <a:ext cx="14183806" cy="756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6" name="Welche Apps kennen Sie schon?…"/>
          <p:cNvSpPr txBox="1"/>
          <p:nvPr/>
        </p:nvSpPr>
        <p:spPr>
          <a:xfrm>
            <a:off x="2340000" y="3973174"/>
            <a:ext cx="12732474" cy="6219523"/>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l">
              <a:lnSpc>
                <a:spcPts val="6000"/>
              </a:lnSpc>
              <a:defRPr sz="6000" b="1">
                <a:solidFill>
                  <a:srgbClr val="000000"/>
                </a:solidFill>
                <a:latin typeface="Source Sans Pro"/>
                <a:ea typeface="Source Sans Pro"/>
                <a:cs typeface="Source Sans Pro"/>
                <a:sym typeface="Source Sans Pro"/>
              </a:defRPr>
            </a:pPr>
            <a:r>
              <a:rPr sz="4600" dirty="0">
                <a:latin typeface="Calibri" panose="020F0502020204030204" pitchFamily="34" charset="0"/>
                <a:cs typeface="Calibri" panose="020F0502020204030204" pitchFamily="34" charset="0"/>
              </a:rPr>
              <a:t>W</a:t>
            </a:r>
            <a:r>
              <a:rPr lang="de-DE" sz="4600" dirty="0">
                <a:latin typeface="Calibri" panose="020F0502020204030204" pitchFamily="34" charset="0"/>
                <a:cs typeface="Calibri" panose="020F0502020204030204" pitchFamily="34" charset="0"/>
              </a:rPr>
              <a:t>o nutzen Sie Ihr Gerät?</a:t>
            </a:r>
            <a:endParaRPr sz="4600" dirty="0">
              <a:latin typeface="Calibri" panose="020F0502020204030204" pitchFamily="34" charset="0"/>
              <a:cs typeface="Calibri" panose="020F0502020204030204" pitchFamily="34" charset="0"/>
            </a:endParaRPr>
          </a:p>
          <a:p>
            <a:pPr algn="l">
              <a:lnSpc>
                <a:spcPts val="6000"/>
              </a:lnSpc>
              <a:defRPr sz="6000" b="1">
                <a:solidFill>
                  <a:srgbClr val="000000"/>
                </a:solidFill>
                <a:latin typeface="Source Sans Pro"/>
                <a:ea typeface="Source Sans Pro"/>
                <a:cs typeface="Source Sans Pro"/>
                <a:sym typeface="Source Sans Pro"/>
              </a:defRPr>
            </a:pPr>
            <a:endParaRPr lang="de-DE" sz="4600" dirty="0">
              <a:latin typeface="Calibri" panose="020F0502020204030204" pitchFamily="34" charset="0"/>
              <a:cs typeface="Calibri" panose="020F0502020204030204" pitchFamily="34" charset="0"/>
            </a:endParaRPr>
          </a:p>
          <a:p>
            <a:pPr algn="l">
              <a:lnSpc>
                <a:spcPts val="6000"/>
              </a:lnSpc>
              <a:defRPr sz="6000" b="1">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Wann nutzen Sie Ihr Gerät?</a:t>
            </a:r>
          </a:p>
          <a:p>
            <a:pPr algn="l">
              <a:lnSpc>
                <a:spcPts val="6000"/>
              </a:lnSpc>
              <a:defRPr sz="6000" b="1">
                <a:solidFill>
                  <a:srgbClr val="000000"/>
                </a:solidFill>
                <a:latin typeface="Source Sans Pro"/>
                <a:ea typeface="Source Sans Pro"/>
                <a:cs typeface="Source Sans Pro"/>
                <a:sym typeface="Source Sans Pro"/>
              </a:defRPr>
            </a:pPr>
            <a:endParaRPr lang="de-DE" sz="4600" dirty="0">
              <a:latin typeface="Calibri" panose="020F0502020204030204" pitchFamily="34" charset="0"/>
              <a:cs typeface="Calibri" panose="020F0502020204030204" pitchFamily="34" charset="0"/>
            </a:endParaRPr>
          </a:p>
          <a:p>
            <a:pPr algn="l">
              <a:lnSpc>
                <a:spcPts val="6000"/>
              </a:lnSpc>
              <a:defRPr sz="6000" b="1">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Wofür nutzen Sie Ihr Gerät?</a:t>
            </a:r>
            <a:endParaRPr sz="4600" dirty="0">
              <a:latin typeface="Calibri" panose="020F0502020204030204" pitchFamily="34" charset="0"/>
              <a:cs typeface="Calibri" panose="020F0502020204030204" pitchFamily="34" charset="0"/>
            </a:endParaRPr>
          </a:p>
          <a:p>
            <a:pPr algn="l">
              <a:lnSpc>
                <a:spcPts val="6000"/>
              </a:lnSpc>
              <a:defRPr sz="6000" b="1">
                <a:solidFill>
                  <a:srgbClr val="000000"/>
                </a:solidFill>
                <a:latin typeface="Source Sans Pro"/>
                <a:ea typeface="Source Sans Pro"/>
                <a:cs typeface="Source Sans Pro"/>
                <a:sym typeface="Source Sans Pro"/>
              </a:defRPr>
            </a:pPr>
            <a:endParaRPr sz="4600" dirty="0">
              <a:latin typeface="Calibri" panose="020F0502020204030204" pitchFamily="34" charset="0"/>
              <a:cs typeface="Calibri" panose="020F0502020204030204" pitchFamily="34" charset="0"/>
            </a:endParaRPr>
          </a:p>
          <a:p>
            <a:pPr algn="l">
              <a:lnSpc>
                <a:spcPts val="6000"/>
              </a:lnSpc>
              <a:defRPr sz="6000" b="1">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Gibt es Themen, Fragen, Stolpersteine oder Erfolgserlebnisse, die Sie ansprechen möchten?</a:t>
            </a:r>
          </a:p>
        </p:txBody>
      </p:sp>
      <p:sp>
        <p:nvSpPr>
          <p:cNvPr id="7" name="Rechtwinkliges Dreieck 6"/>
          <p:cNvSpPr/>
          <p:nvPr/>
        </p:nvSpPr>
        <p:spPr>
          <a:xfrm rot="5400000">
            <a:off x="15948811" y="4423144"/>
            <a:ext cx="1084521" cy="1084521"/>
          </a:xfrm>
          <a:prstGeom prst="rtTriangle">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8" name="Bild 7"/>
          <p:cNvPicPr>
            <a:picLocks noChangeAspect="1"/>
          </p:cNvPicPr>
          <p:nvPr/>
        </p:nvPicPr>
        <p:blipFill>
          <a:blip r:embed="rId3"/>
          <a:stretch>
            <a:fillRect/>
          </a:stretch>
        </p:blipFill>
        <p:spPr>
          <a:xfrm>
            <a:off x="17909669" y="1527315"/>
            <a:ext cx="2429760" cy="11653847"/>
          </a:xfrm>
          <a:prstGeom prst="rect">
            <a:avLst/>
          </a:prstGeom>
        </p:spPr>
      </p:pic>
      <p:pic>
        <p:nvPicPr>
          <p:cNvPr id="11" name="Grafik 10">
            <a:extLst>
              <a:ext uri="{FF2B5EF4-FFF2-40B4-BE49-F238E27FC236}">
                <a16:creationId xmlns:a16="http://schemas.microsoft.com/office/drawing/2014/main" id="{5FF6A62D-3F2D-C840-479A-73B7FE0E39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345975000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Die App „Starthilfe – digital dabei“ </a:t>
            </a:r>
          </a:p>
          <a:p>
            <a:pPr defTabSz="402336" hangingPunct="1">
              <a:lnSpc>
                <a:spcPct val="100000"/>
              </a:lnSpc>
              <a:defRPr sz="7919" spc="0">
                <a:latin typeface="Source Sans Pro"/>
                <a:ea typeface="Source Sans Pro"/>
                <a:cs typeface="Source Sans Pro"/>
                <a:sym typeface="Source Sans Pro"/>
              </a:defRPr>
            </a:pPr>
            <a:endParaRPr lang="de-DE" sz="7800" b="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endParaRPr>
          </a:p>
        </p:txBody>
      </p:sp>
      <p:sp>
        <p:nvSpPr>
          <p:cNvPr id="3"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4" name="Rechteck 3"/>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1" y="3459180"/>
            <a:ext cx="14778418" cy="314169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sz="4600" b="1" dirty="0">
                <a:latin typeface="Calibri" panose="020F0502020204030204" pitchFamily="34" charset="0"/>
                <a:cs typeface="Calibri" panose="020F0502020204030204" pitchFamily="34" charset="0"/>
              </a:rPr>
              <a:t>Ihr sicherer Lernraum zum Üben</a:t>
            </a:r>
          </a:p>
          <a:p>
            <a:pPr algn="l">
              <a:lnSpc>
                <a:spcPts val="6000"/>
              </a:lnSpc>
              <a:defRPr sz="4600">
                <a:solidFill>
                  <a:srgbClr val="000000"/>
                </a:solidFill>
                <a:latin typeface="Source Sans Pro"/>
                <a:ea typeface="Source Sans Pro"/>
                <a:cs typeface="Source Sans Pro"/>
                <a:sym typeface="Source Sans Pro"/>
              </a:defRPr>
            </a:pPr>
            <a:endParaRPr lang="de-DE" sz="46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a:p>
            <a:pPr algn="l">
              <a:lnSpc>
                <a:spcPts val="6000"/>
              </a:lnSpc>
              <a:defRPr sz="4600">
                <a:solidFill>
                  <a:srgbClr val="000000"/>
                </a:solidFill>
                <a:latin typeface="Source Sans Pro"/>
                <a:ea typeface="Source Sans Pro"/>
                <a:cs typeface="Source Sans Pro"/>
                <a:sym typeface="Source Sans Pro"/>
              </a:defRPr>
            </a:pPr>
            <a:endParaRPr lang="de-DE" dirty="0">
              <a:latin typeface="Calibri" panose="020F0502020204030204" pitchFamily="34" charset="0"/>
              <a:cs typeface="Calibri" panose="020F0502020204030204" pitchFamily="34" charset="0"/>
            </a:endParaRP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Ist die App auf Ihrem Gerät schon installiert?</a:t>
            </a:r>
            <a:endParaRPr dirty="0">
              <a:latin typeface="Calibri" panose="020F0502020204030204" pitchFamily="34" charset="0"/>
              <a:cs typeface="Calibri" panose="020F0502020204030204" pitchFamily="34" charset="0"/>
            </a:endParaRPr>
          </a:p>
        </p:txBody>
      </p:sp>
      <p:pic>
        <p:nvPicPr>
          <p:cNvPr id="9" name="App Store Icon_6.5..png">
            <a:extLst>
              <a:ext uri="{FF2B5EF4-FFF2-40B4-BE49-F238E27FC236}">
                <a16:creationId xmlns:a16="http://schemas.microsoft.com/office/drawing/2014/main" id="{000528CE-BD09-CA59-2ED8-3D1F41538DA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3981471" y="3470320"/>
            <a:ext cx="7778396" cy="7778395"/>
          </a:xfrm>
          <a:prstGeom prst="roundRect">
            <a:avLst>
              <a:gd name="adj" fmla="val 8594"/>
            </a:avLst>
          </a:prstGeom>
          <a:solidFill>
            <a:srgbClr val="FFFFFF">
              <a:shade val="85000"/>
            </a:srgbClr>
          </a:solidFill>
          <a:ln>
            <a:noFill/>
          </a:ln>
          <a:effectLst>
            <a:reflection blurRad="12700" endPos="0" dist="5000" dir="5400000" sy="-100000" algn="bl" rotWithShape="0"/>
          </a:effectLst>
        </p:spPr>
      </p:pic>
      <p:pic>
        <p:nvPicPr>
          <p:cNvPr id="6" name="Grafik 5">
            <a:extLst>
              <a:ext uri="{FF2B5EF4-FFF2-40B4-BE49-F238E27FC236}">
                <a16:creationId xmlns:a16="http://schemas.microsoft.com/office/drawing/2014/main" id="{75F23F52-17C6-4621-A317-CCDD5C02F5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715041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„Starthilfe – digital dabei“ </a:t>
            </a:r>
          </a:p>
        </p:txBody>
      </p:sp>
      <p:sp>
        <p:nvSpPr>
          <p:cNvPr id="7"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8" name="Textfeld 7"/>
          <p:cNvSpPr txBox="1"/>
          <p:nvPr/>
        </p:nvSpPr>
        <p:spPr>
          <a:xfrm>
            <a:off x="2340000" y="3204000"/>
            <a:ext cx="15591858" cy="70275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l" defTabSz="457200">
              <a:lnSpc>
                <a:spcPts val="6000"/>
              </a:lnSpc>
              <a:defRPr sz="4500" b="1">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Übung in der App:</a:t>
            </a:r>
          </a:p>
          <a:p>
            <a:pPr algn="l" defTabSz="457200">
              <a:lnSpc>
                <a:spcPts val="6000"/>
              </a:lnSpc>
              <a:defRPr sz="4500" b="1">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Die App kennenlernen</a:t>
            </a:r>
          </a:p>
          <a:p>
            <a:pPr algn="l" defTabSz="457200">
              <a:lnSpc>
                <a:spcPts val="6000"/>
              </a:lnSpc>
              <a:defRPr sz="4500" b="1">
                <a:solidFill>
                  <a:srgbClr val="000000"/>
                </a:solidFill>
                <a:latin typeface="Source Sans Pro"/>
                <a:ea typeface="Source Sans Pro"/>
                <a:cs typeface="Source Sans Pro"/>
                <a:sym typeface="Source Sans Pro"/>
              </a:defRPr>
            </a:pPr>
            <a:endParaRPr lang="de-DE" sz="4600" dirty="0">
              <a:latin typeface="Calibri" panose="020F0502020204030204" pitchFamily="34" charset="0"/>
              <a:cs typeface="Calibri" panose="020F0502020204030204" pitchFamily="34" charset="0"/>
            </a:endParaRPr>
          </a:p>
          <a:p>
            <a:pPr algn="l" defTabSz="457200">
              <a:lnSpc>
                <a:spcPts val="6000"/>
              </a:lnSpc>
              <a:defRPr sz="4500" b="1">
                <a:solidFill>
                  <a:srgbClr val="000000"/>
                </a:solidFill>
                <a:latin typeface="Source Sans Pro"/>
                <a:ea typeface="Source Sans Pro"/>
                <a:cs typeface="Source Sans Pro"/>
                <a:sym typeface="Source Sans Pro"/>
              </a:defRPr>
            </a:pPr>
            <a:endParaRPr lang="de-DE" sz="4600" dirty="0">
              <a:latin typeface="Calibri" panose="020F0502020204030204" pitchFamily="34" charset="0"/>
              <a:cs typeface="Calibri" panose="020F0502020204030204" pitchFamily="34" charset="0"/>
            </a:endParaRPr>
          </a:p>
          <a:p>
            <a:pPr algn="l" defTabSz="457200">
              <a:lnSpc>
                <a:spcPts val="6000"/>
              </a:lnSpc>
              <a:defRPr sz="4500" b="1">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Hallo! Eine kurze Einführung</a:t>
            </a:r>
          </a:p>
          <a:p>
            <a:pPr algn="l" defTabSz="457200">
              <a:lnSpc>
                <a:spcPts val="6000"/>
              </a:lnSpc>
              <a:defRPr sz="4500" b="1">
                <a:solidFill>
                  <a:srgbClr val="000000"/>
                </a:solidFill>
                <a:latin typeface="Source Sans Pro"/>
                <a:ea typeface="Source Sans Pro"/>
                <a:cs typeface="Source Sans Pro"/>
                <a:sym typeface="Source Sans Pro"/>
              </a:defRPr>
            </a:pPr>
            <a:endParaRPr lang="de-DE" sz="4600" dirty="0">
              <a:latin typeface="Calibri" panose="020F0502020204030204" pitchFamily="34" charset="0"/>
              <a:cs typeface="Calibri" panose="020F0502020204030204" pitchFamily="34" charset="0"/>
            </a:endParaRPr>
          </a:p>
          <a:p>
            <a:pPr algn="l" defTabSz="457200">
              <a:lnSpc>
                <a:spcPts val="6000"/>
              </a:lnSpc>
              <a:defRPr sz="4500">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Die App stellt sich selbst vor und erklärt Ihnen die Navigation. Tippen Sie sich eigenständig durch.</a:t>
            </a:r>
            <a:br>
              <a:rPr lang="de-DE" sz="4600" dirty="0">
                <a:latin typeface="Calibri" panose="020F0502020204030204" pitchFamily="34" charset="0"/>
                <a:cs typeface="Calibri" panose="020F0502020204030204" pitchFamily="34" charset="0"/>
              </a:rPr>
            </a:br>
            <a:endParaRPr lang="de-DE" sz="4600" dirty="0">
              <a:latin typeface="Calibri" panose="020F0502020204030204" pitchFamily="34" charset="0"/>
              <a:cs typeface="Calibri" panose="020F0502020204030204" pitchFamily="34" charset="0"/>
            </a:endParaRPr>
          </a:p>
        </p:txBody>
      </p:sp>
      <p:sp>
        <p:nvSpPr>
          <p:cNvPr id="11" name="Rechteck 10"/>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2" name="Bild 6">
            <a:extLst>
              <a:ext uri="{FF2B5EF4-FFF2-40B4-BE49-F238E27FC236}">
                <a16:creationId xmlns:a16="http://schemas.microsoft.com/office/drawing/2014/main" id="{F4AE2EAA-1DF2-E3FE-9816-77FA2D4F3478}"/>
              </a:ext>
            </a:extLst>
          </p:cNvPr>
          <p:cNvPicPr>
            <a:picLocks noChangeAspect="1"/>
          </p:cNvPicPr>
          <p:nvPr/>
        </p:nvPicPr>
        <p:blipFill>
          <a:blip r:embed="rId3"/>
          <a:stretch>
            <a:fillRect/>
          </a:stretch>
        </p:blipFill>
        <p:spPr>
          <a:xfrm>
            <a:off x="17242888" y="1581579"/>
            <a:ext cx="2874825" cy="11599583"/>
          </a:xfrm>
          <a:prstGeom prst="rect">
            <a:avLst/>
          </a:prstGeom>
        </p:spPr>
      </p:pic>
      <p:pic>
        <p:nvPicPr>
          <p:cNvPr id="3" name="Grafik 2">
            <a:extLst>
              <a:ext uri="{FF2B5EF4-FFF2-40B4-BE49-F238E27FC236}">
                <a16:creationId xmlns:a16="http://schemas.microsoft.com/office/drawing/2014/main" id="{27BB9F5E-640F-C520-1B0F-F253F5EF07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55446523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527200"/>
            <a:ext cx="24384000" cy="111888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Digital dabei – Startpaket…"/>
          <p:cNvSpPr txBox="1">
            <a:spLocks/>
          </p:cNvSpPr>
          <p:nvPr/>
        </p:nvSpPr>
        <p:spPr>
          <a:xfrm>
            <a:off x="2340000" y="853200"/>
            <a:ext cx="15233750"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Fragen</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5310053" y="4422898"/>
            <a:ext cx="6300056" cy="328564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Welche Apps kennen Sie schon?…"/>
          <p:cNvSpPr txBox="1"/>
          <p:nvPr/>
        </p:nvSpPr>
        <p:spPr>
          <a:xfrm>
            <a:off x="5895656" y="10560925"/>
            <a:ext cx="4864493" cy="835422"/>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p>
            <a:pPr algn="l">
              <a:lnSpc>
                <a:spcPts val="6000"/>
              </a:lnSpc>
              <a:defRPr sz="6000" b="1">
                <a:solidFill>
                  <a:srgbClr val="000000"/>
                </a:solidFill>
                <a:latin typeface="Source Sans Pro"/>
                <a:ea typeface="Source Sans Pro"/>
                <a:cs typeface="Source Sans Pro"/>
                <a:sym typeface="Source Sans Pro"/>
              </a:defRPr>
            </a:pPr>
            <a:endParaRPr sz="4600" dirty="0">
              <a:latin typeface="Calibri" panose="020F0502020204030204" pitchFamily="34" charset="0"/>
              <a:cs typeface="Calibri" panose="020F0502020204030204" pitchFamily="34" charset="0"/>
            </a:endParaRPr>
          </a:p>
        </p:txBody>
      </p:sp>
      <p:sp>
        <p:nvSpPr>
          <p:cNvPr id="7" name="Rechtwinkliges Dreieck 6"/>
          <p:cNvSpPr/>
          <p:nvPr/>
        </p:nvSpPr>
        <p:spPr>
          <a:xfrm rot="10800000">
            <a:off x="4586165" y="5674379"/>
            <a:ext cx="744472" cy="744472"/>
          </a:xfrm>
          <a:prstGeom prst="rtTriangl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9" name="Bild 8"/>
          <p:cNvPicPr>
            <a:picLocks noChangeAspect="1"/>
          </p:cNvPicPr>
          <p:nvPr/>
        </p:nvPicPr>
        <p:blipFill>
          <a:blip r:embed="rId3"/>
          <a:stretch>
            <a:fillRect/>
          </a:stretch>
        </p:blipFill>
        <p:spPr>
          <a:xfrm>
            <a:off x="-3127129" y="4132623"/>
            <a:ext cx="6628090" cy="10291283"/>
          </a:xfrm>
          <a:prstGeom prst="rect">
            <a:avLst/>
          </a:prstGeom>
        </p:spPr>
      </p:pic>
      <p:sp>
        <p:nvSpPr>
          <p:cNvPr id="12" name="Textfeld 11"/>
          <p:cNvSpPr txBox="1"/>
          <p:nvPr/>
        </p:nvSpPr>
        <p:spPr>
          <a:xfrm>
            <a:off x="5885193" y="5630280"/>
            <a:ext cx="5281571" cy="8720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ts val="6000"/>
              </a:lnSpc>
            </a:pP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rPr>
              <a:t>Was ist noch offen?</a:t>
            </a:r>
            <a:endParaRPr kumimoji="0" lang="de-DE" sz="4600" b="1" u="none" strike="noStrike" cap="none" spc="0" normalizeH="0" baseline="0" dirty="0">
              <a:ln>
                <a:noFill/>
              </a:ln>
              <a:solidFill>
                <a:schemeClr val="bg2">
                  <a:lumMod val="10000"/>
                </a:schemeClr>
              </a:solidFill>
              <a:effectLst/>
              <a:uFillTx/>
              <a:latin typeface="Calibri" panose="020F0502020204030204" pitchFamily="34" charset="0"/>
              <a:ea typeface="Source Sans Pro" charset="0"/>
              <a:cs typeface="Calibri" panose="020F0502020204030204" pitchFamily="34" charset="0"/>
              <a:sym typeface="Helvetica Neue"/>
            </a:endParaRPr>
          </a:p>
        </p:txBody>
      </p:sp>
      <p:pic>
        <p:nvPicPr>
          <p:cNvPr id="10" name="Grafik 9">
            <a:extLst>
              <a:ext uri="{FF2B5EF4-FFF2-40B4-BE49-F238E27FC236}">
                <a16:creationId xmlns:a16="http://schemas.microsoft.com/office/drawing/2014/main" id="{CF345B99-CEF6-B3EA-6009-0E80F2044FB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193391967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500972"/>
            <a:ext cx="24384000" cy="11215028"/>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3" name="Digital dabei – Startpaket…"/>
          <p:cNvSpPr txBox="1">
            <a:spLocks/>
          </p:cNvSpPr>
          <p:nvPr/>
        </p:nvSpPr>
        <p:spPr>
          <a:xfrm>
            <a:off x="2340000" y="853200"/>
            <a:ext cx="15233750"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Digital dabei – Startpaket</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Digital dabei – Startpaket…"/>
          <p:cNvSpPr txBox="1">
            <a:spLocks/>
          </p:cNvSpPr>
          <p:nvPr/>
        </p:nvSpPr>
        <p:spPr>
          <a:xfrm>
            <a:off x="2391341" y="5812723"/>
            <a:ext cx="13722754" cy="617651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6" name="Digital dabei – Startpaket…"/>
          <p:cNvSpPr txBox="1">
            <a:spLocks/>
          </p:cNvSpPr>
          <p:nvPr/>
        </p:nvSpPr>
        <p:spPr>
          <a:xfrm>
            <a:off x="2340000" y="4139198"/>
            <a:ext cx="12179461" cy="389161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Danke und bis </a:t>
            </a:r>
          </a:p>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zum nächsten Mal!</a:t>
            </a:r>
          </a:p>
        </p:txBody>
      </p:sp>
      <p:pic>
        <p:nvPicPr>
          <p:cNvPr id="8" name="Bild 7"/>
          <p:cNvPicPr>
            <a:picLocks noChangeAspect="1"/>
          </p:cNvPicPr>
          <p:nvPr/>
        </p:nvPicPr>
        <p:blipFill>
          <a:blip r:embed="rId3"/>
          <a:stretch>
            <a:fillRect/>
          </a:stretch>
        </p:blipFill>
        <p:spPr>
          <a:xfrm>
            <a:off x="17305312" y="1531088"/>
            <a:ext cx="3234266" cy="11650074"/>
          </a:xfrm>
          <a:prstGeom prst="rect">
            <a:avLst/>
          </a:prstGeom>
        </p:spPr>
      </p:pic>
      <p:pic>
        <p:nvPicPr>
          <p:cNvPr id="7" name="Grafik 6">
            <a:extLst>
              <a:ext uri="{FF2B5EF4-FFF2-40B4-BE49-F238E27FC236}">
                <a16:creationId xmlns:a16="http://schemas.microsoft.com/office/drawing/2014/main" id="{52BEA0D8-B423-0938-BDA8-ED57D7C2A1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3675595939"/>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539</Words>
  <Application>Microsoft Macintosh PowerPoint</Application>
  <PresentationFormat>Benutzerdefiniert</PresentationFormat>
  <Paragraphs>43</Paragraphs>
  <Slides>6</Slides>
  <Notes>6</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6</vt:i4>
      </vt:variant>
    </vt:vector>
  </HeadingPairs>
  <TitlesOfParts>
    <vt:vector size="10" baseType="lpstr">
      <vt:lpstr>Calibri</vt:lpstr>
      <vt:lpstr>Helvetica Neue</vt:lpstr>
      <vt:lpstr>Helvetica Neue Medium</vt:lpstr>
      <vt:lpstr>21_BasicWhite</vt:lpstr>
      <vt:lpstr>Digital dabei – Startpaket</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dabei – Startpaket  Baustein 3  In diesem Baustein werden die Bedien-Gesten gemeinsam geübt, sowie die Grundlagen für die eigenständige Weiterarbeit mit der App vermittelt.</dc:title>
  <cp:lastModifiedBy>Franziska Schröder</cp:lastModifiedBy>
  <cp:revision>40</cp:revision>
  <dcterms:modified xsi:type="dcterms:W3CDTF">2023-11-06T12:50:51Z</dcterms:modified>
</cp:coreProperties>
</file>