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4" r:id="rId3"/>
    <p:sldId id="283" r:id="rId4"/>
    <p:sldId id="279" r:id="rId5"/>
    <p:sldId id="282" r:id="rId6"/>
    <p:sldId id="284" r:id="rId7"/>
    <p:sldId id="27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1"/>
    <p:restoredTop sz="72817"/>
  </p:normalViewPr>
  <p:slideViewPr>
    <p:cSldViewPr snapToGrid="0" snapToObjects="1">
      <p:cViewPr varScale="1">
        <p:scale>
          <a:sx n="41" d="100"/>
          <a:sy n="41" d="100"/>
        </p:scale>
        <p:origin x="1360" y="2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Stellen Sie sich vor: wer sind Sie, warum engagieren Sie sich in der Begleitung – und geben Sie einen Überblick über die mögliche Dauer und Anzahl der Begleitungstreffen. (Dauer 5 Minuten)</a:t>
            </a: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Kommen Sie anhand der </a:t>
            </a:r>
            <a:r>
              <a:rPr lang="de-DE" sz="2200" b="1" dirty="0">
                <a:effectLst/>
                <a:latin typeface="+mn-lt"/>
                <a:ea typeface="+mn-ea"/>
                <a:cs typeface="+mn-cs"/>
                <a:sym typeface="Helvetica Neue"/>
              </a:rPr>
              <a:t>„Medienbiografie“</a:t>
            </a:r>
            <a:r>
              <a:rPr lang="de-DE" sz="2200" dirty="0">
                <a:effectLst/>
                <a:latin typeface="+mn-lt"/>
                <a:ea typeface="+mn-ea"/>
                <a:cs typeface="+mn-cs"/>
                <a:sym typeface="Helvetica Neue"/>
              </a:rPr>
              <a:t> der Teilnehmenden in den Austausch. So lernen Sie Ihre Teilnehmenden kennen und erhalten wertvolle Hinweise für die Ausrichtung der Begleitung. (Dauer 30 Minuten)</a:t>
            </a:r>
          </a:p>
          <a:p>
            <a:pPr marL="0" marR="0" lvl="0" indent="0" defTabSz="457200" eaLnBrk="1" fontAlgn="auto" latinLnBrk="0" hangingPunct="1">
              <a:lnSpc>
                <a:spcPct val="117999"/>
              </a:lnSpc>
              <a:spcBef>
                <a:spcPts val="0"/>
              </a:spcBef>
              <a:spcAft>
                <a:spcPts val="0"/>
              </a:spcAft>
              <a:buClrTx/>
              <a:buSzTx/>
              <a:buFontTx/>
              <a:buNone/>
              <a:tabLst/>
              <a:defRPr/>
            </a:pPr>
            <a:endParaRPr lang="de-DE"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Weitere Anregungen zur Medien-Vergangenheit: </a:t>
            </a:r>
          </a:p>
          <a:p>
            <a:r>
              <a:rPr lang="de-DE" sz="2200" dirty="0">
                <a:effectLst/>
                <a:latin typeface="+mn-lt"/>
                <a:ea typeface="+mn-ea"/>
                <a:cs typeface="+mn-cs"/>
                <a:sym typeface="Helvetica Neue"/>
              </a:rPr>
              <a:t>Welche Erinnerungen haben Sie an Ihre ersten Berührungspunkte mit Medien in der Kindheit? Spielten Medien überhaupt eine Rolle? </a:t>
            </a:r>
          </a:p>
          <a:p>
            <a:r>
              <a:rPr lang="de-DE" sz="2200" dirty="0">
                <a:effectLst/>
                <a:latin typeface="+mn-lt"/>
                <a:ea typeface="+mn-ea"/>
                <a:cs typeface="+mn-cs"/>
                <a:sym typeface="Helvetica Neue"/>
              </a:rPr>
              <a:t>Gab es bspw. gemeinsame Fernsehabende oder auch Reglementierungen in der Familie? Wie haben Sie diese wahrgenommen und was verbinden Sie damit? </a:t>
            </a:r>
          </a:p>
          <a:p>
            <a:r>
              <a:rPr lang="de-DE" sz="2200" dirty="0">
                <a:effectLst/>
                <a:latin typeface="+mn-lt"/>
                <a:ea typeface="+mn-ea"/>
                <a:cs typeface="+mn-cs"/>
                <a:sym typeface="Helvetica Neue"/>
              </a:rPr>
              <a:t>Welche Medienerlebnisse verbinden Sie mit Ihrer Jugend? Was hat Sie besonders interessiert und ist Ihnen im Gedächtnis geblieben (Radio, Plattenspieler, Kino, Fernsehen etc.)? </a:t>
            </a:r>
          </a:p>
          <a:p>
            <a:r>
              <a:rPr lang="de-DE" sz="2200" dirty="0">
                <a:effectLst/>
                <a:latin typeface="+mn-lt"/>
                <a:ea typeface="+mn-ea"/>
                <a:cs typeface="+mn-cs"/>
                <a:sym typeface="Helvetica Neue"/>
              </a:rPr>
              <a:t>Gab es Medienheldinnen oder -helden, die Ihre Kindheit/Jugend geprägt haben (z. B. Schauspielerinnen und Schauspieler wie Romy Schneider oder Audrey Hepburn, Komikerinnen oder Komiker wie Heinz Ehrhardt oder Charlie Chaplin, Figuren aus Lieblingssendungen wie „Bonanza“, „Fury“ oder „Bezaubernde Jeannie“)? </a:t>
            </a:r>
          </a:p>
          <a:p>
            <a:r>
              <a:rPr lang="de-DE" sz="2200" dirty="0">
                <a:effectLst/>
                <a:latin typeface="+mn-lt"/>
                <a:ea typeface="+mn-ea"/>
                <a:cs typeface="+mn-cs"/>
                <a:sym typeface="Helvetica Neue"/>
              </a:rPr>
              <a:t>Und im Erwachsenenalter? Welche Medien spielten privat oder beruflich eine Rolle? </a:t>
            </a:r>
          </a:p>
          <a:p>
            <a:r>
              <a:rPr lang="de-DE" sz="2200" dirty="0">
                <a:effectLst/>
                <a:latin typeface="+mn-lt"/>
                <a:ea typeface="+mn-ea"/>
                <a:cs typeface="+mn-cs"/>
                <a:sym typeface="Helvetica Neue"/>
              </a:rPr>
              <a:t>Gibt es Medienerlebnisse, die Ihnen darüber hinaus besonders in Erinnerung geblieben sind (bspw. der erste Kinobesuch)? </a:t>
            </a:r>
          </a:p>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(Sofern Internet-Erfahrungen bestehen:) Erinnern Sie sich an Ihren ersten Kontakt mit dem Internet (bspw. als Sie Ihre erste E-Mail geschrieben oder das erste Mal gegoogelt haben)? </a:t>
            </a:r>
            <a:endParaRPr lang="de-DE" dirty="0"/>
          </a:p>
          <a:p>
            <a:endParaRPr lang="de-DE" sz="2200" dirty="0">
              <a:effectLst/>
              <a:latin typeface="+mn-lt"/>
              <a:ea typeface="+mn-ea"/>
              <a:cs typeface="+mn-cs"/>
              <a:sym typeface="Helvetica Neue"/>
            </a:endParaRPr>
          </a:p>
          <a:p>
            <a:r>
              <a:rPr lang="de-DE" sz="2200" dirty="0">
                <a:effectLst/>
                <a:latin typeface="+mn-lt"/>
                <a:ea typeface="+mn-ea"/>
                <a:cs typeface="+mn-cs"/>
                <a:sym typeface="Helvetica Neue"/>
              </a:rPr>
              <a:t>Weitere Anregungen zur Medien-Gegenwart:</a:t>
            </a:r>
          </a:p>
          <a:p>
            <a:r>
              <a:rPr lang="de-DE" sz="2200" dirty="0">
                <a:effectLst/>
                <a:latin typeface="+mn-lt"/>
                <a:ea typeface="+mn-ea"/>
                <a:cs typeface="+mn-cs"/>
                <a:sym typeface="Helvetica Neue"/>
              </a:rPr>
              <a:t>Welche Rolle spielen Medien in Ihrem Alltag und welche Bedeutung haben Medien für Sie? Was machen Sie besonders gerne (Fernsehen, Radio hören etc.)? </a:t>
            </a:r>
          </a:p>
          <a:p>
            <a:r>
              <a:rPr lang="de-DE" sz="2200" dirty="0">
                <a:effectLst/>
                <a:latin typeface="+mn-lt"/>
                <a:ea typeface="+mn-ea"/>
                <a:cs typeface="+mn-cs"/>
                <a:sym typeface="Helvetica Neue"/>
              </a:rPr>
              <a:t>Haben Sie schon Erfahrung mit dem Internet gesammelt? Wenn ja: welche? </a:t>
            </a:r>
          </a:p>
          <a:p>
            <a:r>
              <a:rPr lang="de-DE" sz="2200" dirty="0">
                <a:effectLst/>
                <a:latin typeface="+mn-lt"/>
                <a:ea typeface="+mn-ea"/>
                <a:cs typeface="+mn-cs"/>
                <a:sym typeface="Helvetica Neue"/>
              </a:rPr>
              <a:t>Was verbinden Sie mit „Neuen Medien“?</a:t>
            </a:r>
          </a:p>
          <a:p>
            <a:r>
              <a:rPr lang="de-DE" sz="2200" dirty="0">
                <a:effectLst/>
                <a:latin typeface="+mn-lt"/>
                <a:ea typeface="+mn-ea"/>
                <a:cs typeface="+mn-cs"/>
                <a:sym typeface="Helvetica Neue"/>
              </a:rPr>
              <a:t>Nutzen Sie das Internet regelmäßig? Wenn ja: Was machen Sie am liebsten? </a:t>
            </a:r>
          </a:p>
          <a:p>
            <a:r>
              <a:rPr lang="de-DE" sz="2200" dirty="0">
                <a:effectLst/>
                <a:latin typeface="+mn-lt"/>
                <a:ea typeface="+mn-ea"/>
                <a:cs typeface="+mn-cs"/>
                <a:sym typeface="Helvetica Neue"/>
              </a:rPr>
              <a:t>Spielen Medien eine Rolle in der Beziehung zu Ihren Kindern, Enkeln, Freundinnen/Freunden und Bekannten (Videotelefonie, Messenger-Dienste etc.)? </a:t>
            </a:r>
          </a:p>
          <a:p>
            <a:endParaRPr lang="de-DE" sz="2200" dirty="0">
              <a:effectLst/>
              <a:latin typeface="+mn-lt"/>
              <a:ea typeface="+mn-ea"/>
              <a:cs typeface="+mn-cs"/>
              <a:sym typeface="Helvetica Neue"/>
            </a:endParaRPr>
          </a:p>
        </p:txBody>
      </p:sp>
    </p:spTree>
    <p:extLst>
      <p:ext uri="{BB962C8B-B14F-4D97-AF65-F5344CB8AC3E}">
        <p14:creationId xmlns:p14="http://schemas.microsoft.com/office/powerpoint/2010/main" val="137442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Einigen Teilnehmenden ist im Konkreten nicht bewusst, wofür sie ein Tablet/Smartphone nutzen können. Das Arbeitsblatt </a:t>
            </a:r>
            <a:r>
              <a:rPr lang="de-DE" sz="2200" b="1" dirty="0">
                <a:effectLst/>
                <a:latin typeface="+mn-lt"/>
                <a:ea typeface="+mn-ea"/>
                <a:cs typeface="+mn-cs"/>
                <a:sym typeface="Helvetica Neue"/>
              </a:rPr>
              <a:t>„Wünsche und Bedarfe an Smartphone und Tablet“</a:t>
            </a:r>
            <a:r>
              <a:rPr lang="de-DE" sz="2200" dirty="0">
                <a:effectLst/>
                <a:latin typeface="+mn-lt"/>
                <a:ea typeface="+mn-ea"/>
                <a:cs typeface="+mn-cs"/>
                <a:sym typeface="Helvetica Neue"/>
              </a:rPr>
              <a:t> hilft dabei, für konkrete Szenarien zu definieren, ob eine Nutzung dieses Aspekts für die Begleiteten interessant ist. Machen Sie deutlich, dass es nicht darum geht, ob dies aktuell schon beherrscht wird, sondern ob dies für die Teilnehmenden reizvoll ist. So wecken Sie auch die Motivation, das Gerät besser kennenzulernen, um es künftig entsprechend nutzen zu können. Sammeln Sie die Blätter ein oder machen Sie sich Notizen, sodass Sie die weitere Begleitung an diese Wünsche anpassen können. (Dauer 10 Minuten)</a:t>
            </a:r>
          </a:p>
          <a:p>
            <a:endParaRPr lang="de-DE" dirty="0"/>
          </a:p>
        </p:txBody>
      </p:sp>
    </p:spTree>
    <p:extLst>
      <p:ext uri="{BB962C8B-B14F-4D97-AF65-F5344CB8AC3E}">
        <p14:creationId xmlns:p14="http://schemas.microsoft.com/office/powerpoint/2010/main" val="148729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Um die Begleitung an die Vorkenntnisse der jeweiligen Teilnehmenden anzupassen ist es essenziell zu wissen, ob bereits Vorkenntnisse bestehen. Gehen Sie das Arbeitsblatt </a:t>
            </a:r>
            <a:r>
              <a:rPr lang="de-DE" sz="2200" b="1" dirty="0">
                <a:effectLst/>
                <a:latin typeface="+mn-lt"/>
                <a:ea typeface="+mn-ea"/>
                <a:cs typeface="+mn-cs"/>
                <a:sym typeface="Helvetica Neue"/>
              </a:rPr>
              <a:t>„Startpunktanalyse“</a:t>
            </a:r>
            <a:r>
              <a:rPr lang="de-DE" sz="2200" dirty="0">
                <a:effectLst/>
                <a:latin typeface="+mn-lt"/>
                <a:ea typeface="+mn-ea"/>
                <a:cs typeface="+mn-cs"/>
                <a:sym typeface="Helvetica Neue"/>
              </a:rPr>
              <a:t> gemeinsam durch. Sorgen Sie durch eine angenehme Atmosphäre und Ihre Gesprächsführung dafür, dass die Teilnehmenden sich nicht schämen, diese Dinge noch nicht zu können. Sind noch gar keine Vorkenntnisse vorhanden, lassen Sie z.B. Fragen für fortgeschrittene Kenntnisse aus. (Dauer 10 Minuten)</a:t>
            </a:r>
          </a:p>
          <a:p>
            <a:endParaRPr lang="de-DE" dirty="0"/>
          </a:p>
        </p:txBody>
      </p:sp>
    </p:spTree>
    <p:extLst>
      <p:ext uri="{BB962C8B-B14F-4D97-AF65-F5344CB8AC3E}">
        <p14:creationId xmlns:p14="http://schemas.microsoft.com/office/powerpoint/2010/main" val="74510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5840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Teilen Sie das Arbeitsblatt </a:t>
            </a:r>
            <a:r>
              <a:rPr lang="de-DE" sz="2200" b="1" dirty="0">
                <a:effectLst/>
                <a:latin typeface="+mn-lt"/>
                <a:ea typeface="+mn-ea"/>
                <a:cs typeface="+mn-cs"/>
                <a:sym typeface="Helvetica Neue"/>
              </a:rPr>
              <a:t>„Mein Medientagebuch“ </a:t>
            </a:r>
            <a:r>
              <a:rPr lang="de-DE" sz="2200" dirty="0">
                <a:effectLst/>
                <a:latin typeface="+mn-lt"/>
                <a:ea typeface="+mn-ea"/>
                <a:cs typeface="+mn-cs"/>
                <a:sym typeface="Helvetica Neue"/>
              </a:rPr>
              <a:t>aus. Bitten Sie die Teilnehmenden, dies bis zum kommenden Treffen auszufüllen – auch diese Inhalte werden Ihnen helfen, die Begleitung so optimal wie möglich auf die Bedarfe der Teilnehmenden auszurichten. Kündigen Sie den Termin des nächsten Treffens an und verabschieden Sie sich. (Dauer 5 Minuten)</a:t>
            </a:r>
          </a:p>
          <a:p>
            <a:endParaRPr lang="de-DE" dirty="0"/>
          </a:p>
        </p:txBody>
      </p:sp>
    </p:spTree>
    <p:extLst>
      <p:ext uri="{BB962C8B-B14F-4D97-AF65-F5344CB8AC3E}">
        <p14:creationId xmlns:p14="http://schemas.microsoft.com/office/powerpoint/2010/main" val="320815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1747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rPr dirty="0"/>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rPr dirty="0" err="1"/>
              <a:t>Titel</a:t>
            </a:r>
            <a:r>
              <a:rPr dirty="0"/>
              <a:t> der </a:t>
            </a:r>
            <a:r>
              <a:rPr dirty="0" err="1"/>
              <a:t>Präsentation</a:t>
            </a:r>
            <a:endParaRPr dirty="0"/>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dirty="0" err="1"/>
              <a:t>Präsentationsuntertitel</a:t>
            </a:r>
            <a:endParaRPr dirty="0"/>
          </a:p>
          <a:p>
            <a:pPr lvl="1"/>
            <a:endParaRPr dirty="0"/>
          </a:p>
          <a:p>
            <a:pPr lvl="2"/>
            <a:endParaRPr dirty="0"/>
          </a:p>
          <a:p>
            <a:pPr lvl="3"/>
            <a:endParaRPr dirty="0"/>
          </a:p>
          <a:p>
            <a:pPr lvl="4"/>
            <a:endParaRPr dirty="0"/>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rPr dirty="0" err="1"/>
              <a:t>Aufstellung</a:t>
            </a:r>
            <a:endParaRPr dirty="0"/>
          </a:p>
          <a:p>
            <a:pPr lvl="1"/>
            <a:endParaRPr dirty="0"/>
          </a:p>
          <a:p>
            <a:pPr lvl="2"/>
            <a:endParaRPr dirty="0"/>
          </a:p>
          <a:p>
            <a:pPr lvl="3"/>
            <a:endParaRPr dirty="0"/>
          </a:p>
          <a:p>
            <a:pPr lvl="4"/>
            <a:endParaRPr dirty="0"/>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rPr dirty="0"/>
              <a:t>100 %</a:t>
            </a:r>
          </a:p>
          <a:p>
            <a:pPr lvl="1"/>
            <a:endParaRPr dirty="0"/>
          </a:p>
          <a:p>
            <a:pPr lvl="2"/>
            <a:endParaRPr dirty="0"/>
          </a:p>
          <a:p>
            <a:pPr lvl="3"/>
            <a:endParaRPr dirty="0"/>
          </a:p>
          <a:p>
            <a:pPr lvl="4"/>
            <a:endParaRPr dirty="0"/>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rPr dirty="0" err="1"/>
              <a:t>Fakten</a:t>
            </a:r>
            <a:endParaRPr dirty="0"/>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rPr dirty="0" err="1"/>
              <a:t>Quellenangabe</a:t>
            </a:r>
            <a:endParaRPr dirty="0"/>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rPr dirty="0"/>
              <a:t>„</a:t>
            </a:r>
            <a:r>
              <a:rPr dirty="0" err="1"/>
              <a:t>Bemerkenswert</a:t>
            </a:r>
            <a:r>
              <a:rPr dirty="0"/>
              <a:t>“</a:t>
            </a:r>
          </a:p>
          <a:p>
            <a:pPr lvl="1"/>
            <a:endParaRPr dirty="0"/>
          </a:p>
          <a:p>
            <a:pPr lvl="2"/>
            <a:endParaRPr dirty="0"/>
          </a:p>
          <a:p>
            <a:pPr lvl="3"/>
            <a:endParaRPr dirty="0"/>
          </a:p>
          <a:p>
            <a:pPr lvl="4"/>
            <a:endParaRPr dirty="0"/>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dirty="0"/>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dirty="0"/>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dirty="0"/>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dirty="0"/>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dirty="0"/>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rPr dirty="0" err="1"/>
              <a:t>Titel</a:t>
            </a:r>
            <a:r>
              <a:rPr dirty="0"/>
              <a:t> der </a:t>
            </a:r>
            <a:r>
              <a:rPr dirty="0" err="1"/>
              <a:t>Präsentation</a:t>
            </a:r>
            <a:endParaRPr dirty="0"/>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rPr dirty="0"/>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dirty="0" err="1"/>
              <a:t>Präsentationsuntertitel</a:t>
            </a:r>
            <a:endParaRPr dirty="0"/>
          </a:p>
          <a:p>
            <a:pPr lvl="1"/>
            <a:endParaRPr dirty="0"/>
          </a:p>
          <a:p>
            <a:pPr lvl="2"/>
            <a:endParaRPr dirty="0"/>
          </a:p>
          <a:p>
            <a:pPr lvl="3"/>
            <a:endParaRPr dirty="0"/>
          </a:p>
          <a:p>
            <a:pPr lvl="4"/>
            <a:endParaRPr dirty="0"/>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dirty="0"/>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rPr dirty="0" err="1"/>
              <a:t>Folientitel</a:t>
            </a:r>
            <a:endParaRPr dirty="0"/>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rPr dirty="0" err="1"/>
              <a:t>Folien-Untertitel</a:t>
            </a:r>
            <a:endParaRPr dirty="0"/>
          </a:p>
          <a:p>
            <a:pPr lvl="1"/>
            <a:endParaRPr dirty="0"/>
          </a:p>
          <a:p>
            <a:pPr lvl="2"/>
            <a:endParaRPr dirty="0"/>
          </a:p>
          <a:p>
            <a:pPr lvl="3"/>
            <a:endParaRPr dirty="0"/>
          </a:p>
          <a:p>
            <a:pPr lvl="4"/>
            <a:endParaRPr dirty="0"/>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rPr dirty="0" err="1"/>
              <a:t>Folientitel</a:t>
            </a:r>
            <a:endParaRPr dirty="0"/>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err="1"/>
              <a:t>Folien-Untertitel</a:t>
            </a:r>
            <a:endParaRPr dirty="0"/>
          </a:p>
        </p:txBody>
      </p:sp>
      <p:sp>
        <p:nvSpPr>
          <p:cNvPr id="44" name="Textebene 1…"/>
          <p:cNvSpPr txBox="1">
            <a:spLocks noGrp="1"/>
          </p:cNvSpPr>
          <p:nvPr>
            <p:ph type="body" idx="1" hasCustomPrompt="1"/>
          </p:nvPr>
        </p:nvSpPr>
        <p:spPr>
          <a:prstGeom prst="rect">
            <a:avLst/>
          </a:prstGeom>
        </p:spPr>
        <p:txBody>
          <a:bodyPr/>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err="1"/>
              <a:t>Folien-Untertitel</a:t>
            </a:r>
            <a:endParaRPr dirty="0"/>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dirty="0"/>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rPr dirty="0" err="1"/>
              <a:t>Folientitel</a:t>
            </a:r>
            <a:endParaRPr dirty="0"/>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rPr dirty="0" err="1"/>
              <a:t>Titel</a:t>
            </a:r>
            <a:r>
              <a:rPr dirty="0"/>
              <a:t> des </a:t>
            </a:r>
            <a:r>
              <a:rPr dirty="0" err="1"/>
              <a:t>Abschnitts</a:t>
            </a:r>
            <a:endParaRPr dirty="0"/>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rPr dirty="0" err="1"/>
              <a:t>Folientitel</a:t>
            </a:r>
            <a:endParaRPr dirty="0"/>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err="1"/>
              <a:t>Folien-Untertitel</a:t>
            </a:r>
            <a:endParaRPr dirty="0"/>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rPr dirty="0"/>
              <a:t>Agenda-</a:t>
            </a:r>
            <a:r>
              <a:rPr dirty="0" err="1"/>
              <a:t>Titel</a:t>
            </a:r>
            <a:endParaRPr dirty="0"/>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a:t>Agenda-</a:t>
            </a:r>
            <a:r>
              <a:rPr dirty="0" err="1"/>
              <a:t>Untertitel</a:t>
            </a:r>
            <a:endParaRPr dirty="0"/>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rPr dirty="0" err="1"/>
              <a:t>Agendathemen</a:t>
            </a:r>
            <a:endParaRPr dirty="0"/>
          </a:p>
          <a:p>
            <a:pPr lvl="1"/>
            <a:endParaRPr dirty="0"/>
          </a:p>
          <a:p>
            <a:pPr lvl="2"/>
            <a:endParaRPr dirty="0"/>
          </a:p>
          <a:p>
            <a:pPr lvl="3"/>
            <a:endParaRPr dirty="0"/>
          </a:p>
          <a:p>
            <a:pPr lvl="4"/>
            <a:endParaRPr dirty="0"/>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dirty="0" err="1"/>
              <a:t>Folientitel</a:t>
            </a:r>
            <a:endParaRPr dirty="0"/>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dirty="0"/>
              <a:t>Text für </a:t>
            </a:r>
            <a:r>
              <a:rPr dirty="0" err="1"/>
              <a:t>Folienpunkt</a:t>
            </a:r>
            <a:endParaRPr dirty="0"/>
          </a:p>
          <a:p>
            <a:pPr lvl="1"/>
            <a:endParaRPr dirty="0"/>
          </a:p>
          <a:p>
            <a:pPr lvl="2"/>
            <a:endParaRPr dirty="0"/>
          </a:p>
          <a:p>
            <a:pPr lvl="3"/>
            <a:endParaRPr dirty="0"/>
          </a:p>
          <a:p>
            <a:pPr lvl="4"/>
            <a:endParaRPr dirty="0"/>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840" b="0" dirty="0">
                <a:latin typeface="Calibri" panose="020F0502020204030204" pitchFamily="34" charset="0"/>
                <a:cs typeface="Calibri" panose="020F0502020204030204" pitchFamily="34" charset="0"/>
                <a:sym typeface="Source Sans Pro"/>
              </a:rPr>
              <a:t>In diesem Baustein lernen wir uns kennen und planen die Themen unserer gemeinsamen Begleitungstreffen.</a:t>
            </a:r>
          </a:p>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0.1</a:t>
            </a:r>
          </a:p>
        </p:txBody>
      </p:sp>
      <p:pic>
        <p:nvPicPr>
          <p:cNvPr id="6" name="Grafik 5">
            <a:extLst>
              <a:ext uri="{FF2B5EF4-FFF2-40B4-BE49-F238E27FC236}">
                <a16:creationId xmlns:a16="http://schemas.microsoft.com/office/drawing/2014/main" id="{001B4B1C-B31E-C18A-EB20-783622A86F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 Medienbiografie</a:t>
            </a:r>
          </a:p>
        </p:txBody>
      </p:sp>
      <p:sp>
        <p:nvSpPr>
          <p:cNvPr id="8"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4" name="Bild 3"/>
          <p:cNvPicPr>
            <a:picLocks noChangeAspect="1"/>
          </p:cNvPicPr>
          <p:nvPr/>
        </p:nvPicPr>
        <p:blipFill>
          <a:blip r:embed="rId3"/>
          <a:stretch>
            <a:fillRect/>
          </a:stretch>
        </p:blipFill>
        <p:spPr>
          <a:xfrm>
            <a:off x="17909669" y="1527315"/>
            <a:ext cx="2429760" cy="11653847"/>
          </a:xfrm>
          <a:prstGeom prst="rect">
            <a:avLst/>
          </a:prstGeom>
        </p:spPr>
      </p:pic>
      <p:sp>
        <p:nvSpPr>
          <p:cNvPr id="15" name="Rechteck 14"/>
          <p:cNvSpPr/>
          <p:nvPr/>
        </p:nvSpPr>
        <p:spPr>
          <a:xfrm>
            <a:off x="1765006" y="3859965"/>
            <a:ext cx="14183806" cy="756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Welche Apps kennen Sie schon?…"/>
          <p:cNvSpPr txBox="1"/>
          <p:nvPr/>
        </p:nvSpPr>
        <p:spPr>
          <a:xfrm>
            <a:off x="2340000" y="4577899"/>
            <a:ext cx="12732474" cy="62195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lnSpc>
                <a:spcPts val="6000"/>
              </a:lnSpc>
              <a:defRPr sz="60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Welche Rolle spielten Medien in Ihrer Kindheit?</a:t>
            </a:r>
          </a:p>
          <a:p>
            <a:pPr algn="l">
              <a:lnSpc>
                <a:spcPts val="6000"/>
              </a:lnSpc>
              <a:defRPr sz="6000" b="1">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a:lnSpc>
                <a:spcPts val="6000"/>
              </a:lnSpc>
              <a:defRPr sz="6000" b="1">
                <a:solidFill>
                  <a:srgbClr val="000000"/>
                </a:solidFill>
                <a:latin typeface="Source Sans Pro"/>
                <a:ea typeface="Source Sans Pro"/>
                <a:cs typeface="Source Sans Pro"/>
                <a:sym typeface="Source Sans Pro"/>
              </a:defRPr>
            </a:pPr>
            <a:r>
              <a:rPr lang="de-DE" sz="4800" dirty="0">
                <a:latin typeface="Calibri" panose="020F0502020204030204" pitchFamily="34" charset="0"/>
                <a:cs typeface="Calibri" panose="020F0502020204030204" pitchFamily="34" charset="0"/>
              </a:rPr>
              <a:t>Welche Medien spielten beruflich eine Rolle? </a:t>
            </a:r>
          </a:p>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a:p>
            <a:pPr algn="l">
              <a:lnSpc>
                <a:spcPts val="6000"/>
              </a:lnSpc>
              <a:defRPr sz="60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Welche Rolle spielen Medien in Ihrem Alltag?</a:t>
            </a:r>
            <a:endParaRPr sz="4600" dirty="0">
              <a:latin typeface="Calibri" panose="020F0502020204030204" pitchFamily="34" charset="0"/>
              <a:cs typeface="Calibri" panose="020F0502020204030204" pitchFamily="34" charset="0"/>
            </a:endParaRPr>
          </a:p>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a:p>
            <a:pPr algn="l">
              <a:lnSpc>
                <a:spcPts val="6000"/>
              </a:lnSpc>
              <a:defRPr sz="60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Haben Sie schon Erfahrungen mit dem Internet gesammelt?</a:t>
            </a:r>
            <a:endParaRPr sz="4600" dirty="0">
              <a:latin typeface="Calibri" panose="020F0502020204030204" pitchFamily="34" charset="0"/>
              <a:cs typeface="Calibri" panose="020F0502020204030204" pitchFamily="34" charset="0"/>
            </a:endParaRPr>
          </a:p>
        </p:txBody>
      </p:sp>
      <p:sp>
        <p:nvSpPr>
          <p:cNvPr id="17" name="Rechtwinkliges Dreieck 16"/>
          <p:cNvSpPr/>
          <p:nvPr/>
        </p:nvSpPr>
        <p:spPr>
          <a:xfrm rot="5400000">
            <a:off x="15948811" y="4742119"/>
            <a:ext cx="1084521" cy="1084521"/>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Grafik 4">
            <a:extLst>
              <a:ext uri="{FF2B5EF4-FFF2-40B4-BE49-F238E27FC236}">
                <a16:creationId xmlns:a16="http://schemas.microsoft.com/office/drawing/2014/main" id="{01EDF046-570D-3145-0C04-FFBE014C84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539476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Wünsche und Bedarfe</a:t>
            </a:r>
          </a:p>
        </p:txBody>
      </p:sp>
      <p:sp>
        <p:nvSpPr>
          <p:cNvPr id="3"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4" name="Rechteck 3"/>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459180"/>
            <a:ext cx="14778418" cy="391119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sz="4600" b="1" dirty="0">
                <a:latin typeface="Calibri" panose="020F0502020204030204" pitchFamily="34" charset="0"/>
                <a:cs typeface="Calibri" panose="020F0502020204030204" pitchFamily="34" charset="0"/>
                <a:sym typeface="Source Sans Pro"/>
              </a:rPr>
              <a:t>Wofür möchten Sie Ihr Gerät verwenden? </a:t>
            </a:r>
          </a:p>
          <a:p>
            <a:pPr algn="l">
              <a:lnSpc>
                <a:spcPts val="6000"/>
              </a:lnSpc>
              <a:defRPr sz="46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sym typeface="Source Sans Pro"/>
            </a:endParaRPr>
          </a:p>
          <a:p>
            <a:pPr algn="l">
              <a:lnSpc>
                <a:spcPts val="6000"/>
              </a:lnSpc>
              <a:defRPr sz="46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sym typeface="Source Sans Pro"/>
              </a:rPr>
              <a:t>Kreuzen Sie auf dem Arbeitsblatt das an, was Sie „in einer perfekten Welt“ gern mit Ihrem Gerät herausfinden oder machen würden.</a:t>
            </a:r>
            <a:endParaRPr dirty="0">
              <a:latin typeface="Calibri" panose="020F050202020403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D40259EC-424A-2D05-13F5-17ACA93EC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3535" y="7678447"/>
            <a:ext cx="3276599" cy="5759761"/>
          </a:xfrm>
          <a:prstGeom prst="rect">
            <a:avLst/>
          </a:prstGeom>
        </p:spPr>
      </p:pic>
      <p:pic>
        <p:nvPicPr>
          <p:cNvPr id="6" name="Grafik 5">
            <a:extLst>
              <a:ext uri="{FF2B5EF4-FFF2-40B4-BE49-F238E27FC236}">
                <a16:creationId xmlns:a16="http://schemas.microsoft.com/office/drawing/2014/main" id="{7F745FCF-FB90-C7C2-F0F2-A4A3B48941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7780416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 Startpunktanalyse</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81195" y="4343383"/>
            <a:ext cx="4679308" cy="3564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50462"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9" name="Textfeld 8"/>
          <p:cNvSpPr txBox="1"/>
          <p:nvPr/>
        </p:nvSpPr>
        <p:spPr>
          <a:xfrm>
            <a:off x="2340000" y="4476120"/>
            <a:ext cx="3742660"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Haben Sie ein eigenes </a:t>
            </a:r>
          </a:p>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Tablet oder</a:t>
            </a:r>
          </a:p>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Smartphone?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0" name="Rechteck 9"/>
          <p:cNvSpPr/>
          <p:nvPr/>
        </p:nvSpPr>
        <p:spPr>
          <a:xfrm>
            <a:off x="3824555" y="8535383"/>
            <a:ext cx="4679308" cy="3564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htwinkliges Dreieck 10"/>
          <p:cNvSpPr/>
          <p:nvPr/>
        </p:nvSpPr>
        <p:spPr>
          <a:xfrm rot="5400000">
            <a:off x="8482712" y="9976712"/>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Textfeld 11"/>
          <p:cNvSpPr txBox="1"/>
          <p:nvPr/>
        </p:nvSpPr>
        <p:spPr>
          <a:xfrm>
            <a:off x="4399696" y="8693282"/>
            <a:ext cx="3742660"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Können Sie die </a:t>
            </a: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Tastatur am Gerät bedienen?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3" name="Rechteck 12"/>
          <p:cNvSpPr/>
          <p:nvPr/>
        </p:nvSpPr>
        <p:spPr>
          <a:xfrm>
            <a:off x="7956525" y="3751267"/>
            <a:ext cx="4993903" cy="363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Textfeld 14"/>
          <p:cNvSpPr txBox="1"/>
          <p:nvPr/>
        </p:nvSpPr>
        <p:spPr>
          <a:xfrm>
            <a:off x="8531667" y="4037389"/>
            <a:ext cx="3742660"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Können Sie schon die Bedien-Gesten anwenden?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6" name="Rechteck 15"/>
          <p:cNvSpPr/>
          <p:nvPr/>
        </p:nvSpPr>
        <p:spPr>
          <a:xfrm>
            <a:off x="10033976" y="9135632"/>
            <a:ext cx="6558895" cy="226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feld 17"/>
          <p:cNvSpPr txBox="1"/>
          <p:nvPr/>
        </p:nvSpPr>
        <p:spPr>
          <a:xfrm>
            <a:off x="10512203" y="9441457"/>
            <a:ext cx="5580000"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Können Sie Ihr Gerät ein- und ausschalten?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9" name="Rechtwinkliges Dreieck 18"/>
          <p:cNvSpPr/>
          <p:nvPr/>
        </p:nvSpPr>
        <p:spPr>
          <a:xfrm rot="5400000">
            <a:off x="16592871" y="9470520"/>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Rechtwinkliges Dreieck 19"/>
          <p:cNvSpPr/>
          <p:nvPr/>
        </p:nvSpPr>
        <p:spPr>
          <a:xfrm rot="5400000">
            <a:off x="12903559" y="532124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Rechtwinkliges Dreieck 20"/>
          <p:cNvSpPr/>
          <p:nvPr/>
        </p:nvSpPr>
        <p:spPr>
          <a:xfrm rot="5400000">
            <a:off x="6409982" y="6436154"/>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2" name="Bild 21"/>
          <p:cNvPicPr>
            <a:picLocks noChangeAspect="1"/>
          </p:cNvPicPr>
          <p:nvPr/>
        </p:nvPicPr>
        <p:blipFill>
          <a:blip r:embed="rId3"/>
          <a:stretch>
            <a:fillRect/>
          </a:stretch>
        </p:blipFill>
        <p:spPr>
          <a:xfrm>
            <a:off x="18360025" y="1527314"/>
            <a:ext cx="1903126" cy="11653847"/>
          </a:xfrm>
          <a:prstGeom prst="rect">
            <a:avLst/>
          </a:prstGeom>
        </p:spPr>
      </p:pic>
      <p:pic>
        <p:nvPicPr>
          <p:cNvPr id="8" name="Grafik 7">
            <a:extLst>
              <a:ext uri="{FF2B5EF4-FFF2-40B4-BE49-F238E27FC236}">
                <a16:creationId xmlns:a16="http://schemas.microsoft.com/office/drawing/2014/main" id="{727D4562-D618-5B09-41A7-7655B2F4FB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1495157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aden Sie Ihren Akku regelmäßig auf!"/>
          <p:cNvSpPr txBox="1"/>
          <p:nvPr/>
        </p:nvSpPr>
        <p:spPr>
          <a:xfrm>
            <a:off x="2340000" y="4445805"/>
            <a:ext cx="11215977" cy="53292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lnSpc>
                <a:spcPct val="120000"/>
              </a:lnSpc>
              <a:defRPr sz="9000" b="1">
                <a:solidFill>
                  <a:srgbClr val="000000"/>
                </a:solidFill>
                <a:latin typeface="Source Sans Pro"/>
                <a:ea typeface="Source Sans Pro"/>
                <a:cs typeface="Source Sans Pro"/>
                <a:sym typeface="Source Sans Pro"/>
              </a:defRPr>
            </a:lvl1pPr>
          </a:lstStyle>
          <a:p>
            <a:r>
              <a:rPr lang="de-DE" sz="7200" dirty="0">
                <a:latin typeface="Calibri" panose="020F0502020204030204" pitchFamily="34" charset="0"/>
                <a:cs typeface="Calibri" panose="020F0502020204030204" pitchFamily="34" charset="0"/>
              </a:rPr>
              <a:t>Machen Sie sich keine Sorgen, wenn Sie bis jetzt wenige Vorkenntnisse haben. Dafür sind wir da!</a:t>
            </a:r>
          </a:p>
        </p:txBody>
      </p:sp>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Mut zur Lücke!</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Rechteck 7"/>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Bild 1"/>
          <p:cNvPicPr>
            <a:picLocks noChangeAspect="1"/>
          </p:cNvPicPr>
          <p:nvPr/>
        </p:nvPicPr>
        <p:blipFill>
          <a:blip r:embed="rId3"/>
          <a:stretch>
            <a:fillRect/>
          </a:stretch>
        </p:blipFill>
        <p:spPr>
          <a:xfrm>
            <a:off x="17694582" y="1527314"/>
            <a:ext cx="2704146" cy="11653847"/>
          </a:xfrm>
          <a:prstGeom prst="rect">
            <a:avLst/>
          </a:prstGeom>
        </p:spPr>
      </p:pic>
      <p:pic>
        <p:nvPicPr>
          <p:cNvPr id="4" name="Grafik 3">
            <a:extLst>
              <a:ext uri="{FF2B5EF4-FFF2-40B4-BE49-F238E27FC236}">
                <a16:creationId xmlns:a16="http://schemas.microsoft.com/office/drawing/2014/main" id="{75190499-8E68-3ACA-F28D-566E4CAE8E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42595190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Vertiefung: Medientagebuch</a:t>
            </a:r>
          </a:p>
          <a:p>
            <a:pPr defTabSz="402336" hangingPunct="1">
              <a:lnSpc>
                <a:spcPct val="100000"/>
              </a:lnSpc>
              <a:defRPr sz="7919" spc="0">
                <a:latin typeface="Source Sans Pro"/>
                <a:ea typeface="Source Sans Pro"/>
                <a:cs typeface="Source Sans Pro"/>
                <a:sym typeface="Source Sans Pro"/>
              </a:defRPr>
            </a:pPr>
            <a:endParaRPr lang="de-DE" sz="7800" b="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endParaRPr>
          </a:p>
        </p:txBody>
      </p:sp>
      <p:sp>
        <p:nvSpPr>
          <p:cNvPr id="3"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4" name="Rechteck 3"/>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0" y="3459180"/>
            <a:ext cx="16250605" cy="468256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sym typeface="Source Sans Pro"/>
              </a:rPr>
              <a:t>Was machen Sie bereits mit Ihrem Smartphone oder Tablet?</a:t>
            </a:r>
          </a:p>
          <a:p>
            <a:pPr algn="l">
              <a:lnSpc>
                <a:spcPts val="6000"/>
              </a:lnSpc>
              <a:defRPr sz="46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sym typeface="Source Sans Pro"/>
              </a:rPr>
              <a:t>Oder in welchen Momenten würden Sie gern ein solches </a:t>
            </a:r>
          </a:p>
          <a:p>
            <a:pPr algn="l">
              <a:lnSpc>
                <a:spcPts val="6000"/>
              </a:lnSpc>
              <a:defRPr sz="46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sym typeface="Source Sans Pro"/>
              </a:rPr>
              <a:t>Gerät nutzen? </a:t>
            </a:r>
          </a:p>
          <a:p>
            <a:pPr algn="l">
              <a:lnSpc>
                <a:spcPts val="6000"/>
              </a:lnSpc>
              <a:defRPr sz="46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sym typeface="Source Sans Pro"/>
            </a:endParaRPr>
          </a:p>
          <a:p>
            <a:pPr algn="l">
              <a:lnSpc>
                <a:spcPts val="6000"/>
              </a:lnSpc>
              <a:defRPr sz="46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sym typeface="Source Sans Pro"/>
              </a:rPr>
              <a:t>Notieren Sie eine Woche lang wo, wann oder wofür Sie Ihr Gerät nutzen – oder sich wünschen, es künftig nutzen zu können. </a:t>
            </a:r>
          </a:p>
        </p:txBody>
      </p:sp>
      <p:pic>
        <p:nvPicPr>
          <p:cNvPr id="7" name="Bild 6"/>
          <p:cNvPicPr>
            <a:picLocks noChangeAspect="1"/>
          </p:cNvPicPr>
          <p:nvPr/>
        </p:nvPicPr>
        <p:blipFill>
          <a:blip r:embed="rId3"/>
          <a:stretch>
            <a:fillRect/>
          </a:stretch>
        </p:blipFill>
        <p:spPr>
          <a:xfrm>
            <a:off x="19849003" y="7651949"/>
            <a:ext cx="3276600" cy="5143500"/>
          </a:xfrm>
          <a:prstGeom prst="rect">
            <a:avLst/>
          </a:prstGeom>
        </p:spPr>
      </p:pic>
      <p:pic>
        <p:nvPicPr>
          <p:cNvPr id="8" name="Grafik 7">
            <a:extLst>
              <a:ext uri="{FF2B5EF4-FFF2-40B4-BE49-F238E27FC236}">
                <a16:creationId xmlns:a16="http://schemas.microsoft.com/office/drawing/2014/main" id="{BA48E811-3F01-1E1E-CB21-949C8E20B1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8521692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16"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9"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10" name="Bild 9"/>
          <p:cNvPicPr>
            <a:picLocks noChangeAspect="1"/>
          </p:cNvPicPr>
          <p:nvPr/>
        </p:nvPicPr>
        <p:blipFill>
          <a:blip r:embed="rId3"/>
          <a:stretch>
            <a:fillRect/>
          </a:stretch>
        </p:blipFill>
        <p:spPr>
          <a:xfrm>
            <a:off x="15655217" y="1765005"/>
            <a:ext cx="6058772" cy="10854324"/>
          </a:xfrm>
          <a:prstGeom prst="rect">
            <a:avLst/>
          </a:prstGeom>
        </p:spPr>
      </p:pic>
      <p:pic>
        <p:nvPicPr>
          <p:cNvPr id="3" name="Grafik 2">
            <a:extLst>
              <a:ext uri="{FF2B5EF4-FFF2-40B4-BE49-F238E27FC236}">
                <a16:creationId xmlns:a16="http://schemas.microsoft.com/office/drawing/2014/main" id="{00D98BCE-F238-AA05-F6D4-C8E01449D2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28375636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829</Words>
  <Application>Microsoft Macintosh PowerPoint</Application>
  <PresentationFormat>Benutzerdefiniert</PresentationFormat>
  <Paragraphs>54</Paragraphs>
  <Slides>7</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Calibri</vt:lpstr>
      <vt:lpstr>Helvetica Neue</vt:lpstr>
      <vt:lpstr>Helvetica Neue Medium</vt:lpstr>
      <vt:lpstr>21_BasicWhite</vt:lpstr>
      <vt:lpstr>Digital dabei – Startpaket</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46</cp:revision>
  <dcterms:modified xsi:type="dcterms:W3CDTF">2023-11-06T11:54:19Z</dcterms:modified>
</cp:coreProperties>
</file>